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1.xml" ContentType="application/vnd.openxmlformats-officedocument.drawingml.chart+xml"/>
  <Override PartName="/ppt/notesSlides/notesSlide7.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6" r:id="rId1"/>
    <p:sldMasterId id="2147483718" r:id="rId2"/>
    <p:sldMasterId id="2147483731" r:id="rId3"/>
    <p:sldMasterId id="2147483750" r:id="rId4"/>
  </p:sldMasterIdLst>
  <p:notesMasterIdLst>
    <p:notesMasterId r:id="rId34"/>
  </p:notesMasterIdLst>
  <p:sldIdLst>
    <p:sldId id="5150" r:id="rId5"/>
    <p:sldId id="5151" r:id="rId6"/>
    <p:sldId id="5157" r:id="rId7"/>
    <p:sldId id="5153" r:id="rId8"/>
    <p:sldId id="5810" r:id="rId9"/>
    <p:sldId id="5186" r:id="rId10"/>
    <p:sldId id="2147470705" r:id="rId11"/>
    <p:sldId id="5202" r:id="rId12"/>
    <p:sldId id="5120" r:id="rId13"/>
    <p:sldId id="5117" r:id="rId14"/>
    <p:sldId id="2147470673" r:id="rId15"/>
    <p:sldId id="2147470704" r:id="rId16"/>
    <p:sldId id="5165" r:id="rId17"/>
    <p:sldId id="3071" r:id="rId18"/>
    <p:sldId id="5804" r:id="rId19"/>
    <p:sldId id="277" r:id="rId20"/>
    <p:sldId id="5143" r:id="rId21"/>
    <p:sldId id="5164" r:id="rId22"/>
    <p:sldId id="362" r:id="rId23"/>
    <p:sldId id="2147470707" r:id="rId24"/>
    <p:sldId id="5126" r:id="rId25"/>
    <p:sldId id="2147470706" r:id="rId26"/>
    <p:sldId id="5167" r:id="rId27"/>
    <p:sldId id="5134" r:id="rId28"/>
    <p:sldId id="5171" r:id="rId29"/>
    <p:sldId id="5168" r:id="rId30"/>
    <p:sldId id="5135" r:id="rId31"/>
    <p:sldId id="5136" r:id="rId32"/>
    <p:sldId id="5138" r:id="rId33"/>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2E841C-6ADA-A2DF-DF24-80FC817E497F}" name="KotakMF Compliance (Compliance, KMAMC)" initials="KC" userId="S::KotakMF.Compliance@kotak.com::8b84ef89-6ec1-4987-a3f0-ab5b5f14bb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lky Jain (Compliance, KMAMC)" initials="SJ(K" lastIdx="49" clrIdx="0">
    <p:extLst>
      <p:ext uri="{19B8F6BF-5375-455C-9EA6-DF929625EA0E}">
        <p15:presenceInfo xmlns:p15="http://schemas.microsoft.com/office/powerpoint/2012/main" userId="S-1-5-21-1393793680-2656318612-1369676219-13279" providerId="AD"/>
      </p:ext>
    </p:extLst>
  </p:cmAuthor>
  <p:cmAuthor id="2" name="Chandani Khan (Products, KMAMC)" initials="CK(K" lastIdx="27" clrIdx="1">
    <p:extLst>
      <p:ext uri="{19B8F6BF-5375-455C-9EA6-DF929625EA0E}">
        <p15:presenceInfo xmlns:p15="http://schemas.microsoft.com/office/powerpoint/2012/main" userId="S-1-5-21-1393793680-2656318612-1369676219-20725" providerId="AD"/>
      </p:ext>
    </p:extLst>
  </p:cmAuthor>
  <p:cmAuthor id="3" name="Grushneet Choudhary (Product, KMMAC)" initials="GC(K" lastIdx="4" clrIdx="2">
    <p:extLst>
      <p:ext uri="{19B8F6BF-5375-455C-9EA6-DF929625EA0E}">
        <p15:presenceInfo xmlns:p15="http://schemas.microsoft.com/office/powerpoint/2012/main" userId="S-1-5-21-1393793680-2656318612-1369676219-166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D0D15"/>
    <a:srgbClr val="013976"/>
    <a:srgbClr val="F8B321"/>
    <a:srgbClr val="6666FF"/>
    <a:srgbClr val="99CCFF"/>
    <a:srgbClr val="B0574E"/>
    <a:srgbClr val="FDC5BF"/>
    <a:srgbClr val="FC9592"/>
    <a:srgbClr val="F77A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82" autoAdjust="0"/>
    <p:restoredTop sz="93969" autoAdjust="0"/>
  </p:normalViewPr>
  <p:slideViewPr>
    <p:cSldViewPr snapToGrid="0">
      <p:cViewPr varScale="1">
        <p:scale>
          <a:sx n="53" d="100"/>
          <a:sy n="53" d="100"/>
        </p:scale>
        <p:origin x="1098" y="276"/>
      </p:cViewPr>
      <p:guideLst/>
    </p:cSldViewPr>
  </p:slideViewPr>
  <p:notesTextViewPr>
    <p:cViewPr>
      <p:scale>
        <a:sx n="1" d="1"/>
        <a:sy n="1" d="1"/>
      </p:scale>
      <p:origin x="0" y="0"/>
    </p:cViewPr>
  </p:notesTextViewPr>
  <p:sorterViewPr>
    <p:cViewPr varScale="1">
      <p:scale>
        <a:sx n="100" d="100"/>
        <a:sy n="100" d="100"/>
      </p:scale>
      <p:origin x="0" y="-1236"/>
    </p:cViewPr>
  </p:sorter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D:\AI%20Sector%20PPT\Copy%20of%20AI%20Sector.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192.168.20.12\sparknas\Broking\Data%20Centers\Quarterly%20Notes\DC%20Thematic\Underlying%20Data.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algn="ctr" defTabSz="914400" rtl="0" eaLnBrk="1" latinLnBrk="0" hangingPunct="1">
              <a:defRPr lang="en-IN" sz="1800" b="0" kern="1200" dirty="0">
                <a:solidFill>
                  <a:srgbClr val="244C84"/>
                </a:solidFill>
                <a:latin typeface="Source Sans 3" panose="020B0303030403020204" pitchFamily="34" charset="0"/>
                <a:ea typeface="Roboto" panose="02000000000000000000" pitchFamily="2" charset="0"/>
                <a:cs typeface="+mn-cs"/>
              </a:defRPr>
            </a:pPr>
            <a:r>
              <a:rPr lang="en-IN" sz="1800" b="0" kern="1200" dirty="0">
                <a:solidFill>
                  <a:srgbClr val="244C84"/>
                </a:solidFill>
                <a:latin typeface="Source Sans 3" panose="020B0303030403020204" pitchFamily="34" charset="0"/>
                <a:ea typeface="Roboto" panose="02000000000000000000" pitchFamily="2" charset="0"/>
                <a:cs typeface="+mn-cs"/>
              </a:rPr>
              <a:t>India's technology revenue maintains growth </a:t>
            </a:r>
          </a:p>
          <a:p>
            <a:pPr marL="0" algn="ctr" defTabSz="914400" rtl="0" eaLnBrk="1" latinLnBrk="0" hangingPunct="1">
              <a:defRPr lang="en-IN" sz="1800" b="0" kern="1200" dirty="0">
                <a:solidFill>
                  <a:srgbClr val="244C84"/>
                </a:solidFill>
                <a:latin typeface="Source Sans 3" panose="020B0303030403020204" pitchFamily="34" charset="0"/>
                <a:ea typeface="Roboto" panose="02000000000000000000" pitchFamily="2" charset="0"/>
                <a:cs typeface="+mn-cs"/>
              </a:defRPr>
            </a:pPr>
            <a:r>
              <a:rPr lang="en-IN" sz="1800" b="0" kern="1200" dirty="0">
                <a:solidFill>
                  <a:srgbClr val="244C84"/>
                </a:solidFill>
                <a:latin typeface="Source Sans 3" panose="020B0303030403020204" pitchFamily="34" charset="0"/>
                <a:ea typeface="Roboto" panose="02000000000000000000" pitchFamily="2" charset="0"/>
                <a:cs typeface="+mn-cs"/>
              </a:rPr>
              <a:t>($ bn)</a:t>
            </a:r>
          </a:p>
        </c:rich>
      </c:tx>
      <c:layout>
        <c:manualLayout>
          <c:xMode val="edge"/>
          <c:yMode val="edge"/>
          <c:x val="0.1344230769230769"/>
          <c:y val="0"/>
        </c:manualLayout>
      </c:layout>
      <c:overlay val="1"/>
    </c:title>
    <c:autoTitleDeleted val="0"/>
    <c:plotArea>
      <c:layout/>
      <c:barChart>
        <c:barDir val="col"/>
        <c:grouping val="stacked"/>
        <c:varyColors val="1"/>
        <c:ser>
          <c:idx val="0"/>
          <c:order val="0"/>
          <c:tx>
            <c:strRef>
              <c:f>'Revenue split'!$B$1</c:f>
              <c:strCache>
                <c:ptCount val="1"/>
                <c:pt idx="0">
                  <c:v>Exports</c:v>
                </c:pt>
              </c:strCache>
            </c:strRef>
          </c:tx>
          <c:spPr>
            <a:solidFill>
              <a:srgbClr val="0070C0"/>
            </a:solidFill>
            <a:ln>
              <a:prstDash val="solid"/>
            </a:ln>
          </c:spPr>
          <c:invertIfNegative val="1"/>
          <c:dLbls>
            <c:dLbl>
              <c:idx val="0"/>
              <c:showLegendKey val="0"/>
              <c:showVal val="1"/>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3-261D-411B-AF55-1C86476A678F}"/>
                </c:ext>
              </c:extLst>
            </c:dLbl>
            <c:dLbl>
              <c:idx val="1"/>
              <c:showLegendKey val="0"/>
              <c:showVal val="1"/>
              <c:showCatName val="0"/>
              <c:showSerName val="0"/>
              <c:showPercent val="1"/>
              <c:showBubbleSize val="1"/>
              <c:extLst>
                <c:ext xmlns:c15="http://schemas.microsoft.com/office/drawing/2012/chart" uri="{CE6537A1-D6FC-4f65-9D91-7224C49458BB}"/>
                <c:ext xmlns:c16="http://schemas.microsoft.com/office/drawing/2014/chart" uri="{C3380CC4-5D6E-409C-BE32-E72D297353CC}">
                  <c16:uniqueId val="{00000004-261D-411B-AF55-1C86476A678F}"/>
                </c:ext>
              </c:extLst>
            </c:dLbl>
            <c:spPr>
              <a:noFill/>
              <a:ln>
                <a:noFill/>
              </a:ln>
              <a:effectLst/>
            </c:spPr>
            <c:txPr>
              <a:bodyPr wrap="square" lIns="38100" tIns="19050" rIns="38100" bIns="19050" anchor="ctr">
                <a:spAutoFit/>
              </a:bodyPr>
              <a:lstStyle/>
              <a:p>
                <a:pPr>
                  <a:defRPr sz="1200">
                    <a:solidFill>
                      <a:schemeClr val="bg1"/>
                    </a:solidFill>
                  </a:defRPr>
                </a:pPr>
                <a:endParaRPr lang="en-US"/>
              </a:p>
            </c:txPr>
            <c:showLegendKey val="1"/>
            <c:showVal val="1"/>
            <c:showCatName val="1"/>
            <c:showSerName val="1"/>
            <c:showPercent val="1"/>
            <c:showBubbleSize val="1"/>
            <c:showLeaderLines val="0"/>
            <c:extLst>
              <c:ext xmlns:c15="http://schemas.microsoft.com/office/drawing/2012/chart" uri="{CE6537A1-D6FC-4f65-9D91-7224C49458BB}">
                <c15:showLeaderLines val="0"/>
              </c:ext>
            </c:extLst>
          </c:dLbls>
          <c:cat>
            <c:strRef>
              <c:f>'Revenue split'!$A$2:$A$3</c:f>
              <c:strCache>
                <c:ptCount val="2"/>
                <c:pt idx="0">
                  <c:v>FY25</c:v>
                </c:pt>
                <c:pt idx="1">
                  <c:v>FY26E</c:v>
                </c:pt>
              </c:strCache>
            </c:strRef>
          </c:cat>
          <c:val>
            <c:numRef>
              <c:f>'Revenue split'!$B$2:$B$3</c:f>
              <c:numCache>
                <c:formatCode>General</c:formatCode>
                <c:ptCount val="2"/>
                <c:pt idx="0">
                  <c:v>233.3</c:v>
                </c:pt>
                <c:pt idx="1">
                  <c:v>246.4</c:v>
                </c:pt>
              </c:numCache>
            </c:numRef>
          </c:val>
          <c:extLst>
            <c:ext xmlns:c14="http://schemas.microsoft.com/office/drawing/2007/8/2/chart" uri="{6F2FDCE9-48DA-4B69-8628-5D25D57E5C99}">
              <c14:invertSolidFillFmt>
                <c14:spPr xmlns:c14="http://schemas.microsoft.com/office/drawing/2007/8/2/chart">
                  <a:solidFill>
                    <a:srgbClr val="FFFFFF"/>
                  </a:solidFill>
                  <a:ln>
                    <a:prstDash val="solid"/>
                  </a:ln>
                </c14:spPr>
              </c14:invertSolidFillFmt>
            </c:ext>
            <c:ext xmlns:c16="http://schemas.microsoft.com/office/drawing/2014/chart" uri="{C3380CC4-5D6E-409C-BE32-E72D297353CC}">
              <c16:uniqueId val="{00000000-261D-411B-AF55-1C86476A678F}"/>
            </c:ext>
          </c:extLst>
        </c:ser>
        <c:ser>
          <c:idx val="1"/>
          <c:order val="1"/>
          <c:tx>
            <c:strRef>
              <c:f>'Revenue split'!$C$1</c:f>
              <c:strCache>
                <c:ptCount val="1"/>
                <c:pt idx="0">
                  <c:v>Domestic</c:v>
                </c:pt>
              </c:strCache>
            </c:strRef>
          </c:tx>
          <c:spPr>
            <a:solidFill>
              <a:srgbClr val="FF0000"/>
            </a:solidFill>
            <a:ln>
              <a:prstDash val="solid"/>
            </a:ln>
          </c:spPr>
          <c:invertIfNegative val="1"/>
          <c:dLbls>
            <c:spPr>
              <a:noFill/>
              <a:ln>
                <a:noFill/>
              </a:ln>
              <a:effectLst/>
            </c:spPr>
            <c:txPr>
              <a:bodyPr wrap="square" lIns="38100" tIns="19050" rIns="38100" bIns="19050" anchor="ctr">
                <a:spAutoFit/>
              </a:bodyPr>
              <a:lstStyle/>
              <a:p>
                <a:pPr>
                  <a:defRPr sz="1100">
                    <a:solidFill>
                      <a:schemeClr val="bg1"/>
                    </a:solidFill>
                  </a:defRPr>
                </a:pPr>
                <a:endParaRPr lang="en-US"/>
              </a:p>
            </c:txP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'Revenue split'!$A$2:$A$3</c:f>
              <c:strCache>
                <c:ptCount val="2"/>
                <c:pt idx="0">
                  <c:v>FY25</c:v>
                </c:pt>
                <c:pt idx="1">
                  <c:v>FY26E</c:v>
                </c:pt>
              </c:strCache>
            </c:strRef>
          </c:cat>
          <c:val>
            <c:numRef>
              <c:f>'Revenue split'!$C$2:$C$3</c:f>
              <c:numCache>
                <c:formatCode>General</c:formatCode>
                <c:ptCount val="2"/>
                <c:pt idx="0">
                  <c:v>63.9</c:v>
                </c:pt>
                <c:pt idx="1">
                  <c:v>69</c:v>
                </c:pt>
              </c:numCache>
            </c:numRef>
          </c:val>
          <c:extLst>
            <c:ext xmlns:c14="http://schemas.microsoft.com/office/drawing/2007/8/2/chart" uri="{6F2FDCE9-48DA-4B69-8628-5D25D57E5C99}">
              <c14:invertSolidFillFmt>
                <c14:spPr xmlns:c14="http://schemas.microsoft.com/office/drawing/2007/8/2/chart">
                  <a:solidFill>
                    <a:srgbClr val="FFFFFF"/>
                  </a:solidFill>
                  <a:ln>
                    <a:prstDash val="solid"/>
                  </a:ln>
                </c14:spPr>
              </c14:invertSolidFillFmt>
            </c:ext>
            <c:ext xmlns:c16="http://schemas.microsoft.com/office/drawing/2014/chart" uri="{C3380CC4-5D6E-409C-BE32-E72D297353CC}">
              <c16:uniqueId val="{00000001-261D-411B-AF55-1C86476A678F}"/>
            </c:ext>
          </c:extLst>
        </c:ser>
        <c:dLbls>
          <c:showLegendKey val="1"/>
          <c:showVal val="1"/>
          <c:showCatName val="1"/>
          <c:showSerName val="1"/>
          <c:showPercent val="1"/>
          <c:showBubbleSize val="1"/>
        </c:dLbls>
        <c:gapWidth val="150"/>
        <c:overlap val="100"/>
        <c:axId val="10"/>
        <c:axId val="100"/>
      </c:barChart>
      <c:catAx>
        <c:axId val="10"/>
        <c:scaling>
          <c:orientation val="minMax"/>
        </c:scaling>
        <c:delete val="1"/>
        <c:axPos val="b"/>
        <c:title>
          <c:tx>
            <c:rich>
              <a:bodyPr/>
              <a:lstStyle/>
              <a:p>
                <a:pPr>
                  <a:defRPr/>
                </a:pPr>
                <a:endParaRPr lang="en-IN"/>
              </a:p>
            </c:rich>
          </c:tx>
          <c:overlay val="1"/>
        </c:title>
        <c:numFmt formatCode="General" sourceLinked="1"/>
        <c:majorTickMark val="none"/>
        <c:minorTickMark val="none"/>
        <c:tickLblPos val="nextTo"/>
        <c:crossAx val="100"/>
        <c:crosses val="autoZero"/>
        <c:auto val="1"/>
        <c:lblAlgn val="ctr"/>
        <c:lblOffset val="100"/>
        <c:noMultiLvlLbl val="1"/>
      </c:catAx>
      <c:valAx>
        <c:axId val="100"/>
        <c:scaling>
          <c:orientation val="minMax"/>
        </c:scaling>
        <c:delete val="1"/>
        <c:axPos val="l"/>
        <c:numFmt formatCode="General" sourceLinked="1"/>
        <c:majorTickMark val="none"/>
        <c:minorTickMark val="none"/>
        <c:tickLblPos val="nextTo"/>
        <c:crossAx val="10"/>
        <c:crosses val="autoZero"/>
        <c:crossBetween val="between"/>
      </c:valAx>
    </c:plotArea>
    <c:legend>
      <c:legendPos val="r"/>
      <c:layout>
        <c:manualLayout>
          <c:xMode val="edge"/>
          <c:yMode val="edge"/>
          <c:x val="0.36290682414698155"/>
          <c:y val="8.9410115531077861E-2"/>
          <c:w val="0.27170856046840297"/>
          <c:h val="9.4158208323698284E-2"/>
        </c:manualLayout>
      </c:layout>
      <c:overlay val="1"/>
      <c:txPr>
        <a:bodyPr/>
        <a:lstStyle/>
        <a:p>
          <a:pPr>
            <a:defRPr sz="1200"/>
          </a:pPr>
          <a:endParaRPr lang="en-US"/>
        </a:p>
      </c:txPr>
    </c:legend>
    <c:plotVisOnly val="1"/>
    <c:dispBlanksAs val="gap"/>
    <c:showDLblsOverMax val="1"/>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069505105181456E-2"/>
          <c:y val="0"/>
          <c:w val="0.96315212533615824"/>
          <c:h val="0.90233608524633679"/>
        </c:manualLayout>
      </c:layout>
      <c:areaChart>
        <c:grouping val="stacked"/>
        <c:varyColors val="0"/>
        <c:ser>
          <c:idx val="0"/>
          <c:order val="0"/>
          <c:tx>
            <c:strRef>
              <c:f>'Slide 22'!$C$2</c:f>
              <c:strCache>
                <c:ptCount val="1"/>
                <c:pt idx="0">
                  <c:v>Devices</c:v>
                </c:pt>
              </c:strCache>
            </c:strRef>
          </c:tx>
          <c:spPr>
            <a:solidFill>
              <a:srgbClr val="3857FF"/>
            </a:solidFill>
            <a:ln>
              <a:noFill/>
            </a:ln>
            <a:effectLst/>
          </c:spPr>
          <c:dLbls>
            <c:spPr>
              <a:solidFill>
                <a:srgbClr val="B9E2EF"/>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Source Sans 3" panose="020B03030304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22'!$B$3:$B$13</c:f>
              <c:strCache>
                <c:ptCount val="11"/>
                <c:pt idx="0">
                  <c:v>2018</c:v>
                </c:pt>
                <c:pt idx="1">
                  <c:v>2019</c:v>
                </c:pt>
                <c:pt idx="2">
                  <c:v>2020</c:v>
                </c:pt>
                <c:pt idx="3">
                  <c:v>2021</c:v>
                </c:pt>
                <c:pt idx="4">
                  <c:v>2022</c:v>
                </c:pt>
                <c:pt idx="5">
                  <c:v>2023</c:v>
                </c:pt>
                <c:pt idx="6">
                  <c:v>2024</c:v>
                </c:pt>
                <c:pt idx="7">
                  <c:v>2025</c:v>
                </c:pt>
                <c:pt idx="8">
                  <c:v>2026</c:v>
                </c:pt>
                <c:pt idx="9">
                  <c:v>2027E</c:v>
                </c:pt>
                <c:pt idx="10">
                  <c:v>2028E</c:v>
                </c:pt>
              </c:strCache>
            </c:strRef>
          </c:cat>
          <c:val>
            <c:numRef>
              <c:f>'Slide 22'!$C$3:$C$13</c:f>
              <c:numCache>
                <c:formatCode>0.0%</c:formatCode>
                <c:ptCount val="11"/>
                <c:pt idx="0">
                  <c:v>0.192</c:v>
                </c:pt>
                <c:pt idx="1">
                  <c:v>0.186</c:v>
                </c:pt>
                <c:pt idx="2">
                  <c:v>0.17499999999999999</c:v>
                </c:pt>
                <c:pt idx="3">
                  <c:v>0.184</c:v>
                </c:pt>
                <c:pt idx="4">
                  <c:v>0.16200000000000001</c:v>
                </c:pt>
                <c:pt idx="5">
                  <c:v>0.14199999999999999</c:v>
                </c:pt>
                <c:pt idx="6">
                  <c:v>0.14000000000000001</c:v>
                </c:pt>
                <c:pt idx="7">
                  <c:v>0.14000000000000001</c:v>
                </c:pt>
                <c:pt idx="8">
                  <c:v>0.13800000000000001</c:v>
                </c:pt>
                <c:pt idx="9">
                  <c:v>0.13500000000000001</c:v>
                </c:pt>
                <c:pt idx="10">
                  <c:v>0.13200000000000001</c:v>
                </c:pt>
              </c:numCache>
            </c:numRef>
          </c:val>
          <c:extLst>
            <c:ext xmlns:c16="http://schemas.microsoft.com/office/drawing/2014/chart" uri="{C3380CC4-5D6E-409C-BE32-E72D297353CC}">
              <c16:uniqueId val="{00000000-207A-4080-9225-5D5B7BBB5CFC}"/>
            </c:ext>
          </c:extLst>
        </c:ser>
        <c:ser>
          <c:idx val="1"/>
          <c:order val="1"/>
          <c:tx>
            <c:strRef>
              <c:f>'Slide 22'!$D$2</c:f>
              <c:strCache>
                <c:ptCount val="1"/>
                <c:pt idx="0">
                  <c:v>Data Center Systems</c:v>
                </c:pt>
              </c:strCache>
            </c:strRef>
          </c:tx>
          <c:spPr>
            <a:solidFill>
              <a:srgbClr val="FF0000"/>
            </a:solidFill>
            <a:ln>
              <a:noFill/>
            </a:ln>
            <a:effectLst/>
          </c:spPr>
          <c:dLbls>
            <c:dLbl>
              <c:idx val="0"/>
              <c:spPr>
                <a:solidFill>
                  <a:srgbClr val="B9E2EF"/>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Source Sans 3" panose="020B0303030403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07A-4080-9225-5D5B7BBB5CFC}"/>
                </c:ext>
              </c:extLst>
            </c:dLbl>
            <c:dLbl>
              <c:idx val="10"/>
              <c:layout>
                <c:manualLayout>
                  <c:x val="0"/>
                  <c:y val="-1.5936254980079827E-2"/>
                </c:manualLayout>
              </c:layout>
              <c:spPr>
                <a:solidFill>
                  <a:srgbClr val="B9E2EF"/>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Source Sans 3" panose="020B0303030403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7A-4080-9225-5D5B7BBB5CFC}"/>
                </c:ext>
              </c:extLst>
            </c:dLbl>
            <c:spPr>
              <a:solidFill>
                <a:srgbClr val="B9E2EF"/>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85000"/>
                        <a:lumOff val="15000"/>
                      </a:schemeClr>
                    </a:solidFill>
                    <a:latin typeface="Source Sans 3" panose="020B03030304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22'!$B$3:$B$13</c:f>
              <c:strCache>
                <c:ptCount val="11"/>
                <c:pt idx="0">
                  <c:v>2018</c:v>
                </c:pt>
                <c:pt idx="1">
                  <c:v>2019</c:v>
                </c:pt>
                <c:pt idx="2">
                  <c:v>2020</c:v>
                </c:pt>
                <c:pt idx="3">
                  <c:v>2021</c:v>
                </c:pt>
                <c:pt idx="4">
                  <c:v>2022</c:v>
                </c:pt>
                <c:pt idx="5">
                  <c:v>2023</c:v>
                </c:pt>
                <c:pt idx="6">
                  <c:v>2024</c:v>
                </c:pt>
                <c:pt idx="7">
                  <c:v>2025</c:v>
                </c:pt>
                <c:pt idx="8">
                  <c:v>2026</c:v>
                </c:pt>
                <c:pt idx="9">
                  <c:v>2027E</c:v>
                </c:pt>
                <c:pt idx="10">
                  <c:v>2028E</c:v>
                </c:pt>
              </c:strCache>
            </c:strRef>
          </c:cat>
          <c:val>
            <c:numRef>
              <c:f>'Slide 22'!$D$3:$D$13</c:f>
              <c:numCache>
                <c:formatCode>0.0%</c:formatCode>
                <c:ptCount val="11"/>
                <c:pt idx="0">
                  <c:v>5.7000000000000002E-2</c:v>
                </c:pt>
                <c:pt idx="1">
                  <c:v>5.6000000000000001E-2</c:v>
                </c:pt>
                <c:pt idx="2">
                  <c:v>4.4999999999999998E-2</c:v>
                </c:pt>
                <c:pt idx="3">
                  <c:v>4.2999999999999997E-2</c:v>
                </c:pt>
                <c:pt idx="4">
                  <c:v>0.05</c:v>
                </c:pt>
                <c:pt idx="5">
                  <c:v>0.05</c:v>
                </c:pt>
                <c:pt idx="6">
                  <c:v>0.06</c:v>
                </c:pt>
                <c:pt idx="7">
                  <c:v>6.4000000000000001E-2</c:v>
                </c:pt>
                <c:pt idx="8">
                  <c:v>6.5000000000000002E-2</c:v>
                </c:pt>
                <c:pt idx="9">
                  <c:v>6.5000000000000002E-2</c:v>
                </c:pt>
                <c:pt idx="10">
                  <c:v>6.4000000000000001E-2</c:v>
                </c:pt>
              </c:numCache>
            </c:numRef>
          </c:val>
          <c:extLst>
            <c:ext xmlns:c16="http://schemas.microsoft.com/office/drawing/2014/chart" uri="{C3380CC4-5D6E-409C-BE32-E72D297353CC}">
              <c16:uniqueId val="{00000003-207A-4080-9225-5D5B7BBB5CFC}"/>
            </c:ext>
          </c:extLst>
        </c:ser>
        <c:ser>
          <c:idx val="2"/>
          <c:order val="2"/>
          <c:tx>
            <c:strRef>
              <c:f>'Slide 22'!$E$2</c:f>
              <c:strCache>
                <c:ptCount val="1"/>
                <c:pt idx="0">
                  <c:v>Software</c:v>
                </c:pt>
              </c:strCache>
            </c:strRef>
          </c:tx>
          <c:spPr>
            <a:solidFill>
              <a:srgbClr val="9DC187">
                <a:lumMod val="60000"/>
                <a:lumOff val="40000"/>
              </a:srgbClr>
            </a:solidFill>
            <a:ln>
              <a:noFill/>
            </a:ln>
            <a:effectLst/>
          </c:spPr>
          <c:dLbls>
            <c:spPr>
              <a:solidFill>
                <a:srgbClr val="B9E2EF"/>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Source Sans 3" panose="020B03030304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22'!$B$3:$B$13</c:f>
              <c:strCache>
                <c:ptCount val="11"/>
                <c:pt idx="0">
                  <c:v>2018</c:v>
                </c:pt>
                <c:pt idx="1">
                  <c:v>2019</c:v>
                </c:pt>
                <c:pt idx="2">
                  <c:v>2020</c:v>
                </c:pt>
                <c:pt idx="3">
                  <c:v>2021</c:v>
                </c:pt>
                <c:pt idx="4">
                  <c:v>2022</c:v>
                </c:pt>
                <c:pt idx="5">
                  <c:v>2023</c:v>
                </c:pt>
                <c:pt idx="6">
                  <c:v>2024</c:v>
                </c:pt>
                <c:pt idx="7">
                  <c:v>2025</c:v>
                </c:pt>
                <c:pt idx="8">
                  <c:v>2026</c:v>
                </c:pt>
                <c:pt idx="9">
                  <c:v>2027E</c:v>
                </c:pt>
                <c:pt idx="10">
                  <c:v>2028E</c:v>
                </c:pt>
              </c:strCache>
            </c:strRef>
          </c:cat>
          <c:val>
            <c:numRef>
              <c:f>'Slide 22'!$E$3:$E$13</c:f>
              <c:numCache>
                <c:formatCode>0.0%</c:formatCode>
                <c:ptCount val="11"/>
                <c:pt idx="0">
                  <c:v>0.114</c:v>
                </c:pt>
                <c:pt idx="1">
                  <c:v>0.125</c:v>
                </c:pt>
                <c:pt idx="2">
                  <c:v>0.16</c:v>
                </c:pt>
                <c:pt idx="3">
                  <c:v>0.16600000000000001</c:v>
                </c:pt>
                <c:pt idx="4">
                  <c:v>0.18</c:v>
                </c:pt>
                <c:pt idx="5">
                  <c:v>0.19500000000000001</c:v>
                </c:pt>
                <c:pt idx="6">
                  <c:v>0.20699999999999999</c:v>
                </c:pt>
                <c:pt idx="7">
                  <c:v>0.216</c:v>
                </c:pt>
                <c:pt idx="8">
                  <c:v>0.23100000000000001</c:v>
                </c:pt>
                <c:pt idx="9">
                  <c:v>0.24199999999999999</c:v>
                </c:pt>
                <c:pt idx="10">
                  <c:v>0.254</c:v>
                </c:pt>
              </c:numCache>
            </c:numRef>
          </c:val>
          <c:extLst>
            <c:ext xmlns:c16="http://schemas.microsoft.com/office/drawing/2014/chart" uri="{C3380CC4-5D6E-409C-BE32-E72D297353CC}">
              <c16:uniqueId val="{00000004-207A-4080-9225-5D5B7BBB5CFC}"/>
            </c:ext>
          </c:extLst>
        </c:ser>
        <c:ser>
          <c:idx val="3"/>
          <c:order val="3"/>
          <c:tx>
            <c:strRef>
              <c:f>'Slide 22'!$F$2</c:f>
              <c:strCache>
                <c:ptCount val="1"/>
                <c:pt idx="0">
                  <c:v>IT Services</c:v>
                </c:pt>
              </c:strCache>
            </c:strRef>
          </c:tx>
          <c:spPr>
            <a:solidFill>
              <a:srgbClr val="00B050"/>
            </a:solidFill>
            <a:ln>
              <a:noFill/>
            </a:ln>
            <a:effectLst/>
          </c:spPr>
          <c:dLbls>
            <c:dLbl>
              <c:idx val="0"/>
              <c:spPr>
                <a:solidFill>
                  <a:srgbClr val="B9E2EF"/>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85000"/>
                          <a:lumOff val="15000"/>
                        </a:schemeClr>
                      </a:solidFill>
                      <a:latin typeface="Source Sans 3" panose="020B0303030403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207A-4080-9225-5D5B7BBB5CFC}"/>
                </c:ext>
              </c:extLst>
            </c:dLbl>
            <c:dLbl>
              <c:idx val="10"/>
              <c:layout>
                <c:manualLayout>
                  <c:x val="-1.2427873945849977E-2"/>
                  <c:y val="0"/>
                </c:manualLayout>
              </c:layout>
              <c:spPr>
                <a:solidFill>
                  <a:srgbClr val="B9E2EF"/>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85000"/>
                          <a:lumOff val="15000"/>
                        </a:schemeClr>
                      </a:solidFill>
                      <a:latin typeface="Source Sans 3" panose="020B0303030403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7A-4080-9225-5D5B7BBB5CFC}"/>
                </c:ext>
              </c:extLst>
            </c:dLbl>
            <c:spPr>
              <a:solidFill>
                <a:srgbClr val="B9E2EF"/>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85000"/>
                        <a:lumOff val="15000"/>
                      </a:schemeClr>
                    </a:solidFill>
                    <a:latin typeface="Source Sans 3" panose="020B03030304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22'!$B$3:$B$13</c:f>
              <c:strCache>
                <c:ptCount val="11"/>
                <c:pt idx="0">
                  <c:v>2018</c:v>
                </c:pt>
                <c:pt idx="1">
                  <c:v>2019</c:v>
                </c:pt>
                <c:pt idx="2">
                  <c:v>2020</c:v>
                </c:pt>
                <c:pt idx="3">
                  <c:v>2021</c:v>
                </c:pt>
                <c:pt idx="4">
                  <c:v>2022</c:v>
                </c:pt>
                <c:pt idx="5">
                  <c:v>2023</c:v>
                </c:pt>
                <c:pt idx="6">
                  <c:v>2024</c:v>
                </c:pt>
                <c:pt idx="7">
                  <c:v>2025</c:v>
                </c:pt>
                <c:pt idx="8">
                  <c:v>2026</c:v>
                </c:pt>
                <c:pt idx="9">
                  <c:v>2027E</c:v>
                </c:pt>
                <c:pt idx="10">
                  <c:v>2028E</c:v>
                </c:pt>
              </c:strCache>
            </c:strRef>
          </c:cat>
          <c:val>
            <c:numRef>
              <c:f>'Slide 22'!$F$3:$F$13</c:f>
              <c:numCache>
                <c:formatCode>0.0%</c:formatCode>
                <c:ptCount val="11"/>
                <c:pt idx="0">
                  <c:v>0.26600000000000001</c:v>
                </c:pt>
                <c:pt idx="1">
                  <c:v>0.27300000000000002</c:v>
                </c:pt>
                <c:pt idx="2">
                  <c:v>0.26800000000000002</c:v>
                </c:pt>
                <c:pt idx="3">
                  <c:v>0.27500000000000002</c:v>
                </c:pt>
                <c:pt idx="4">
                  <c:v>0.28899999999999998</c:v>
                </c:pt>
                <c:pt idx="5">
                  <c:v>0.29600000000000004</c:v>
                </c:pt>
                <c:pt idx="6">
                  <c:v>0.30199999999999999</c:v>
                </c:pt>
                <c:pt idx="7">
                  <c:v>0.30199999999999999</c:v>
                </c:pt>
                <c:pt idx="8">
                  <c:v>0.316</c:v>
                </c:pt>
                <c:pt idx="9">
                  <c:v>0.32100000000000001</c:v>
                </c:pt>
                <c:pt idx="10">
                  <c:v>0.32500000000000001</c:v>
                </c:pt>
              </c:numCache>
            </c:numRef>
          </c:val>
          <c:extLst>
            <c:ext xmlns:c16="http://schemas.microsoft.com/office/drawing/2014/chart" uri="{C3380CC4-5D6E-409C-BE32-E72D297353CC}">
              <c16:uniqueId val="{00000007-207A-4080-9225-5D5B7BBB5CFC}"/>
            </c:ext>
          </c:extLst>
        </c:ser>
        <c:ser>
          <c:idx val="4"/>
          <c:order val="4"/>
          <c:tx>
            <c:strRef>
              <c:f>'Slide 22'!$G$2</c:f>
              <c:strCache>
                <c:ptCount val="1"/>
                <c:pt idx="0">
                  <c:v>Communication Services</c:v>
                </c:pt>
              </c:strCache>
            </c:strRef>
          </c:tx>
          <c:spPr>
            <a:solidFill>
              <a:srgbClr val="FFFFFF">
                <a:lumMod val="95000"/>
              </a:srgbClr>
            </a:solidFill>
            <a:ln>
              <a:noFill/>
            </a:ln>
            <a:effectLst/>
          </c:spPr>
          <c:dLbls>
            <c:spPr>
              <a:solidFill>
                <a:srgbClr val="B9E2EF"/>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Source Sans 3" panose="020B03030304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22'!$B$3:$B$13</c:f>
              <c:strCache>
                <c:ptCount val="11"/>
                <c:pt idx="0">
                  <c:v>2018</c:v>
                </c:pt>
                <c:pt idx="1">
                  <c:v>2019</c:v>
                </c:pt>
                <c:pt idx="2">
                  <c:v>2020</c:v>
                </c:pt>
                <c:pt idx="3">
                  <c:v>2021</c:v>
                </c:pt>
                <c:pt idx="4">
                  <c:v>2022</c:v>
                </c:pt>
                <c:pt idx="5">
                  <c:v>2023</c:v>
                </c:pt>
                <c:pt idx="6">
                  <c:v>2024</c:v>
                </c:pt>
                <c:pt idx="7">
                  <c:v>2025</c:v>
                </c:pt>
                <c:pt idx="8">
                  <c:v>2026</c:v>
                </c:pt>
                <c:pt idx="9">
                  <c:v>2027E</c:v>
                </c:pt>
                <c:pt idx="10">
                  <c:v>2028E</c:v>
                </c:pt>
              </c:strCache>
            </c:strRef>
          </c:cat>
          <c:val>
            <c:numRef>
              <c:f>'Slide 22'!$G$3:$G$13</c:f>
              <c:numCache>
                <c:formatCode>0.0%</c:formatCode>
                <c:ptCount val="11"/>
                <c:pt idx="0">
                  <c:v>0.371</c:v>
                </c:pt>
                <c:pt idx="1">
                  <c:v>0.36</c:v>
                </c:pt>
                <c:pt idx="2">
                  <c:v>0.35200000000000004</c:v>
                </c:pt>
                <c:pt idx="3">
                  <c:v>0.33200000000000002</c:v>
                </c:pt>
                <c:pt idx="4">
                  <c:v>0.31900000000000001</c:v>
                </c:pt>
                <c:pt idx="5">
                  <c:v>0.317</c:v>
                </c:pt>
                <c:pt idx="6">
                  <c:v>0.29100000000000004</c:v>
                </c:pt>
                <c:pt idx="7">
                  <c:v>0.27800000000000002</c:v>
                </c:pt>
                <c:pt idx="8">
                  <c:v>0.27200000000000002</c:v>
                </c:pt>
                <c:pt idx="9">
                  <c:v>0.26</c:v>
                </c:pt>
                <c:pt idx="10">
                  <c:v>0.249</c:v>
                </c:pt>
              </c:numCache>
            </c:numRef>
          </c:val>
          <c:extLst>
            <c:ext xmlns:c16="http://schemas.microsoft.com/office/drawing/2014/chart" uri="{C3380CC4-5D6E-409C-BE32-E72D297353CC}">
              <c16:uniqueId val="{00000008-207A-4080-9225-5D5B7BBB5CFC}"/>
            </c:ext>
          </c:extLst>
        </c:ser>
        <c:dLbls>
          <c:showLegendKey val="0"/>
          <c:showVal val="0"/>
          <c:showCatName val="0"/>
          <c:showSerName val="0"/>
          <c:showPercent val="0"/>
          <c:showBubbleSize val="0"/>
        </c:dLbls>
        <c:axId val="796974591"/>
        <c:axId val="796985631"/>
      </c:areaChart>
      <c:catAx>
        <c:axId val="79697459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ource Sans 3" panose="020B0303030403020204" pitchFamily="34" charset="0"/>
                <a:ea typeface="+mn-ea"/>
                <a:cs typeface="+mn-cs"/>
              </a:defRPr>
            </a:pPr>
            <a:endParaRPr lang="en-US"/>
          </a:p>
        </c:txPr>
        <c:crossAx val="796985631"/>
        <c:crosses val="autoZero"/>
        <c:auto val="1"/>
        <c:lblAlgn val="ctr"/>
        <c:lblOffset val="100"/>
        <c:noMultiLvlLbl val="0"/>
      </c:catAx>
      <c:valAx>
        <c:axId val="79698563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974591"/>
        <c:crosses val="autoZero"/>
        <c:crossBetween val="midCat"/>
      </c:valAx>
      <c:spPr>
        <a:noFill/>
        <a:ln>
          <a:noFill/>
        </a:ln>
        <a:effectLst/>
      </c:spPr>
    </c:plotArea>
    <c:legend>
      <c:legendPos val="t"/>
      <c:layout>
        <c:manualLayout>
          <c:xMode val="edge"/>
          <c:yMode val="edge"/>
          <c:x val="0.10505269923330605"/>
          <c:y val="3.647082630639744E-2"/>
          <c:w val="0.78989460153338786"/>
          <c:h val="6.943356116272440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Source Sans 3" panose="020B0303030403020204" pitchFamily="34" charset="0"/>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107361584229051E-2"/>
          <c:y val="6.7240190167538696E-2"/>
          <c:w val="0.92424353850708341"/>
          <c:h val="0.76723353204420597"/>
        </c:manualLayout>
      </c:layout>
      <c:barChart>
        <c:barDir val="col"/>
        <c:grouping val="clustered"/>
        <c:varyColors val="0"/>
        <c:ser>
          <c:idx val="0"/>
          <c:order val="0"/>
          <c:tx>
            <c:strRef>
              <c:f>'Internet Penetration'!$B$215</c:f>
              <c:strCache>
                <c:ptCount val="1"/>
                <c:pt idx="0">
                  <c:v>Avg Wireless Data Usage/Wireless data subscriber/Month</c:v>
                </c:pt>
              </c:strCache>
            </c:strRef>
          </c:tx>
          <c:invertIfNegative val="0"/>
          <c:dPt>
            <c:idx val="0"/>
            <c:invertIfNegative val="0"/>
            <c:bubble3D val="0"/>
            <c:spPr>
              <a:solidFill>
                <a:srgbClr val="3857FF"/>
              </a:solidFill>
            </c:spPr>
            <c:extLst>
              <c:ext xmlns:c16="http://schemas.microsoft.com/office/drawing/2014/chart" uri="{C3380CC4-5D6E-409C-BE32-E72D297353CC}">
                <c16:uniqueId val="{0000000D-6CEA-4376-80DD-0EC319262C72}"/>
              </c:ext>
            </c:extLst>
          </c:dPt>
          <c:dPt>
            <c:idx val="1"/>
            <c:invertIfNegative val="0"/>
            <c:bubble3D val="0"/>
            <c:spPr>
              <a:solidFill>
                <a:srgbClr val="3857FF"/>
              </a:solidFill>
            </c:spPr>
            <c:extLst>
              <c:ext xmlns:c16="http://schemas.microsoft.com/office/drawing/2014/chart" uri="{C3380CC4-5D6E-409C-BE32-E72D297353CC}">
                <c16:uniqueId val="{0000000C-6CEA-4376-80DD-0EC319262C72}"/>
              </c:ext>
            </c:extLst>
          </c:dPt>
          <c:dPt>
            <c:idx val="2"/>
            <c:invertIfNegative val="0"/>
            <c:bubble3D val="0"/>
            <c:spPr>
              <a:solidFill>
                <a:srgbClr val="3857FF"/>
              </a:solidFill>
            </c:spPr>
            <c:extLst>
              <c:ext xmlns:c16="http://schemas.microsoft.com/office/drawing/2014/chart" uri="{C3380CC4-5D6E-409C-BE32-E72D297353CC}">
                <c16:uniqueId val="{0000000B-6CEA-4376-80DD-0EC319262C72}"/>
              </c:ext>
            </c:extLst>
          </c:dPt>
          <c:dPt>
            <c:idx val="3"/>
            <c:invertIfNegative val="0"/>
            <c:bubble3D val="0"/>
            <c:spPr>
              <a:solidFill>
                <a:srgbClr val="3857FF"/>
              </a:solidFill>
            </c:spPr>
            <c:extLst>
              <c:ext xmlns:c16="http://schemas.microsoft.com/office/drawing/2014/chart" uri="{C3380CC4-5D6E-409C-BE32-E72D297353CC}">
                <c16:uniqueId val="{0000000A-6CEA-4376-80DD-0EC319262C72}"/>
              </c:ext>
            </c:extLst>
          </c:dPt>
          <c:dPt>
            <c:idx val="4"/>
            <c:invertIfNegative val="0"/>
            <c:bubble3D val="0"/>
            <c:spPr>
              <a:solidFill>
                <a:srgbClr val="3857FF"/>
              </a:solidFill>
            </c:spPr>
            <c:extLst>
              <c:ext xmlns:c16="http://schemas.microsoft.com/office/drawing/2014/chart" uri="{C3380CC4-5D6E-409C-BE32-E72D297353CC}">
                <c16:uniqueId val="{00000009-6CEA-4376-80DD-0EC319262C72}"/>
              </c:ext>
            </c:extLst>
          </c:dPt>
          <c:dPt>
            <c:idx val="5"/>
            <c:invertIfNegative val="0"/>
            <c:bubble3D val="0"/>
            <c:spPr>
              <a:solidFill>
                <a:srgbClr val="3857FF"/>
              </a:solidFill>
            </c:spPr>
            <c:extLst>
              <c:ext xmlns:c16="http://schemas.microsoft.com/office/drawing/2014/chart" uri="{C3380CC4-5D6E-409C-BE32-E72D297353CC}">
                <c16:uniqueId val="{00000008-6CEA-4376-80DD-0EC319262C72}"/>
              </c:ext>
            </c:extLst>
          </c:dPt>
          <c:dPt>
            <c:idx val="6"/>
            <c:invertIfNegative val="0"/>
            <c:bubble3D val="0"/>
            <c:spPr>
              <a:solidFill>
                <a:srgbClr val="3857FF"/>
              </a:solidFill>
            </c:spPr>
            <c:extLst>
              <c:ext xmlns:c16="http://schemas.microsoft.com/office/drawing/2014/chart" uri="{C3380CC4-5D6E-409C-BE32-E72D297353CC}">
                <c16:uniqueId val="{00000007-6CEA-4376-80DD-0EC319262C72}"/>
              </c:ext>
            </c:extLst>
          </c:dPt>
          <c:dPt>
            <c:idx val="7"/>
            <c:invertIfNegative val="0"/>
            <c:bubble3D val="0"/>
            <c:spPr>
              <a:solidFill>
                <a:srgbClr val="3857FF"/>
              </a:solidFill>
            </c:spPr>
            <c:extLst>
              <c:ext xmlns:c16="http://schemas.microsoft.com/office/drawing/2014/chart" uri="{C3380CC4-5D6E-409C-BE32-E72D297353CC}">
                <c16:uniqueId val="{00000006-6CEA-4376-80DD-0EC319262C72}"/>
              </c:ext>
            </c:extLst>
          </c:dPt>
          <c:dPt>
            <c:idx val="8"/>
            <c:invertIfNegative val="0"/>
            <c:bubble3D val="0"/>
            <c:spPr>
              <a:solidFill>
                <a:srgbClr val="3857FF"/>
              </a:solidFill>
            </c:spPr>
            <c:extLst>
              <c:ext xmlns:c16="http://schemas.microsoft.com/office/drawing/2014/chart" uri="{C3380CC4-5D6E-409C-BE32-E72D297353CC}">
                <c16:uniqueId val="{00000004-BF09-479E-BEE2-6DBE8287A208}"/>
              </c:ext>
            </c:extLst>
          </c:dPt>
          <c:dPt>
            <c:idx val="9"/>
            <c:invertIfNegative val="0"/>
            <c:bubble3D val="0"/>
            <c:spPr>
              <a:solidFill>
                <a:srgbClr val="FF0049"/>
              </a:solidFill>
            </c:spPr>
            <c:extLst>
              <c:ext xmlns:c16="http://schemas.microsoft.com/office/drawing/2014/chart" uri="{C3380CC4-5D6E-409C-BE32-E72D297353CC}">
                <c16:uniqueId val="{00000001-EAF9-46A9-AF35-C0AF3991D667}"/>
              </c:ext>
            </c:extLst>
          </c:dPt>
          <c:dPt>
            <c:idx val="10"/>
            <c:invertIfNegative val="0"/>
            <c:bubble3D val="0"/>
            <c:spPr>
              <a:pattFill prst="pct75">
                <a:fgClr>
                  <a:schemeClr val="accent2"/>
                </a:fgClr>
                <a:bgClr>
                  <a:schemeClr val="bg1"/>
                </a:bgClr>
              </a:pattFill>
            </c:spPr>
            <c:extLst>
              <c:ext xmlns:c16="http://schemas.microsoft.com/office/drawing/2014/chart" uri="{C3380CC4-5D6E-409C-BE32-E72D297353CC}">
                <c16:uniqueId val="{00000002-EAF9-46A9-AF35-C0AF3991D667}"/>
              </c:ext>
            </c:extLst>
          </c:dPt>
          <c:dLbls>
            <c:spPr>
              <a:noFill/>
              <a:ln>
                <a:noFill/>
              </a:ln>
              <a:effectLst/>
            </c:spPr>
            <c:txPr>
              <a:bodyPr wrap="square" lIns="38100" tIns="19050" rIns="38100" bIns="19050" anchor="ctr">
                <a:spAutoFit/>
              </a:bodyPr>
              <a:lstStyle/>
              <a:p>
                <a:pPr>
                  <a:defRPr sz="1000">
                    <a:latin typeface="Source Sans 3" panose="020B0303030403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'Internet Penetration'!$E$214:$O$214</c:f>
              <c:strCache>
                <c:ptCount val="11"/>
                <c:pt idx="0">
                  <c:v>Mar-16</c:v>
                </c:pt>
                <c:pt idx="1">
                  <c:v>Mar-17</c:v>
                </c:pt>
                <c:pt idx="2">
                  <c:v>Mar-18</c:v>
                </c:pt>
                <c:pt idx="3">
                  <c:v>Mar-19</c:v>
                </c:pt>
                <c:pt idx="4">
                  <c:v>Mar-20</c:v>
                </c:pt>
                <c:pt idx="5">
                  <c:v>Mar-21</c:v>
                </c:pt>
                <c:pt idx="6">
                  <c:v>Mar-22</c:v>
                </c:pt>
                <c:pt idx="7">
                  <c:v>Mar-23</c:v>
                </c:pt>
                <c:pt idx="8">
                  <c:v>Mar-24</c:v>
                </c:pt>
                <c:pt idx="9">
                  <c:v>Mar-25</c:v>
                </c:pt>
                <c:pt idx="10">
                  <c:v>Mar-30</c:v>
                </c:pt>
              </c:strCache>
            </c:strRef>
          </c:cat>
          <c:val>
            <c:numRef>
              <c:f>'Internet Penetration'!$E$215:$O$215</c:f>
              <c:numCache>
                <c:formatCode>0</c:formatCode>
                <c:ptCount val="11"/>
                <c:pt idx="0">
                  <c:v>0.14712</c:v>
                </c:pt>
                <c:pt idx="1">
                  <c:v>1.006</c:v>
                </c:pt>
                <c:pt idx="2">
                  <c:v>2.4470000000000001</c:v>
                </c:pt>
                <c:pt idx="3">
                  <c:v>9.06</c:v>
                </c:pt>
                <c:pt idx="4">
                  <c:v>11</c:v>
                </c:pt>
                <c:pt idx="5">
                  <c:v>12.33</c:v>
                </c:pt>
                <c:pt idx="6">
                  <c:v>15.8</c:v>
                </c:pt>
                <c:pt idx="7">
                  <c:v>17.36</c:v>
                </c:pt>
                <c:pt idx="8">
                  <c:v>20.27</c:v>
                </c:pt>
                <c:pt idx="9">
                  <c:v>24</c:v>
                </c:pt>
                <c:pt idx="10">
                  <c:v>30</c:v>
                </c:pt>
              </c:numCache>
            </c:numRef>
          </c:val>
          <c:extLst>
            <c:ext xmlns:c16="http://schemas.microsoft.com/office/drawing/2014/chart" uri="{C3380CC4-5D6E-409C-BE32-E72D297353CC}">
              <c16:uniqueId val="{00000000-EAF9-46A9-AF35-C0AF3991D667}"/>
            </c:ext>
          </c:extLst>
        </c:ser>
        <c:dLbls>
          <c:dLblPos val="outEnd"/>
          <c:showLegendKey val="0"/>
          <c:showVal val="1"/>
          <c:showCatName val="0"/>
          <c:showSerName val="0"/>
          <c:showPercent val="0"/>
          <c:showBubbleSize val="0"/>
        </c:dLbls>
        <c:gapWidth val="50"/>
        <c:axId val="97418655"/>
        <c:axId val="97422495"/>
      </c:barChart>
      <c:catAx>
        <c:axId val="97418655"/>
        <c:scaling>
          <c:orientation val="minMax"/>
        </c:scaling>
        <c:delete val="0"/>
        <c:axPos val="b"/>
        <c:numFmt formatCode="General" sourceLinked="1"/>
        <c:majorTickMark val="none"/>
        <c:minorTickMark val="none"/>
        <c:tickLblPos val="nextTo"/>
        <c:txPr>
          <a:bodyPr rot="-5400000" vert="horz" anchor="t" anchorCtr="1"/>
          <a:lstStyle/>
          <a:p>
            <a:pPr>
              <a:defRPr sz="1000">
                <a:solidFill>
                  <a:schemeClr val="bg2">
                    <a:lumMod val="25000"/>
                  </a:schemeClr>
                </a:solidFill>
                <a:latin typeface="Source Sans 3" panose="020B0303030403020204" pitchFamily="34" charset="0"/>
              </a:defRPr>
            </a:pPr>
            <a:endParaRPr lang="en-US"/>
          </a:p>
        </c:txPr>
        <c:crossAx val="97422495"/>
        <c:crosses val="autoZero"/>
        <c:auto val="1"/>
        <c:lblAlgn val="ctr"/>
        <c:lblOffset val="100"/>
        <c:noMultiLvlLbl val="0"/>
      </c:catAx>
      <c:valAx>
        <c:axId val="97422495"/>
        <c:scaling>
          <c:orientation val="minMax"/>
        </c:scaling>
        <c:delete val="1"/>
        <c:axPos val="l"/>
        <c:numFmt formatCode="0" sourceLinked="1"/>
        <c:majorTickMark val="none"/>
        <c:minorTickMark val="none"/>
        <c:tickLblPos val="nextTo"/>
        <c:crossAx val="97418655"/>
        <c:crosses val="autoZero"/>
        <c:crossBetween val="between"/>
      </c:valAx>
    </c:plotArea>
    <c:plotVisOnly val="1"/>
    <c:dispBlanksAs val="gap"/>
    <c:showDLblsOverMax val="0"/>
  </c:chart>
  <c:spPr>
    <a:ln w="3175">
      <a:noFill/>
    </a:ln>
  </c:spPr>
  <c:txPr>
    <a:bodyPr/>
    <a:lstStyle/>
    <a:p>
      <a:pPr>
        <a:defRPr sz="900">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Source Sans 3" panose="020B0303030403020204" pitchFamily="34" charset="0"/>
                <a:ea typeface="+mn-ea"/>
                <a:cs typeface="+mn-cs"/>
              </a:defRPr>
            </a:pPr>
            <a:r>
              <a:rPr lang="en-US"/>
              <a:t>E-COMMERCE MARKET SIZE (USD BN) AND % OF OVERALL RETAIL</a:t>
            </a:r>
            <a:endParaRPr lang="en-IN"/>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Source Sans 3" panose="020B0303030403020204" pitchFamily="34" charset="0"/>
              <a:ea typeface="+mn-ea"/>
              <a:cs typeface="+mn-cs"/>
            </a:defRPr>
          </a:pPr>
          <a:endParaRPr lang="en-IN"/>
        </a:p>
      </c:txPr>
    </c:title>
    <c:autoTitleDeleted val="0"/>
    <c:plotArea>
      <c:layout/>
      <c:barChart>
        <c:barDir val="col"/>
        <c:grouping val="clustered"/>
        <c:varyColors val="0"/>
        <c:ser>
          <c:idx val="0"/>
          <c:order val="0"/>
          <c:tx>
            <c:strRef>
              <c:f>'Chart Data'!$B$1</c:f>
              <c:strCache>
                <c:ptCount val="1"/>
                <c:pt idx="0">
                  <c:v>Value</c:v>
                </c:pt>
              </c:strCache>
            </c:strRef>
          </c:tx>
          <c:spPr>
            <a:solidFill>
              <a:srgbClr val="002060"/>
            </a:solidFill>
            <a:ln>
              <a:noFill/>
            </a:ln>
            <a:effectLst/>
          </c:spPr>
          <c:invertIfNegative val="0"/>
          <c:cat>
            <c:strRef>
              <c:f>'Chart Data'!$A$2:$A$9</c:f>
              <c:strCache>
                <c:ptCount val="8"/>
                <c:pt idx="0">
                  <c:v>2018</c:v>
                </c:pt>
                <c:pt idx="1">
                  <c:v>2020</c:v>
                </c:pt>
                <c:pt idx="2">
                  <c:v>2021</c:v>
                </c:pt>
                <c:pt idx="3">
                  <c:v>2022</c:v>
                </c:pt>
                <c:pt idx="4">
                  <c:v>2023</c:v>
                </c:pt>
                <c:pt idx="5">
                  <c:v>2024</c:v>
                </c:pt>
                <c:pt idx="6">
                  <c:v>2025</c:v>
                </c:pt>
                <c:pt idx="7">
                  <c:v>2030P</c:v>
                </c:pt>
              </c:strCache>
            </c:strRef>
          </c:cat>
          <c:val>
            <c:numRef>
              <c:f>'Chart Data'!$B$2:$B$9</c:f>
              <c:numCache>
                <c:formatCode>General</c:formatCode>
                <c:ptCount val="8"/>
                <c:pt idx="0">
                  <c:v>22</c:v>
                </c:pt>
                <c:pt idx="1">
                  <c:v>30</c:v>
                </c:pt>
                <c:pt idx="2">
                  <c:v>67</c:v>
                </c:pt>
                <c:pt idx="3">
                  <c:v>84</c:v>
                </c:pt>
                <c:pt idx="4">
                  <c:v>102</c:v>
                </c:pt>
                <c:pt idx="5">
                  <c:v>123</c:v>
                </c:pt>
                <c:pt idx="6">
                  <c:v>145</c:v>
                </c:pt>
                <c:pt idx="7">
                  <c:v>300</c:v>
                </c:pt>
              </c:numCache>
            </c:numRef>
          </c:val>
          <c:extLst>
            <c:ext xmlns:c16="http://schemas.microsoft.com/office/drawing/2014/chart" uri="{C3380CC4-5D6E-409C-BE32-E72D297353CC}">
              <c16:uniqueId val="{00000000-C863-4596-B7C8-B507CAEB6119}"/>
            </c:ext>
          </c:extLst>
        </c:ser>
        <c:dLbls>
          <c:showLegendKey val="0"/>
          <c:showVal val="0"/>
          <c:showCatName val="0"/>
          <c:showSerName val="0"/>
          <c:showPercent val="0"/>
          <c:showBubbleSize val="0"/>
        </c:dLbls>
        <c:gapWidth val="219"/>
        <c:overlap val="-27"/>
        <c:axId val="1250943728"/>
        <c:axId val="1250960528"/>
      </c:barChart>
      <c:lineChart>
        <c:grouping val="standard"/>
        <c:varyColors val="0"/>
        <c:ser>
          <c:idx val="1"/>
          <c:order val="1"/>
          <c:tx>
            <c:strRef>
              <c:f>'Chart Data'!$C$1</c:f>
              <c:strCache>
                <c:ptCount val="1"/>
                <c:pt idx="0">
                  <c:v>Percentage</c:v>
                </c:pt>
              </c:strCache>
            </c:strRef>
          </c:tx>
          <c:spPr>
            <a:ln w="28575" cap="rnd">
              <a:solidFill>
                <a:schemeClr val="accent2"/>
              </a:solidFill>
              <a:round/>
            </a:ln>
            <a:effectLst/>
          </c:spPr>
          <c:marker>
            <c:symbol val="none"/>
          </c:marker>
          <c:cat>
            <c:strRef>
              <c:f>'Chart Data'!$A$2:$A$9</c:f>
              <c:strCache>
                <c:ptCount val="8"/>
                <c:pt idx="0">
                  <c:v>2018</c:v>
                </c:pt>
                <c:pt idx="1">
                  <c:v>2020</c:v>
                </c:pt>
                <c:pt idx="2">
                  <c:v>2021</c:v>
                </c:pt>
                <c:pt idx="3">
                  <c:v>2022</c:v>
                </c:pt>
                <c:pt idx="4">
                  <c:v>2023</c:v>
                </c:pt>
                <c:pt idx="5">
                  <c:v>2024</c:v>
                </c:pt>
                <c:pt idx="6">
                  <c:v>2025</c:v>
                </c:pt>
                <c:pt idx="7">
                  <c:v>2030P</c:v>
                </c:pt>
              </c:strCache>
            </c:strRef>
          </c:cat>
          <c:val>
            <c:numRef>
              <c:f>'Chart Data'!$C$2:$C$9</c:f>
              <c:numCache>
                <c:formatCode>0.00%</c:formatCode>
                <c:ptCount val="8"/>
                <c:pt idx="0">
                  <c:v>0.02</c:v>
                </c:pt>
                <c:pt idx="1">
                  <c:v>0.03</c:v>
                </c:pt>
                <c:pt idx="2">
                  <c:v>7.0000000000000007E-2</c:v>
                </c:pt>
                <c:pt idx="3">
                  <c:v>0.08</c:v>
                </c:pt>
                <c:pt idx="4">
                  <c:v>0.09</c:v>
                </c:pt>
                <c:pt idx="5">
                  <c:v>0.1</c:v>
                </c:pt>
                <c:pt idx="6">
                  <c:v>0.11</c:v>
                </c:pt>
                <c:pt idx="7">
                  <c:v>0.17</c:v>
                </c:pt>
              </c:numCache>
            </c:numRef>
          </c:val>
          <c:smooth val="0"/>
          <c:extLst>
            <c:ext xmlns:c16="http://schemas.microsoft.com/office/drawing/2014/chart" uri="{C3380CC4-5D6E-409C-BE32-E72D297353CC}">
              <c16:uniqueId val="{00000001-C863-4596-B7C8-B507CAEB6119}"/>
            </c:ext>
          </c:extLst>
        </c:ser>
        <c:dLbls>
          <c:showLegendKey val="0"/>
          <c:showVal val="0"/>
          <c:showCatName val="0"/>
          <c:showSerName val="0"/>
          <c:showPercent val="0"/>
          <c:showBubbleSize val="0"/>
        </c:dLbls>
        <c:marker val="1"/>
        <c:smooth val="0"/>
        <c:axId val="1250971568"/>
        <c:axId val="1250946608"/>
      </c:lineChart>
      <c:catAx>
        <c:axId val="125094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ource Sans 3" panose="020B0303030403020204" pitchFamily="34" charset="0"/>
                <a:ea typeface="+mn-ea"/>
                <a:cs typeface="+mn-cs"/>
              </a:defRPr>
            </a:pPr>
            <a:endParaRPr lang="en-US"/>
          </a:p>
        </c:txPr>
        <c:crossAx val="1250960528"/>
        <c:crosses val="autoZero"/>
        <c:auto val="1"/>
        <c:lblAlgn val="ctr"/>
        <c:lblOffset val="100"/>
        <c:noMultiLvlLbl val="0"/>
      </c:catAx>
      <c:valAx>
        <c:axId val="12509605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ource Sans 3" panose="020B0303030403020204" pitchFamily="34" charset="0"/>
                <a:ea typeface="+mn-ea"/>
                <a:cs typeface="+mn-cs"/>
              </a:defRPr>
            </a:pPr>
            <a:endParaRPr lang="en-US"/>
          </a:p>
        </c:txPr>
        <c:crossAx val="1250943728"/>
        <c:crosses val="autoZero"/>
        <c:crossBetween val="between"/>
      </c:valAx>
      <c:valAx>
        <c:axId val="1250946608"/>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ource Sans 3" panose="020B0303030403020204" pitchFamily="34" charset="0"/>
                <a:ea typeface="+mn-ea"/>
                <a:cs typeface="+mn-cs"/>
              </a:defRPr>
            </a:pPr>
            <a:endParaRPr lang="en-US"/>
          </a:p>
        </c:txPr>
        <c:crossAx val="1250971568"/>
        <c:crosses val="max"/>
        <c:crossBetween val="between"/>
      </c:valAx>
      <c:catAx>
        <c:axId val="1250971568"/>
        <c:scaling>
          <c:orientation val="minMax"/>
        </c:scaling>
        <c:delete val="1"/>
        <c:axPos val="b"/>
        <c:numFmt formatCode="General" sourceLinked="1"/>
        <c:majorTickMark val="none"/>
        <c:minorTickMark val="none"/>
        <c:tickLblPos val="nextTo"/>
        <c:crossAx val="1250946608"/>
        <c:crosses val="autoZero"/>
        <c:auto val="1"/>
        <c:lblAlgn val="ctr"/>
        <c:lblOffset val="100"/>
        <c:noMultiLvlLbl val="0"/>
      </c:catAx>
      <c:spPr>
        <a:noFill/>
        <a:ln>
          <a:noFill/>
        </a:ln>
        <a:effectLst/>
      </c:spPr>
    </c:plotArea>
    <c:legend>
      <c:legendPos val="b"/>
      <c:layout>
        <c:manualLayout>
          <c:xMode val="edge"/>
          <c:yMode val="edge"/>
          <c:x val="0.32157664205182035"/>
          <c:y val="0.15554516279749392"/>
          <c:w val="0.46205848023569451"/>
          <c:h val="4.832647531564620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Source Sans 3" panose="020B0303030403020204" pitchFamily="34" charset="0"/>
              <a:ea typeface="+mn-ea"/>
              <a:cs typeface="+mn-cs"/>
            </a:defRPr>
          </a:pPr>
          <a:endParaRPr lang="en-US"/>
        </a:p>
      </c:txPr>
    </c:legend>
    <c:plotVisOnly val="1"/>
    <c:dispBlanksAs val="gap"/>
    <c:showDLblsOverMax val="0"/>
  </c:chart>
  <c:spPr>
    <a:noFill/>
    <a:ln>
      <a:noFill/>
    </a:ln>
    <a:effectLst/>
  </c:spPr>
  <c:txPr>
    <a:bodyPr/>
    <a:lstStyle/>
    <a:p>
      <a:pPr>
        <a:defRPr sz="1400">
          <a:latin typeface="Source Sans 3" panose="020B030303040302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Source Sans 3" panose="020B0303030403020204" pitchFamily="34" charset="0"/>
              <a:ea typeface="+mn-ea"/>
              <a:cs typeface="+mn-cs"/>
            </a:defRPr>
          </a:pPr>
          <a:endParaRPr lang="en-US"/>
        </a:p>
      </c:txPr>
    </c:title>
    <c:autoTitleDeleted val="0"/>
    <c:plotArea>
      <c:layout/>
      <c:barChart>
        <c:barDir val="col"/>
        <c:grouping val="clustered"/>
        <c:varyColors val="0"/>
        <c:ser>
          <c:idx val="0"/>
          <c:order val="0"/>
          <c:tx>
            <c:strRef>
              <c:f>Sheet1!$D$19</c:f>
              <c:strCache>
                <c:ptCount val="1"/>
                <c:pt idx="0">
                  <c:v>Indian Quick Commerce GMV (USD Bn)</c:v>
                </c:pt>
              </c:strCache>
            </c:strRef>
          </c:tx>
          <c:spPr>
            <a:solidFill>
              <a:schemeClr val="accent1"/>
            </a:solidFill>
            <a:ln>
              <a:noFill/>
            </a:ln>
            <a:effectLst/>
          </c:spPr>
          <c:invertIfNegative val="0"/>
          <c:dPt>
            <c:idx val="5"/>
            <c:invertIfNegative val="0"/>
            <c:bubble3D val="0"/>
            <c:spPr>
              <a:solidFill>
                <a:srgbClr val="002060"/>
              </a:solidFill>
              <a:ln>
                <a:noFill/>
              </a:ln>
              <a:effectLst/>
            </c:spPr>
            <c:extLst>
              <c:ext xmlns:c16="http://schemas.microsoft.com/office/drawing/2014/chart" uri="{C3380CC4-5D6E-409C-BE32-E72D297353CC}">
                <c16:uniqueId val="{00000001-C330-43DF-AC8B-5DE1E20E19F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ource Sans 3" panose="020B0303030403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Sheet1!$C$20:$C$25</c:f>
              <c:strCache>
                <c:ptCount val="6"/>
                <c:pt idx="0">
                  <c:v>FY 21</c:v>
                </c:pt>
                <c:pt idx="1">
                  <c:v>FY 22</c:v>
                </c:pt>
                <c:pt idx="2">
                  <c:v>FY 23</c:v>
                </c:pt>
                <c:pt idx="3">
                  <c:v>FY 24</c:v>
                </c:pt>
                <c:pt idx="4">
                  <c:v>FY 25</c:v>
                </c:pt>
                <c:pt idx="5">
                  <c:v>FY 30 E</c:v>
                </c:pt>
              </c:strCache>
            </c:strRef>
          </c:cat>
          <c:val>
            <c:numRef>
              <c:f>Sheet1!$D$20:$D$25</c:f>
              <c:numCache>
                <c:formatCode>General</c:formatCode>
                <c:ptCount val="6"/>
                <c:pt idx="0">
                  <c:v>0</c:v>
                </c:pt>
                <c:pt idx="1">
                  <c:v>0.3</c:v>
                </c:pt>
                <c:pt idx="2">
                  <c:v>2</c:v>
                </c:pt>
                <c:pt idx="3">
                  <c:v>3.8</c:v>
                </c:pt>
                <c:pt idx="4">
                  <c:v>5</c:v>
                </c:pt>
                <c:pt idx="5">
                  <c:v>30</c:v>
                </c:pt>
              </c:numCache>
            </c:numRef>
          </c:val>
          <c:extLst>
            <c:ext xmlns:c16="http://schemas.microsoft.com/office/drawing/2014/chart" uri="{C3380CC4-5D6E-409C-BE32-E72D297353CC}">
              <c16:uniqueId val="{00000002-C330-43DF-AC8B-5DE1E20E19F5}"/>
            </c:ext>
          </c:extLst>
        </c:ser>
        <c:dLbls>
          <c:showLegendKey val="0"/>
          <c:showVal val="0"/>
          <c:showCatName val="0"/>
          <c:showSerName val="0"/>
          <c:showPercent val="0"/>
          <c:showBubbleSize val="0"/>
        </c:dLbls>
        <c:gapWidth val="219"/>
        <c:overlap val="-27"/>
        <c:axId val="1250978768"/>
        <c:axId val="1250984528"/>
      </c:barChart>
      <c:catAx>
        <c:axId val="125097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ource Sans 3" panose="020B0303030403020204" pitchFamily="34" charset="0"/>
                <a:ea typeface="+mn-ea"/>
                <a:cs typeface="+mn-cs"/>
              </a:defRPr>
            </a:pPr>
            <a:endParaRPr lang="en-US"/>
          </a:p>
        </c:txPr>
        <c:crossAx val="1250984528"/>
        <c:crosses val="autoZero"/>
        <c:auto val="1"/>
        <c:lblAlgn val="ctr"/>
        <c:lblOffset val="100"/>
        <c:noMultiLvlLbl val="0"/>
      </c:catAx>
      <c:valAx>
        <c:axId val="12509845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ource Sans 3" panose="020B0303030403020204" pitchFamily="34" charset="0"/>
                <a:ea typeface="+mn-ea"/>
                <a:cs typeface="+mn-cs"/>
              </a:defRPr>
            </a:pPr>
            <a:endParaRPr lang="en-US"/>
          </a:p>
        </c:txPr>
        <c:crossAx val="1250978768"/>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Source Sans 3" panose="020B030303040302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mn-cs"/>
              </a:defRPr>
            </a:pPr>
            <a:r>
              <a:rPr lang="en-US" sz="1050" dirty="0">
                <a:latin typeface="Source Sans 3" panose="020B0303030403020204" pitchFamily="34" charset="0"/>
              </a:rPr>
              <a:t>Gross Dollar Value ( USD, bn)</a:t>
            </a:r>
          </a:p>
        </c:rich>
      </c:tx>
      <c:layout>
        <c:manualLayout>
          <c:xMode val="edge"/>
          <c:yMode val="edge"/>
          <c:x val="0.3218017532583809"/>
          <c:y val="8.5251095742362698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title>
    <c:autoTitleDeleted val="0"/>
    <c:plotArea>
      <c:layout>
        <c:manualLayout>
          <c:layoutTarget val="inner"/>
          <c:xMode val="edge"/>
          <c:yMode val="edge"/>
          <c:x val="3.2614742844309076E-2"/>
          <c:y val="0.17089632237127861"/>
          <c:w val="0.93477051431138181"/>
          <c:h val="0.52647769833412061"/>
        </c:manualLayout>
      </c:layout>
      <c:barChart>
        <c:barDir val="col"/>
        <c:grouping val="clustered"/>
        <c:varyColors val="0"/>
        <c:ser>
          <c:idx val="0"/>
          <c:order val="0"/>
          <c:tx>
            <c:strRef>
              <c:f>Sheet1!$C$5</c:f>
              <c:strCache>
                <c:ptCount val="1"/>
                <c:pt idx="0">
                  <c:v> Sep'23</c:v>
                </c:pt>
              </c:strCache>
            </c:strRef>
          </c:tx>
          <c:spPr>
            <a:solidFill>
              <a:schemeClr val="accent1"/>
            </a:solidFill>
            <a:ln>
              <a:noFill/>
            </a:ln>
            <a:effectLst/>
          </c:spPr>
          <c:invertIfNegative val="0"/>
          <c:dPt>
            <c:idx val="0"/>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1-8B4D-48AF-9994-5E47DEDB3448}"/>
              </c:ext>
            </c:extLst>
          </c:dPt>
          <c:dPt>
            <c:idx val="1"/>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03-8B4D-48AF-9994-5E47DEDB3448}"/>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Roboto" panose="02000000000000000000"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Sheet1!$D$4:$E$4</c:f>
              <c:strCache>
                <c:ptCount val="2"/>
                <c:pt idx="0">
                  <c:v>Mastercard (US)</c:v>
                </c:pt>
                <c:pt idx="1">
                  <c:v>UPI (India)</c:v>
                </c:pt>
              </c:strCache>
            </c:strRef>
          </c:cat>
          <c:val>
            <c:numRef>
              <c:f>Sheet1!$D$5:$E$5</c:f>
              <c:numCache>
                <c:formatCode>_ * #,##0_ ;_ * \-#,##0_ ;_ * "-"??_ ;_ @_ </c:formatCode>
                <c:ptCount val="2"/>
                <c:pt idx="0">
                  <c:v>825</c:v>
                </c:pt>
                <c:pt idx="1">
                  <c:v>913</c:v>
                </c:pt>
              </c:numCache>
            </c:numRef>
          </c:val>
          <c:extLst>
            <c:ext xmlns:c16="http://schemas.microsoft.com/office/drawing/2014/chart" uri="{C3380CC4-5D6E-409C-BE32-E72D297353CC}">
              <c16:uniqueId val="{00000004-8B4D-48AF-9994-5E47DEDB3448}"/>
            </c:ext>
          </c:extLst>
        </c:ser>
        <c:dLbls>
          <c:showLegendKey val="0"/>
          <c:showVal val="0"/>
          <c:showCatName val="0"/>
          <c:showSerName val="0"/>
          <c:showPercent val="0"/>
          <c:showBubbleSize val="0"/>
        </c:dLbls>
        <c:gapWidth val="219"/>
        <c:overlap val="-27"/>
        <c:axId val="979636751"/>
        <c:axId val="977290687"/>
      </c:barChart>
      <c:catAx>
        <c:axId val="979636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Roboto" panose="02000000000000000000" pitchFamily="2" charset="0"/>
                <a:cs typeface="+mn-cs"/>
              </a:defRPr>
            </a:pPr>
            <a:endParaRPr lang="en-US"/>
          </a:p>
        </c:txPr>
        <c:crossAx val="977290687"/>
        <c:crosses val="autoZero"/>
        <c:auto val="1"/>
        <c:lblAlgn val="ctr"/>
        <c:lblOffset val="100"/>
        <c:noMultiLvlLbl val="0"/>
      </c:catAx>
      <c:valAx>
        <c:axId val="977290687"/>
        <c:scaling>
          <c:orientation val="minMax"/>
        </c:scaling>
        <c:delete val="1"/>
        <c:axPos val="l"/>
        <c:majorGridlines>
          <c:spPr>
            <a:ln w="9525" cap="flat" cmpd="sng" algn="ctr">
              <a:noFill/>
              <a:round/>
            </a:ln>
            <a:effectLst/>
          </c:spPr>
        </c:majorGridlines>
        <c:numFmt formatCode="_ * #,##0_ ;_ * \-#,##0_ ;_ * &quot;-&quot;??_ ;_ @_ " sourceLinked="1"/>
        <c:majorTickMark val="none"/>
        <c:minorTickMark val="none"/>
        <c:tickLblPos val="nextTo"/>
        <c:crossAx val="979636751"/>
        <c:crosses val="autoZero"/>
        <c:crossBetween val="between"/>
      </c:valAx>
      <c:spPr>
        <a:noFill/>
        <a:ln>
          <a:noFill/>
        </a:ln>
        <a:effectLst/>
      </c:spPr>
    </c:plotArea>
    <c:plotVisOnly val="1"/>
    <c:dispBlanksAs val="gap"/>
    <c:showDLblsOverMax val="0"/>
  </c:chart>
  <c:spPr>
    <a:noFill/>
    <a:ln>
      <a:noFill/>
    </a:ln>
    <a:effectLst/>
  </c:spPr>
  <c:txPr>
    <a:bodyPr/>
    <a:lstStyle/>
    <a:p>
      <a:pPr>
        <a:defRPr sz="1400" b="1">
          <a:latin typeface="Roboto" panose="02000000000000000000" pitchFamily="2" charset="0"/>
          <a:ea typeface="Roboto" panose="02000000000000000000" pitchFamily="2"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IN" sz="1800" b="0" i="0" u="none" strike="noStrike" kern="1200" baseline="0">
                <a:solidFill>
                  <a:srgbClr val="244C84"/>
                </a:solidFill>
                <a:latin typeface="Source Sans 3" panose="020B0303030403020204" pitchFamily="34" charset="0"/>
                <a:ea typeface="Roboto" panose="02000000000000000000" pitchFamily="2" charset="0"/>
                <a:cs typeface="+mn-cs"/>
              </a:defRPr>
            </a:pPr>
            <a:r>
              <a:rPr lang="en-IN" sz="1800" b="0" i="0" u="none" strike="noStrike" kern="1200" baseline="0">
                <a:solidFill>
                  <a:srgbClr val="244C84"/>
                </a:solidFill>
                <a:latin typeface="Source Sans 3" panose="020B0303030403020204" pitchFamily="34" charset="0"/>
                <a:ea typeface="Roboto" panose="02000000000000000000" pitchFamily="2" charset="0"/>
                <a:cs typeface="+mn-cs"/>
              </a:rPr>
              <a:t>Segmentwise Revenues ($ bn)</a:t>
            </a:r>
          </a:p>
        </c:rich>
      </c:tx>
      <c:overlay val="1"/>
    </c:title>
    <c:autoTitleDeleted val="0"/>
    <c:plotArea>
      <c:layout>
        <c:manualLayout>
          <c:layoutTarget val="inner"/>
          <c:xMode val="edge"/>
          <c:yMode val="edge"/>
          <c:x val="2.2582014984953137E-2"/>
          <c:y val="4.6844845329502914E-2"/>
          <c:w val="0.95483597003009368"/>
          <c:h val="0.95315515467049727"/>
        </c:manualLayout>
      </c:layout>
      <c:barChart>
        <c:barDir val="col"/>
        <c:grouping val="stacked"/>
        <c:varyColors val="1"/>
        <c:ser>
          <c:idx val="0"/>
          <c:order val="0"/>
          <c:tx>
            <c:strRef>
              <c:f>'Segment revenues'!$B$1</c:f>
              <c:strCache>
                <c:ptCount val="1"/>
                <c:pt idx="0">
                  <c:v>IT services</c:v>
                </c:pt>
              </c:strCache>
            </c:strRef>
          </c:tx>
          <c:spPr>
            <a:ln>
              <a:prstDash val="solid"/>
            </a:ln>
          </c:spPr>
          <c:invertIfNegative val="1"/>
          <c:dLbls>
            <c:spPr>
              <a:noFill/>
              <a:ln>
                <a:noFill/>
              </a:ln>
              <a:effectLst/>
            </c:spPr>
            <c:txPr>
              <a:bodyPr wrap="square" lIns="38100" tIns="19050" rIns="38100" bIns="19050" anchor="ctr">
                <a:spAutoFit/>
              </a:bodyPr>
              <a:lstStyle/>
              <a:p>
                <a:pPr>
                  <a:defRPr sz="1100">
                    <a:solidFill>
                      <a:schemeClr val="bg1"/>
                    </a:solidFill>
                  </a:defRPr>
                </a:pPr>
                <a:endParaRPr lang="en-US"/>
              </a:p>
            </c:txP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'Segment revenues'!$A$2:$A$3</c:f>
              <c:strCache>
                <c:ptCount val="2"/>
                <c:pt idx="0">
                  <c:v>FY25</c:v>
                </c:pt>
                <c:pt idx="1">
                  <c:v>FY26E</c:v>
                </c:pt>
              </c:strCache>
            </c:strRef>
          </c:cat>
          <c:val>
            <c:numRef>
              <c:f>'Segment revenues'!$B$2:$B$3</c:f>
              <c:numCache>
                <c:formatCode>General</c:formatCode>
                <c:ptCount val="2"/>
                <c:pt idx="0">
                  <c:v>143</c:v>
                </c:pt>
                <c:pt idx="1">
                  <c:v>149</c:v>
                </c:pt>
              </c:numCache>
            </c:numRef>
          </c:val>
          <c:extLst>
            <c:ext xmlns:c16="http://schemas.microsoft.com/office/drawing/2014/chart" uri="{C3380CC4-5D6E-409C-BE32-E72D297353CC}">
              <c16:uniqueId val="{00000000-0FCB-4B59-BB3A-FA4905F883AA}"/>
            </c:ext>
          </c:extLst>
        </c:ser>
        <c:ser>
          <c:idx val="1"/>
          <c:order val="1"/>
          <c:tx>
            <c:strRef>
              <c:f>'Segment revenues'!$C$1</c:f>
              <c:strCache>
                <c:ptCount val="1"/>
                <c:pt idx="0">
                  <c:v>BPM</c:v>
                </c:pt>
              </c:strCache>
            </c:strRef>
          </c:tx>
          <c:spPr>
            <a:ln>
              <a:prstDash val="solid"/>
            </a:ln>
          </c:spPr>
          <c:invertIfNegative val="1"/>
          <c:dLbls>
            <c:spPr>
              <a:noFill/>
              <a:ln>
                <a:noFill/>
              </a:ln>
              <a:effectLst/>
            </c:spPr>
            <c:txPr>
              <a:bodyPr wrap="square" lIns="38100" tIns="19050" rIns="38100" bIns="19050" anchor="ctr">
                <a:spAutoFit/>
              </a:bodyPr>
              <a:lstStyle/>
              <a:p>
                <a:pPr>
                  <a:defRPr sz="1100">
                    <a:solidFill>
                      <a:schemeClr val="bg1"/>
                    </a:solidFill>
                  </a:defRPr>
                </a:pPr>
                <a:endParaRPr lang="en-US"/>
              </a:p>
            </c:txP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'Segment revenues'!$A$2:$A$3</c:f>
              <c:strCache>
                <c:ptCount val="2"/>
                <c:pt idx="0">
                  <c:v>FY25</c:v>
                </c:pt>
                <c:pt idx="1">
                  <c:v>FY26E</c:v>
                </c:pt>
              </c:strCache>
            </c:strRef>
          </c:cat>
          <c:val>
            <c:numRef>
              <c:f>'Segment revenues'!$C$2:$C$3</c:f>
              <c:numCache>
                <c:formatCode>General</c:formatCode>
                <c:ptCount val="2"/>
                <c:pt idx="0">
                  <c:v>55</c:v>
                </c:pt>
                <c:pt idx="1">
                  <c:v>59</c:v>
                </c:pt>
              </c:numCache>
            </c:numRef>
          </c:val>
          <c:extLst>
            <c:ext xmlns:c16="http://schemas.microsoft.com/office/drawing/2014/chart" uri="{C3380CC4-5D6E-409C-BE32-E72D297353CC}">
              <c16:uniqueId val="{00000001-0FCB-4B59-BB3A-FA4905F883AA}"/>
            </c:ext>
          </c:extLst>
        </c:ser>
        <c:ser>
          <c:idx val="2"/>
          <c:order val="2"/>
          <c:tx>
            <c:strRef>
              <c:f>'Segment revenues'!$D$1</c:f>
              <c:strCache>
                <c:ptCount val="1"/>
                <c:pt idx="0">
                  <c:v>Software products</c:v>
                </c:pt>
              </c:strCache>
            </c:strRef>
          </c:tx>
          <c:spPr>
            <a:ln>
              <a:prstDash val="solid"/>
            </a:ln>
          </c:spPr>
          <c:invertIfNegative val="1"/>
          <c:dLbls>
            <c:spPr>
              <a:noFill/>
              <a:ln>
                <a:noFill/>
              </a:ln>
              <a:effectLst/>
            </c:spPr>
            <c:txPr>
              <a:bodyPr wrap="square" lIns="38100" tIns="19050" rIns="38100" bIns="19050" anchor="ctr">
                <a:spAutoFit/>
              </a:bodyPr>
              <a:lstStyle/>
              <a:p>
                <a:pPr>
                  <a:defRPr sz="1100">
                    <a:solidFill>
                      <a:schemeClr val="bg1"/>
                    </a:solidFill>
                  </a:defRPr>
                </a:pPr>
                <a:endParaRPr lang="en-US"/>
              </a:p>
            </c:txP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'Segment revenues'!$A$2:$A$3</c:f>
              <c:strCache>
                <c:ptCount val="2"/>
                <c:pt idx="0">
                  <c:v>FY25</c:v>
                </c:pt>
                <c:pt idx="1">
                  <c:v>FY26E</c:v>
                </c:pt>
              </c:strCache>
            </c:strRef>
          </c:cat>
          <c:val>
            <c:numRef>
              <c:f>'Segment revenues'!$D$2:$D$3</c:f>
              <c:numCache>
                <c:formatCode>General</c:formatCode>
                <c:ptCount val="2"/>
                <c:pt idx="0">
                  <c:v>21</c:v>
                </c:pt>
                <c:pt idx="1">
                  <c:v>23</c:v>
                </c:pt>
              </c:numCache>
            </c:numRef>
          </c:val>
          <c:extLst>
            <c:ext xmlns:c16="http://schemas.microsoft.com/office/drawing/2014/chart" uri="{C3380CC4-5D6E-409C-BE32-E72D297353CC}">
              <c16:uniqueId val="{00000002-0FCB-4B59-BB3A-FA4905F883AA}"/>
            </c:ext>
          </c:extLst>
        </c:ser>
        <c:ser>
          <c:idx val="3"/>
          <c:order val="3"/>
          <c:tx>
            <c:strRef>
              <c:f>'Segment revenues'!$E$1</c:f>
              <c:strCache>
                <c:ptCount val="1"/>
                <c:pt idx="0">
                  <c:v>ER&amp;D</c:v>
                </c:pt>
              </c:strCache>
            </c:strRef>
          </c:tx>
          <c:spPr>
            <a:solidFill>
              <a:srgbClr val="FF0000"/>
            </a:solidFill>
            <a:ln>
              <a:prstDash val="solid"/>
            </a:ln>
          </c:spPr>
          <c:invertIfNegative val="1"/>
          <c:dLbls>
            <c:spPr>
              <a:noFill/>
              <a:ln>
                <a:noFill/>
              </a:ln>
              <a:effectLst/>
            </c:spPr>
            <c:txPr>
              <a:bodyPr wrap="square" lIns="38100" tIns="19050" rIns="38100" bIns="19050" anchor="ctr">
                <a:spAutoFit/>
              </a:bodyPr>
              <a:lstStyle/>
              <a:p>
                <a:pPr>
                  <a:defRPr sz="1100">
                    <a:solidFill>
                      <a:schemeClr val="bg1"/>
                    </a:solidFill>
                  </a:defRPr>
                </a:pPr>
                <a:endParaRPr lang="en-US"/>
              </a:p>
            </c:txP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'Segment revenues'!$A$2:$A$3</c:f>
              <c:strCache>
                <c:ptCount val="2"/>
                <c:pt idx="0">
                  <c:v>FY25</c:v>
                </c:pt>
                <c:pt idx="1">
                  <c:v>FY26E</c:v>
                </c:pt>
              </c:strCache>
            </c:strRef>
          </c:cat>
          <c:val>
            <c:numRef>
              <c:f>'Segment revenues'!$E$2:$E$3</c:f>
              <c:numCache>
                <c:formatCode>General</c:formatCode>
                <c:ptCount val="2"/>
                <c:pt idx="0">
                  <c:v>59</c:v>
                </c:pt>
                <c:pt idx="1">
                  <c:v>63</c:v>
                </c:pt>
              </c:numCache>
            </c:numRef>
          </c:val>
          <c:extLst>
            <c:ext xmlns:c14="http://schemas.microsoft.com/office/drawing/2007/8/2/chart" uri="{6F2FDCE9-48DA-4B69-8628-5D25D57E5C99}">
              <c14:invertSolidFillFmt>
                <c14:spPr xmlns:c14="http://schemas.microsoft.com/office/drawing/2007/8/2/chart">
                  <a:solidFill>
                    <a:srgbClr val="FFFFFF"/>
                  </a:solidFill>
                  <a:ln>
                    <a:prstDash val="solid"/>
                  </a:ln>
                </c14:spPr>
              </c14:invertSolidFillFmt>
            </c:ext>
            <c:ext xmlns:c16="http://schemas.microsoft.com/office/drawing/2014/chart" uri="{C3380CC4-5D6E-409C-BE32-E72D297353CC}">
              <c16:uniqueId val="{00000003-0FCB-4B59-BB3A-FA4905F883AA}"/>
            </c:ext>
          </c:extLst>
        </c:ser>
        <c:ser>
          <c:idx val="4"/>
          <c:order val="4"/>
          <c:tx>
            <c:strRef>
              <c:f>'Segment revenues'!$F$1</c:f>
              <c:strCache>
                <c:ptCount val="1"/>
                <c:pt idx="0">
                  <c:v>Hardware</c:v>
                </c:pt>
              </c:strCache>
            </c:strRef>
          </c:tx>
          <c:spPr>
            <a:solidFill>
              <a:srgbClr val="0070C0"/>
            </a:solidFill>
            <a:ln>
              <a:prstDash val="solid"/>
            </a:ln>
          </c:spPr>
          <c:invertIfNegative val="1"/>
          <c:dLbls>
            <c:spPr>
              <a:noFill/>
              <a:ln>
                <a:noFill/>
              </a:ln>
              <a:effectLst/>
            </c:spPr>
            <c:txPr>
              <a:bodyPr wrap="square" lIns="38100" tIns="19050" rIns="38100" bIns="19050" anchor="ctr">
                <a:spAutoFit/>
              </a:bodyPr>
              <a:lstStyle/>
              <a:p>
                <a:pPr>
                  <a:defRPr sz="1100">
                    <a:solidFill>
                      <a:schemeClr val="bg1"/>
                    </a:solidFill>
                  </a:defRPr>
                </a:pPr>
                <a:endParaRPr lang="en-US"/>
              </a:p>
            </c:txP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'Segment revenues'!$A$2:$A$3</c:f>
              <c:strCache>
                <c:ptCount val="2"/>
                <c:pt idx="0">
                  <c:v>FY25</c:v>
                </c:pt>
                <c:pt idx="1">
                  <c:v>FY26E</c:v>
                </c:pt>
              </c:strCache>
            </c:strRef>
          </c:cat>
          <c:val>
            <c:numRef>
              <c:f>'Segment revenues'!$F$2:$F$3</c:f>
              <c:numCache>
                <c:formatCode>General</c:formatCode>
                <c:ptCount val="2"/>
                <c:pt idx="0">
                  <c:v>19</c:v>
                </c:pt>
                <c:pt idx="1">
                  <c:v>21</c:v>
                </c:pt>
              </c:numCache>
            </c:numRef>
          </c:val>
          <c:extLst>
            <c:ext xmlns:c14="http://schemas.microsoft.com/office/drawing/2007/8/2/chart" uri="{6F2FDCE9-48DA-4B69-8628-5D25D57E5C99}">
              <c14:invertSolidFillFmt>
                <c14:spPr xmlns:c14="http://schemas.microsoft.com/office/drawing/2007/8/2/chart">
                  <a:solidFill>
                    <a:srgbClr val="FFFFFF"/>
                  </a:solidFill>
                  <a:ln>
                    <a:prstDash val="solid"/>
                  </a:ln>
                </c14:spPr>
              </c14:invertSolidFillFmt>
            </c:ext>
            <c:ext xmlns:c16="http://schemas.microsoft.com/office/drawing/2014/chart" uri="{C3380CC4-5D6E-409C-BE32-E72D297353CC}">
              <c16:uniqueId val="{00000004-0FCB-4B59-BB3A-FA4905F883AA}"/>
            </c:ext>
          </c:extLst>
        </c:ser>
        <c:dLbls>
          <c:showLegendKey val="1"/>
          <c:showVal val="1"/>
          <c:showCatName val="1"/>
          <c:showSerName val="1"/>
          <c:showPercent val="1"/>
          <c:showBubbleSize val="1"/>
        </c:dLbls>
        <c:gapWidth val="150"/>
        <c:overlap val="100"/>
        <c:axId val="10"/>
        <c:axId val="100"/>
      </c:barChart>
      <c:catAx>
        <c:axId val="10"/>
        <c:scaling>
          <c:orientation val="minMax"/>
        </c:scaling>
        <c:delete val="1"/>
        <c:axPos val="b"/>
        <c:numFmt formatCode="General" sourceLinked="1"/>
        <c:majorTickMark val="none"/>
        <c:minorTickMark val="none"/>
        <c:tickLblPos val="nextTo"/>
        <c:crossAx val="100"/>
        <c:crosses val="autoZero"/>
        <c:auto val="1"/>
        <c:lblAlgn val="ctr"/>
        <c:lblOffset val="100"/>
        <c:noMultiLvlLbl val="1"/>
      </c:catAx>
      <c:valAx>
        <c:axId val="100"/>
        <c:scaling>
          <c:orientation val="minMax"/>
        </c:scaling>
        <c:delete val="1"/>
        <c:axPos val="l"/>
        <c:numFmt formatCode="General" sourceLinked="1"/>
        <c:majorTickMark val="none"/>
        <c:minorTickMark val="none"/>
        <c:tickLblPos val="nextTo"/>
        <c:crossAx val="10"/>
        <c:crosses val="autoZero"/>
        <c:crossBetween val="between"/>
      </c:valAx>
    </c:plotArea>
    <c:legend>
      <c:legendPos val="r"/>
      <c:layout>
        <c:manualLayout>
          <c:xMode val="edge"/>
          <c:yMode val="edge"/>
          <c:x val="0.17076828021402451"/>
          <c:y val="6.8023258184209928E-2"/>
          <c:w val="0.6978455270556625"/>
          <c:h val="9.9642849308111542E-2"/>
        </c:manualLayout>
      </c:layout>
      <c:overlay val="1"/>
      <c:txPr>
        <a:bodyPr/>
        <a:lstStyle/>
        <a:p>
          <a:pPr>
            <a:defRPr sz="1100"/>
          </a:pPr>
          <a:endParaRPr lang="en-US"/>
        </a:p>
      </c:txPr>
    </c:legend>
    <c:plotVisOnly val="1"/>
    <c:dispBlanksAs val="gap"/>
    <c:showDLblsOverMax val="1"/>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80" b="0" i="0" u="none" strike="noStrike" kern="1200" cap="all" spc="100" normalizeH="0" baseline="0">
                <a:solidFill>
                  <a:schemeClr val="tx1">
                    <a:lumMod val="65000"/>
                    <a:lumOff val="35000"/>
                  </a:schemeClr>
                </a:solidFill>
                <a:latin typeface="Source Sans 3" panose="020B0303030403020204" pitchFamily="34" charset="0"/>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680" b="0" i="0" u="none" strike="noStrike" kern="1200" cap="all" spc="100" normalizeH="0" baseline="0">
              <a:solidFill>
                <a:schemeClr val="tx1">
                  <a:lumMod val="65000"/>
                  <a:lumOff val="35000"/>
                </a:schemeClr>
              </a:solidFill>
              <a:latin typeface="Source Sans 3" panose="020B0303030403020204" pitchFamily="34"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lumMod val="20000"/>
                  <a:lumOff val="80000"/>
                </a:schemeClr>
              </a:solidFill>
              <a:ln>
                <a:noFill/>
              </a:ln>
              <a:effectLst/>
              <a:sp3d/>
            </c:spPr>
            <c:extLst>
              <c:ext xmlns:c16="http://schemas.microsoft.com/office/drawing/2014/chart" uri="{C3380CC4-5D6E-409C-BE32-E72D297353CC}">
                <c16:uniqueId val="{00000003-909F-414A-A939-2E8991ACD3D4}"/>
              </c:ext>
            </c:extLst>
          </c:dPt>
          <c:dPt>
            <c:idx val="1"/>
            <c:bubble3D val="0"/>
            <c:spPr>
              <a:solidFill>
                <a:schemeClr val="accent1">
                  <a:lumMod val="60000"/>
                  <a:lumOff val="40000"/>
                </a:schemeClr>
              </a:solidFill>
              <a:ln>
                <a:noFill/>
              </a:ln>
              <a:effectLst/>
              <a:sp3d/>
            </c:spPr>
            <c:extLst>
              <c:ext xmlns:c16="http://schemas.microsoft.com/office/drawing/2014/chart" uri="{C3380CC4-5D6E-409C-BE32-E72D297353CC}">
                <c16:uniqueId val="{00000001-909F-414A-A939-2E8991ACD3D4}"/>
              </c:ext>
            </c:extLst>
          </c:dPt>
          <c:dPt>
            <c:idx val="2"/>
            <c:bubble3D val="0"/>
            <c:spPr>
              <a:solidFill>
                <a:srgbClr val="FA1432"/>
              </a:solidFill>
              <a:ln>
                <a:noFill/>
              </a:ln>
              <a:effectLst/>
              <a:sp3d/>
            </c:spPr>
            <c:extLst>
              <c:ext xmlns:c16="http://schemas.microsoft.com/office/drawing/2014/chart" uri="{C3380CC4-5D6E-409C-BE32-E72D297353CC}">
                <c16:uniqueId val="{00000002-909F-414A-A939-2E8991ACD3D4}"/>
              </c:ext>
            </c:extLst>
          </c:dPt>
          <c:dPt>
            <c:idx val="3"/>
            <c:bubble3D val="0"/>
            <c:spPr>
              <a:solidFill>
                <a:srgbClr val="1E467A"/>
              </a:solidFill>
              <a:ln>
                <a:noFill/>
              </a:ln>
              <a:effectLst/>
              <a:sp3d/>
            </c:spPr>
            <c:extLst>
              <c:ext xmlns:c16="http://schemas.microsoft.com/office/drawing/2014/chart" uri="{C3380CC4-5D6E-409C-BE32-E72D297353CC}">
                <c16:uniqueId val="{00000005-909F-414A-A939-2E8991ACD3D4}"/>
              </c:ext>
            </c:extLst>
          </c:dPt>
          <c:dPt>
            <c:idx val="4"/>
            <c:bubble3D val="0"/>
            <c:spPr>
              <a:solidFill>
                <a:schemeClr val="accent1">
                  <a:lumMod val="60000"/>
                  <a:lumOff val="40000"/>
                </a:schemeClr>
              </a:solidFill>
              <a:ln>
                <a:noFill/>
              </a:ln>
              <a:effectLst/>
              <a:sp3d/>
            </c:spPr>
            <c:extLst>
              <c:ext xmlns:c16="http://schemas.microsoft.com/office/drawing/2014/chart" uri="{C3380CC4-5D6E-409C-BE32-E72D297353CC}">
                <c16:uniqueId val="{00000004-909F-414A-A939-2E8991ACD3D4}"/>
              </c:ext>
            </c:extLst>
          </c:dPt>
          <c:dPt>
            <c:idx val="5"/>
            <c:bubble3D val="0"/>
            <c:spPr>
              <a:solidFill>
                <a:schemeClr val="accent1">
                  <a:shade val="50000"/>
                </a:schemeClr>
              </a:solidFill>
              <a:ln>
                <a:noFill/>
              </a:ln>
              <a:effectLst/>
              <a:sp3d/>
            </c:spPr>
            <c:extLst>
              <c:ext xmlns:c16="http://schemas.microsoft.com/office/drawing/2014/chart" uri="{C3380CC4-5D6E-409C-BE32-E72D297353CC}">
                <c16:uniqueId val="{0000000B-F17F-4BD1-9FC6-0263D702023A}"/>
              </c:ext>
            </c:extLst>
          </c:dPt>
          <c:dLbls>
            <c:dLbl>
              <c:idx val="0"/>
              <c:layout>
                <c:manualLayout>
                  <c:x val="3.9722495047527014E-2"/>
                  <c:y val="-1.010774722734861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09F-414A-A939-2E8991ACD3D4}"/>
                </c:ext>
              </c:extLst>
            </c:dLbl>
            <c:dLbl>
              <c:idx val="1"/>
              <c:layout>
                <c:manualLayout>
                  <c:x val="5.3337883504519651E-2"/>
                  <c:y val="-1.078604019256778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09F-414A-A939-2E8991ACD3D4}"/>
                </c:ext>
              </c:extLst>
            </c:dLbl>
            <c:dLbl>
              <c:idx val="2"/>
              <c:layout>
                <c:manualLayout>
                  <c:x val="0"/>
                  <c:y val="0.1915326653912168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09F-414A-A939-2E8991ACD3D4}"/>
                </c:ext>
              </c:extLst>
            </c:dLbl>
            <c:dLbl>
              <c:idx val="3"/>
              <c:layout>
                <c:manualLayout>
                  <c:x val="1.7780459789249387E-2"/>
                  <c:y val="0.12509588401668131"/>
                </c:manualLayout>
              </c:layout>
              <c:tx>
                <c:rich>
                  <a:bodyPr/>
                  <a:lstStyle/>
                  <a:p>
                    <a:fld id="{D1303450-87E3-45ED-9F19-A2B0BE7A9916}" type="CATEGORYNAME">
                      <a:rPr lang="en-US" smtClean="0"/>
                      <a:pPr/>
                      <a:t>[CATEGORY NAME]</a:t>
                    </a:fld>
                    <a:r>
                      <a:rPr lang="en-US" baseline="0" dirty="0"/>
                      <a:t>62%</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09F-414A-A939-2E8991ACD3D4}"/>
                </c:ext>
              </c:extLst>
            </c:dLbl>
            <c:dLbl>
              <c:idx val="4"/>
              <c:layout>
                <c:manualLayout>
                  <c:x val="-0.10628839206938456"/>
                  <c:y val="4.0793147556007585E-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09F-414A-A939-2E8991ACD3D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Source Sans 3" panose="020B0303030403020204" pitchFamily="34" charset="0"/>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Sheet1!$A$2:$A$7</c:f>
              <c:strCache>
                <c:ptCount val="5"/>
                <c:pt idx="0">
                  <c:v>APAC,</c:v>
                </c:pt>
                <c:pt idx="1">
                  <c:v>Continental Europe,</c:v>
                </c:pt>
                <c:pt idx="2">
                  <c:v>UK,</c:v>
                </c:pt>
                <c:pt idx="3">
                  <c:v>USA,</c:v>
                </c:pt>
                <c:pt idx="4">
                  <c:v>Row,</c:v>
                </c:pt>
              </c:strCache>
            </c:strRef>
          </c:cat>
          <c:val>
            <c:numRef>
              <c:f>Sheet1!$B$2:$B$7</c:f>
              <c:numCache>
                <c:formatCode>General</c:formatCode>
                <c:ptCount val="6"/>
                <c:pt idx="0">
                  <c:v>8</c:v>
                </c:pt>
                <c:pt idx="1">
                  <c:v>11</c:v>
                </c:pt>
                <c:pt idx="2">
                  <c:v>16</c:v>
                </c:pt>
                <c:pt idx="3">
                  <c:v>62</c:v>
                </c:pt>
                <c:pt idx="4">
                  <c:v>2</c:v>
                </c:pt>
              </c:numCache>
            </c:numRef>
          </c:val>
          <c:extLst>
            <c:ext xmlns:c16="http://schemas.microsoft.com/office/drawing/2014/chart" uri="{C3380CC4-5D6E-409C-BE32-E72D297353CC}">
              <c16:uniqueId val="{00000000-909F-414A-A939-2E8991ACD3D4}"/>
            </c:ext>
          </c:extLst>
        </c:ser>
        <c:dLbls>
          <c:dLblPos val="inEnd"/>
          <c:showLegendKey val="0"/>
          <c:showVal val="0"/>
          <c:showCatName val="1"/>
          <c:showSerName val="0"/>
          <c:showPercent val="1"/>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400" b="0">
          <a:solidFill>
            <a:schemeClr val="tx1">
              <a:lumMod val="65000"/>
              <a:lumOff val="35000"/>
            </a:schemeClr>
          </a:solidFill>
          <a:latin typeface="Source Sans 3" panose="020B0303030403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40" b="0" i="0" u="none" strike="noStrike" kern="1200" cap="all" spc="100" normalizeH="0" baseline="0">
                <a:solidFill>
                  <a:schemeClr val="tx1">
                    <a:lumMod val="65000"/>
                    <a:lumOff val="35000"/>
                  </a:schemeClr>
                </a:solidFill>
                <a:latin typeface="Source Sans 3" panose="020B0303030403020204" pitchFamily="34" charset="0"/>
                <a:ea typeface="+mn-ea"/>
                <a:cs typeface="+mn-cs"/>
              </a:defRPr>
            </a:pPr>
            <a:r>
              <a:rPr lang="en-US"/>
              <a:t>    </a:t>
            </a:r>
          </a:p>
        </c:rich>
      </c:tx>
      <c:overlay val="0"/>
      <c:spPr>
        <a:noFill/>
        <a:ln>
          <a:noFill/>
        </a:ln>
        <a:effectLst/>
      </c:spPr>
      <c:txPr>
        <a:bodyPr rot="0" spcFirstLastPara="1" vertOverflow="ellipsis" vert="horz" wrap="square" anchor="ctr" anchorCtr="1"/>
        <a:lstStyle/>
        <a:p>
          <a:pPr>
            <a:defRPr sz="1440" b="0" i="0" u="none" strike="noStrike" kern="1200" cap="all" spc="100" normalizeH="0" baseline="0">
              <a:solidFill>
                <a:schemeClr val="tx1">
                  <a:lumMod val="65000"/>
                  <a:lumOff val="35000"/>
                </a:schemeClr>
              </a:solidFill>
              <a:latin typeface="Source Sans 3" panose="020B0303030403020204" pitchFamily="34"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tint val="50000"/>
                </a:schemeClr>
              </a:solidFill>
              <a:ln>
                <a:noFill/>
              </a:ln>
              <a:effectLst/>
              <a:sp3d/>
            </c:spPr>
            <c:extLst>
              <c:ext xmlns:c16="http://schemas.microsoft.com/office/drawing/2014/chart" uri="{C3380CC4-5D6E-409C-BE32-E72D297353CC}">
                <c16:uniqueId val="{00000001-B475-41B9-ACF1-0030B0351079}"/>
              </c:ext>
            </c:extLst>
          </c:dPt>
          <c:dPt>
            <c:idx val="1"/>
            <c:bubble3D val="0"/>
            <c:spPr>
              <a:solidFill>
                <a:schemeClr val="accent1">
                  <a:lumMod val="20000"/>
                  <a:lumOff val="80000"/>
                </a:schemeClr>
              </a:solidFill>
              <a:ln>
                <a:noFill/>
              </a:ln>
              <a:effectLst/>
              <a:sp3d/>
            </c:spPr>
            <c:extLst>
              <c:ext xmlns:c16="http://schemas.microsoft.com/office/drawing/2014/chart" uri="{C3380CC4-5D6E-409C-BE32-E72D297353CC}">
                <c16:uniqueId val="{00000003-B475-41B9-ACF1-0030B0351079}"/>
              </c:ext>
            </c:extLst>
          </c:dPt>
          <c:dPt>
            <c:idx val="2"/>
            <c:bubble3D val="0"/>
            <c:spPr>
              <a:solidFill>
                <a:srgbClr val="1E467A"/>
              </a:solidFill>
              <a:ln>
                <a:noFill/>
              </a:ln>
              <a:effectLst/>
              <a:sp3d/>
            </c:spPr>
            <c:extLst>
              <c:ext xmlns:c16="http://schemas.microsoft.com/office/drawing/2014/chart" uri="{C3380CC4-5D6E-409C-BE32-E72D297353CC}">
                <c16:uniqueId val="{00000005-B475-41B9-ACF1-0030B0351079}"/>
              </c:ext>
            </c:extLst>
          </c:dPt>
          <c:dPt>
            <c:idx val="3"/>
            <c:bubble3D val="0"/>
            <c:spPr>
              <a:solidFill>
                <a:srgbClr val="FA1432"/>
              </a:solidFill>
              <a:ln>
                <a:noFill/>
              </a:ln>
              <a:effectLst/>
              <a:sp3d/>
            </c:spPr>
            <c:extLst>
              <c:ext xmlns:c16="http://schemas.microsoft.com/office/drawing/2014/chart" uri="{C3380CC4-5D6E-409C-BE32-E72D297353CC}">
                <c16:uniqueId val="{00000007-B475-41B9-ACF1-0030B0351079}"/>
              </c:ext>
            </c:extLst>
          </c:dPt>
          <c:dPt>
            <c:idx val="4"/>
            <c:bubble3D val="0"/>
            <c:spPr>
              <a:solidFill>
                <a:schemeClr val="accent1">
                  <a:lumMod val="60000"/>
                  <a:lumOff val="40000"/>
                </a:schemeClr>
              </a:solidFill>
              <a:ln>
                <a:noFill/>
              </a:ln>
              <a:effectLst/>
              <a:sp3d/>
            </c:spPr>
            <c:extLst>
              <c:ext xmlns:c16="http://schemas.microsoft.com/office/drawing/2014/chart" uri="{C3380CC4-5D6E-409C-BE32-E72D297353CC}">
                <c16:uniqueId val="{00000009-B475-41B9-ACF1-0030B0351079}"/>
              </c:ext>
            </c:extLst>
          </c:dPt>
          <c:dPt>
            <c:idx val="5"/>
            <c:bubble3D val="0"/>
            <c:spPr>
              <a:solidFill>
                <a:schemeClr val="accent1">
                  <a:lumMod val="20000"/>
                  <a:lumOff val="80000"/>
                </a:schemeClr>
              </a:solidFill>
              <a:ln>
                <a:noFill/>
              </a:ln>
              <a:effectLst/>
              <a:sp3d/>
            </c:spPr>
            <c:extLst>
              <c:ext xmlns:c16="http://schemas.microsoft.com/office/drawing/2014/chart" uri="{C3380CC4-5D6E-409C-BE32-E72D297353CC}">
                <c16:uniqueId val="{0000000B-B475-41B9-ACF1-0030B0351079}"/>
              </c:ext>
            </c:extLst>
          </c:dPt>
          <c:dLbls>
            <c:dLbl>
              <c:idx val="0"/>
              <c:layout>
                <c:manualLayout>
                  <c:x val="3.9722495047527014E-2"/>
                  <c:y val="-1.010774722734861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475-41B9-ACF1-0030B0351079}"/>
                </c:ext>
              </c:extLst>
            </c:dLbl>
            <c:dLbl>
              <c:idx val="1"/>
              <c:layout>
                <c:manualLayout>
                  <c:x val="0.13241888429396806"/>
                  <c:y val="-6.517688371680321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475-41B9-ACF1-0030B0351079}"/>
                </c:ext>
              </c:extLst>
            </c:dLbl>
            <c:dLbl>
              <c:idx val="2"/>
              <c:layout>
                <c:manualLayout>
                  <c:x val="6.5482307323332345E-5"/>
                  <c:y val="0.1171474598112478"/>
                </c:manualLayout>
              </c:layout>
              <c:tx>
                <c:rich>
                  <a:bodyPr/>
                  <a:lstStyle/>
                  <a:p>
                    <a:fld id="{2E6F86AA-B705-45C0-A86C-7D1F52937947}" type="CATEGORYNAME">
                      <a:rPr lang="en-US"/>
                      <a:pPr/>
                      <a:t>[CATEGORY NAME]</a:t>
                    </a:fld>
                    <a:r>
                      <a:rPr lang="en-US" baseline="0" dirty="0"/>
                      <a:t>
42%</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475-41B9-ACF1-0030B0351079}"/>
                </c:ext>
              </c:extLst>
            </c:dLbl>
            <c:dLbl>
              <c:idx val="3"/>
              <c:layout>
                <c:manualLayout>
                  <c:x val="2.0514441861754396E-3"/>
                  <c:y val="0.1613735319782035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77494092531723"/>
                      <c:h val="0.13507270559793996"/>
                    </c:manualLayout>
                  </c15:layout>
                </c:ext>
                <c:ext xmlns:c16="http://schemas.microsoft.com/office/drawing/2014/chart" uri="{C3380CC4-5D6E-409C-BE32-E72D297353CC}">
                  <c16:uniqueId val="{00000007-B475-41B9-ACF1-0030B0351079}"/>
                </c:ext>
              </c:extLst>
            </c:dLbl>
            <c:dLbl>
              <c:idx val="4"/>
              <c:layout>
                <c:manualLayout>
                  <c:x val="0"/>
                  <c:y val="-0.1752434148835866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3338991058250328"/>
                      <c:h val="0.13874211210332782"/>
                    </c:manualLayout>
                  </c15:layout>
                </c:ext>
                <c:ext xmlns:c16="http://schemas.microsoft.com/office/drawing/2014/chart" uri="{C3380CC4-5D6E-409C-BE32-E72D297353CC}">
                  <c16:uniqueId val="{00000009-B475-41B9-ACF1-0030B0351079}"/>
                </c:ext>
              </c:extLst>
            </c:dLbl>
            <c:dLbl>
              <c:idx val="5"/>
              <c:layout>
                <c:manualLayout>
                  <c:x val="8.5529936662941272E-2"/>
                  <c:y val="-4.228673847452768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475-41B9-ACF1-0030B035107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Source Sans 3" panose="020B0303030403020204" pitchFamily="34" charset="0"/>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Sheet1!$A$2:$A$7</c:f>
              <c:strCache>
                <c:ptCount val="6"/>
                <c:pt idx="0">
                  <c:v>Healthcare,</c:v>
                </c:pt>
                <c:pt idx="1">
                  <c:v>Others,</c:v>
                </c:pt>
                <c:pt idx="2">
                  <c:v>BFSI, </c:v>
                </c:pt>
                <c:pt idx="3">
                  <c:v>Hi-tech/Telecom,</c:v>
                </c:pt>
                <c:pt idx="4">
                  <c:v>Manufacturing,</c:v>
                </c:pt>
                <c:pt idx="5">
                  <c:v>Retail,</c:v>
                </c:pt>
              </c:strCache>
            </c:strRef>
          </c:cat>
          <c:val>
            <c:numRef>
              <c:f>Sheet1!$B$2:$B$7</c:f>
              <c:numCache>
                <c:formatCode>0%</c:formatCode>
                <c:ptCount val="6"/>
                <c:pt idx="0">
                  <c:v>0.05</c:v>
                </c:pt>
                <c:pt idx="1">
                  <c:v>0.1</c:v>
                </c:pt>
                <c:pt idx="2">
                  <c:v>0.42</c:v>
                </c:pt>
                <c:pt idx="3">
                  <c:v>0.17</c:v>
                </c:pt>
                <c:pt idx="4">
                  <c:v>0.16</c:v>
                </c:pt>
                <c:pt idx="5">
                  <c:v>0.11</c:v>
                </c:pt>
              </c:numCache>
            </c:numRef>
          </c:val>
          <c:extLst>
            <c:ext xmlns:c16="http://schemas.microsoft.com/office/drawing/2014/chart" uri="{C3380CC4-5D6E-409C-BE32-E72D297353CC}">
              <c16:uniqueId val="{0000000C-B475-41B9-ACF1-0030B0351079}"/>
            </c:ext>
          </c:extLst>
        </c:ser>
        <c:dLbls>
          <c:dLblPos val="inEnd"/>
          <c:showLegendKey val="0"/>
          <c:showVal val="0"/>
          <c:showCatName val="1"/>
          <c:showSerName val="0"/>
          <c:showPercent val="1"/>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200" b="0">
          <a:solidFill>
            <a:schemeClr val="tx1">
              <a:lumMod val="65000"/>
              <a:lumOff val="35000"/>
            </a:schemeClr>
          </a:solidFill>
          <a:latin typeface="Source Sans 3" panose="020B0303030403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524567499161475E-2"/>
          <c:y val="4.5076840959813541E-2"/>
          <c:w val="0.93643217415796742"/>
          <c:h val="0.93193598778980458"/>
        </c:manualLayout>
      </c:layout>
      <c:barChart>
        <c:barDir val="col"/>
        <c:grouping val="clustered"/>
        <c:varyColors val="0"/>
        <c:ser>
          <c:idx val="0"/>
          <c:order val="0"/>
          <c:spPr>
            <a:solidFill>
              <a:sysClr val="window" lastClr="FFFFFF">
                <a:lumMod val="50000"/>
              </a:sysClr>
            </a:solidFill>
            <a:ln>
              <a:solidFill>
                <a:sysClr val="window" lastClr="FFFFFF">
                  <a:lumMod val="65000"/>
                </a:sysClr>
              </a:solidFill>
            </a:ln>
            <a:effectLst/>
          </c:spPr>
          <c:invertIfNegative val="0"/>
          <c:dPt>
            <c:idx val="5"/>
            <c:invertIfNegative val="0"/>
            <c:bubble3D val="0"/>
            <c:spPr>
              <a:solidFill>
                <a:srgbClr val="FF0000"/>
              </a:solidFill>
              <a:ln>
                <a:solidFill>
                  <a:sysClr val="window" lastClr="FFFFFF">
                    <a:lumMod val="65000"/>
                  </a:sysClr>
                </a:solidFill>
              </a:ln>
              <a:effectLst/>
            </c:spPr>
            <c:extLst>
              <c:ext xmlns:c16="http://schemas.microsoft.com/office/drawing/2014/chart" uri="{C3380CC4-5D6E-409C-BE32-E72D297353CC}">
                <c16:uniqueId val="{00000001-5815-4570-B5C5-557109632A4C}"/>
              </c:ext>
            </c:extLst>
          </c:dPt>
          <c:dPt>
            <c:idx val="16"/>
            <c:invertIfNegative val="0"/>
            <c:bubble3D val="0"/>
            <c:spPr>
              <a:solidFill>
                <a:srgbClr val="FF0000"/>
              </a:solidFill>
              <a:ln>
                <a:solidFill>
                  <a:sysClr val="window" lastClr="FFFFFF">
                    <a:lumMod val="65000"/>
                  </a:sysClr>
                </a:solidFill>
              </a:ln>
              <a:effectLst/>
            </c:spPr>
            <c:extLst>
              <c:ext xmlns:c16="http://schemas.microsoft.com/office/drawing/2014/chart" uri="{C3380CC4-5D6E-409C-BE32-E72D297353CC}">
                <c16:uniqueId val="{00000002-5815-4570-B5C5-557109632A4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IT Spend'!$C$3:$Y$3</c:f>
              <c:strCache>
                <c:ptCount val="23"/>
                <c:pt idx="0">
                  <c:v>CY04</c:v>
                </c:pt>
                <c:pt idx="1">
                  <c:v>CY05</c:v>
                </c:pt>
                <c:pt idx="2">
                  <c:v>CY06</c:v>
                </c:pt>
                <c:pt idx="3">
                  <c:v>CY07</c:v>
                </c:pt>
                <c:pt idx="4">
                  <c:v>CY08</c:v>
                </c:pt>
                <c:pt idx="5">
                  <c:v>CY09</c:v>
                </c:pt>
                <c:pt idx="6">
                  <c:v>CY10</c:v>
                </c:pt>
                <c:pt idx="7">
                  <c:v>CY11</c:v>
                </c:pt>
                <c:pt idx="8">
                  <c:v>CY12</c:v>
                </c:pt>
                <c:pt idx="9">
                  <c:v>CY13</c:v>
                </c:pt>
                <c:pt idx="10">
                  <c:v>CY14</c:v>
                </c:pt>
                <c:pt idx="11">
                  <c:v>CY15</c:v>
                </c:pt>
                <c:pt idx="12">
                  <c:v>CY16</c:v>
                </c:pt>
                <c:pt idx="13">
                  <c:v>CY17</c:v>
                </c:pt>
                <c:pt idx="14">
                  <c:v>CY18</c:v>
                </c:pt>
                <c:pt idx="15">
                  <c:v>CY19</c:v>
                </c:pt>
                <c:pt idx="16">
                  <c:v>CY20</c:v>
                </c:pt>
                <c:pt idx="17">
                  <c:v>CY21</c:v>
                </c:pt>
                <c:pt idx="18">
                  <c:v>CY22</c:v>
                </c:pt>
                <c:pt idx="19">
                  <c:v>CY23E</c:v>
                </c:pt>
                <c:pt idx="20">
                  <c:v>CY24E</c:v>
                </c:pt>
                <c:pt idx="21">
                  <c:v>CY25E</c:v>
                </c:pt>
                <c:pt idx="22">
                  <c:v>CY26E</c:v>
                </c:pt>
              </c:strCache>
            </c:strRef>
          </c:cat>
          <c:val>
            <c:numRef>
              <c:f>'Overall IT Spend'!$C$4:$Y$4</c:f>
              <c:numCache>
                <c:formatCode>0.0%</c:formatCode>
                <c:ptCount val="23"/>
                <c:pt idx="0">
                  <c:v>0.08</c:v>
                </c:pt>
                <c:pt idx="1">
                  <c:v>6.5000000000000002E-2</c:v>
                </c:pt>
                <c:pt idx="2">
                  <c:v>8.5000000000000006E-2</c:v>
                </c:pt>
                <c:pt idx="3">
                  <c:v>0.08</c:v>
                </c:pt>
                <c:pt idx="4">
                  <c:v>5.0999999999999997E-2</c:v>
                </c:pt>
                <c:pt idx="5">
                  <c:v>-7.0000000000000007E-2</c:v>
                </c:pt>
                <c:pt idx="6">
                  <c:v>9.4E-2</c:v>
                </c:pt>
                <c:pt idx="7">
                  <c:v>3.6999999999999998E-2</c:v>
                </c:pt>
                <c:pt idx="8">
                  <c:v>2.1000000000000001E-2</c:v>
                </c:pt>
                <c:pt idx="9">
                  <c:v>3.6999999999999998E-2</c:v>
                </c:pt>
                <c:pt idx="10">
                  <c:v>1.7000000000000001E-2</c:v>
                </c:pt>
                <c:pt idx="11">
                  <c:v>6.0000000000000001E-3</c:v>
                </c:pt>
                <c:pt idx="12">
                  <c:v>7.0000000000000001E-3</c:v>
                </c:pt>
                <c:pt idx="13">
                  <c:v>3.6999999999999998E-2</c:v>
                </c:pt>
                <c:pt idx="14">
                  <c:v>3.3000000000000002E-2</c:v>
                </c:pt>
                <c:pt idx="15">
                  <c:v>5.2000000000000005E-2</c:v>
                </c:pt>
                <c:pt idx="16">
                  <c:v>-1.6E-2</c:v>
                </c:pt>
                <c:pt idx="17">
                  <c:v>7.4999999999999997E-2</c:v>
                </c:pt>
                <c:pt idx="18">
                  <c:v>5.6000000000000001E-2</c:v>
                </c:pt>
                <c:pt idx="19">
                  <c:v>0.04</c:v>
                </c:pt>
                <c:pt idx="20">
                  <c:v>7.4999999999999997E-2</c:v>
                </c:pt>
                <c:pt idx="21">
                  <c:v>4.5999999999999999E-2</c:v>
                </c:pt>
                <c:pt idx="22">
                  <c:v>4.2000000000000003E-2</c:v>
                </c:pt>
              </c:numCache>
            </c:numRef>
          </c:val>
          <c:extLst>
            <c:ext xmlns:c16="http://schemas.microsoft.com/office/drawing/2014/chart" uri="{C3380CC4-5D6E-409C-BE32-E72D297353CC}">
              <c16:uniqueId val="{00000000-5815-4570-B5C5-557109632A4C}"/>
            </c:ext>
          </c:extLst>
        </c:ser>
        <c:dLbls>
          <c:showLegendKey val="0"/>
          <c:showVal val="0"/>
          <c:showCatName val="0"/>
          <c:showSerName val="0"/>
          <c:showPercent val="0"/>
          <c:showBubbleSize val="0"/>
        </c:dLbls>
        <c:gapWidth val="219"/>
        <c:overlap val="-27"/>
        <c:axId val="1386233039"/>
        <c:axId val="1386231599"/>
      </c:barChart>
      <c:catAx>
        <c:axId val="1386233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86231599"/>
        <c:crosses val="autoZero"/>
        <c:auto val="1"/>
        <c:lblAlgn val="ctr"/>
        <c:lblOffset val="100"/>
        <c:noMultiLvlLbl val="0"/>
      </c:catAx>
      <c:valAx>
        <c:axId val="1386231599"/>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86233039"/>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mn-cs"/>
              </a:defRPr>
            </a:pPr>
            <a:r>
              <a:rPr lang="en-US" sz="1200" b="1" dirty="0">
                <a:latin typeface="Source Sans 3" panose="020B0303030403020204" pitchFamily="34" charset="0"/>
                <a:ea typeface="Roboto" panose="02000000000000000000" pitchFamily="2" charset="0"/>
              </a:rPr>
              <a:t>Aggregate</a:t>
            </a:r>
            <a:r>
              <a:rPr lang="en-US" sz="1200" b="1" baseline="0" dirty="0">
                <a:latin typeface="Source Sans 3" panose="020B0303030403020204" pitchFamily="34" charset="0"/>
                <a:ea typeface="Roboto" panose="02000000000000000000" pitchFamily="2" charset="0"/>
              </a:rPr>
              <a:t> </a:t>
            </a:r>
            <a:r>
              <a:rPr lang="en-US" sz="1200" b="1" dirty="0">
                <a:latin typeface="Source Sans 3" panose="020B0303030403020204" pitchFamily="34" charset="0"/>
                <a:ea typeface="Roboto" panose="02000000000000000000" pitchFamily="2" charset="0"/>
              </a:rPr>
              <a:t>EBIT Margin</a:t>
            </a:r>
          </a:p>
        </c:rich>
      </c:tx>
      <c:layout>
        <c:manualLayout>
          <c:xMode val="edge"/>
          <c:yMode val="edge"/>
          <c:x val="0.3338417773926422"/>
          <c:y val="3.7037037037037035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title>
    <c:autoTitleDeleted val="0"/>
    <c:plotArea>
      <c:layout/>
      <c:barChart>
        <c:barDir val="col"/>
        <c:grouping val="clustered"/>
        <c:varyColors val="0"/>
        <c:ser>
          <c:idx val="0"/>
          <c:order val="0"/>
          <c:tx>
            <c:strRef>
              <c:f>Sheet1!$A$2</c:f>
              <c:strCache>
                <c:ptCount val="1"/>
                <c:pt idx="0">
                  <c:v>Aggregate EBIT margin</c:v>
                </c:pt>
              </c:strCache>
            </c:strRef>
          </c:tx>
          <c:spPr>
            <a:solidFill>
              <a:sysClr val="window" lastClr="FFFFFF">
                <a:lumMod val="50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FY18</c:v>
                </c:pt>
                <c:pt idx="1">
                  <c:v>FY19</c:v>
                </c:pt>
                <c:pt idx="2">
                  <c:v>FY20</c:v>
                </c:pt>
                <c:pt idx="3">
                  <c:v>FY21</c:v>
                </c:pt>
                <c:pt idx="4">
                  <c:v>FY22</c:v>
                </c:pt>
                <c:pt idx="5">
                  <c:v>FY23</c:v>
                </c:pt>
                <c:pt idx="6">
                  <c:v>FY24</c:v>
                </c:pt>
                <c:pt idx="7">
                  <c:v>FY25</c:v>
                </c:pt>
              </c:strCache>
            </c:strRef>
          </c:cat>
          <c:val>
            <c:numRef>
              <c:f>Sheet1!$B$2:$I$2</c:f>
              <c:numCache>
                <c:formatCode>0%</c:formatCode>
                <c:ptCount val="8"/>
                <c:pt idx="0">
                  <c:v>0.21240237785216304</c:v>
                </c:pt>
                <c:pt idx="1">
                  <c:v>0.21821581735879236</c:v>
                </c:pt>
                <c:pt idx="2">
                  <c:v>0.20941894399138827</c:v>
                </c:pt>
                <c:pt idx="3">
                  <c:v>0.23005039471678379</c:v>
                </c:pt>
                <c:pt idx="4">
                  <c:v>0.21657200543560423</c:v>
                </c:pt>
                <c:pt idx="5">
                  <c:v>0.20045991980357503</c:v>
                </c:pt>
                <c:pt idx="6">
                  <c:v>0.17</c:v>
                </c:pt>
                <c:pt idx="7">
                  <c:v>0.18</c:v>
                </c:pt>
              </c:numCache>
            </c:numRef>
          </c:val>
          <c:extLst>
            <c:ext xmlns:c16="http://schemas.microsoft.com/office/drawing/2014/chart" uri="{C3380CC4-5D6E-409C-BE32-E72D297353CC}">
              <c16:uniqueId val="{00000000-06A1-43E8-820F-631C15962477}"/>
            </c:ext>
          </c:extLst>
        </c:ser>
        <c:dLbls>
          <c:showLegendKey val="0"/>
          <c:showVal val="0"/>
          <c:showCatName val="0"/>
          <c:showSerName val="0"/>
          <c:showPercent val="0"/>
          <c:showBubbleSize val="0"/>
        </c:dLbls>
        <c:gapWidth val="219"/>
        <c:overlap val="-27"/>
        <c:axId val="1347449615"/>
        <c:axId val="1774789807"/>
      </c:barChart>
      <c:catAx>
        <c:axId val="1347449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4789807"/>
        <c:crosses val="autoZero"/>
        <c:auto val="1"/>
        <c:lblAlgn val="ctr"/>
        <c:lblOffset val="100"/>
        <c:noMultiLvlLbl val="0"/>
      </c:catAx>
      <c:valAx>
        <c:axId val="1774789807"/>
        <c:scaling>
          <c:orientation val="minMax"/>
          <c:min val="5.000000000000001E-2"/>
        </c:scaling>
        <c:delete val="1"/>
        <c:axPos val="l"/>
        <c:majorGridlines>
          <c:spPr>
            <a:ln w="9525" cap="flat" cmpd="sng" algn="ctr">
              <a:noFill/>
              <a:round/>
            </a:ln>
            <a:effectLst/>
          </c:spPr>
        </c:majorGridlines>
        <c:numFmt formatCode="0%" sourceLinked="1"/>
        <c:majorTickMark val="none"/>
        <c:minorTickMark val="none"/>
        <c:tickLblPos val="nextTo"/>
        <c:crossAx val="1347449615"/>
        <c:crosses val="autoZero"/>
        <c:crossBetween val="between"/>
        <c:majorUnit val="1.0000000000000002E-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mn-cs"/>
              </a:defRPr>
            </a:pPr>
            <a:r>
              <a:rPr lang="en-US" sz="1050" b="1" dirty="0">
                <a:latin typeface="Source Sans 3" panose="020B0303030403020204" pitchFamily="34" charset="0"/>
              </a:rPr>
              <a:t>Avg. ROE</a:t>
            </a:r>
          </a:p>
        </c:rich>
      </c:tx>
      <c:layout>
        <c:manualLayout>
          <c:xMode val="edge"/>
          <c:yMode val="edge"/>
          <c:x val="0.44541771973365607"/>
          <c:y val="4.4884023029353189E-2"/>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title>
    <c:autoTitleDeleted val="0"/>
    <c:plotArea>
      <c:layout/>
      <c:barChart>
        <c:barDir val="col"/>
        <c:grouping val="clustered"/>
        <c:varyColors val="0"/>
        <c:ser>
          <c:idx val="0"/>
          <c:order val="0"/>
          <c:tx>
            <c:strRef>
              <c:f>Sheet1!$A$5</c:f>
              <c:strCache>
                <c:ptCount val="1"/>
                <c:pt idx="0">
                  <c:v>Average ROE</c:v>
                </c:pt>
              </c:strCache>
            </c:strRef>
          </c:tx>
          <c:spPr>
            <a:solidFill>
              <a:sysClr val="window" lastClr="FFFFFF">
                <a:lumMod val="50000"/>
              </a:sysClr>
            </a:solidFill>
            <a:ln>
              <a:noFill/>
            </a:ln>
            <a:effectLst/>
          </c:spPr>
          <c:invertIfNegative val="0"/>
          <c:dPt>
            <c:idx val="7"/>
            <c:invertIfNegative val="0"/>
            <c:bubble3D val="0"/>
            <c:spPr>
              <a:solidFill>
                <a:srgbClr val="C00000"/>
              </a:solidFill>
              <a:ln>
                <a:noFill/>
              </a:ln>
              <a:effectLst/>
            </c:spPr>
            <c:extLst>
              <c:ext xmlns:c16="http://schemas.microsoft.com/office/drawing/2014/chart" uri="{C3380CC4-5D6E-409C-BE32-E72D297353CC}">
                <c16:uniqueId val="{00000000-4F9C-4EB2-BADE-92D1D3FA3F8D}"/>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Sheet1!$B$4:$J$4</c:f>
              <c:strCache>
                <c:ptCount val="9"/>
                <c:pt idx="0">
                  <c:v>FY18</c:v>
                </c:pt>
                <c:pt idx="1">
                  <c:v>FY19</c:v>
                </c:pt>
                <c:pt idx="2">
                  <c:v>FY20</c:v>
                </c:pt>
                <c:pt idx="3">
                  <c:v>FY21</c:v>
                </c:pt>
                <c:pt idx="4">
                  <c:v>FY22</c:v>
                </c:pt>
                <c:pt idx="5">
                  <c:v>FY23</c:v>
                </c:pt>
                <c:pt idx="6">
                  <c:v>FY24</c:v>
                </c:pt>
                <c:pt idx="7">
                  <c:v> FY25</c:v>
                </c:pt>
                <c:pt idx="8">
                  <c:v>Nifty ROE</c:v>
                </c:pt>
              </c:strCache>
            </c:strRef>
          </c:cat>
          <c:val>
            <c:numRef>
              <c:f>Sheet1!$B$5:$J$5</c:f>
              <c:numCache>
                <c:formatCode>0%</c:formatCode>
                <c:ptCount val="9"/>
                <c:pt idx="0">
                  <c:v>0.25207743941698946</c:v>
                </c:pt>
                <c:pt idx="1">
                  <c:v>0.27547884992102123</c:v>
                </c:pt>
                <c:pt idx="2">
                  <c:v>0.27746847835638883</c:v>
                </c:pt>
                <c:pt idx="3">
                  <c:v>0.28336921199378706</c:v>
                </c:pt>
                <c:pt idx="4">
                  <c:v>0.30884694528632883</c:v>
                </c:pt>
                <c:pt idx="5">
                  <c:v>0.3208081904463671</c:v>
                </c:pt>
                <c:pt idx="6">
                  <c:v>0.27</c:v>
                </c:pt>
                <c:pt idx="7">
                  <c:v>0.28999999999999998</c:v>
                </c:pt>
                <c:pt idx="8">
                  <c:v>0.17</c:v>
                </c:pt>
              </c:numCache>
            </c:numRef>
          </c:val>
          <c:extLst>
            <c:ext xmlns:c16="http://schemas.microsoft.com/office/drawing/2014/chart" uri="{C3380CC4-5D6E-409C-BE32-E72D297353CC}">
              <c16:uniqueId val="{00000000-155F-466F-95FA-3DF0EB961605}"/>
            </c:ext>
          </c:extLst>
        </c:ser>
        <c:dLbls>
          <c:showLegendKey val="0"/>
          <c:showVal val="0"/>
          <c:showCatName val="0"/>
          <c:showSerName val="0"/>
          <c:showPercent val="0"/>
          <c:showBubbleSize val="0"/>
        </c:dLbls>
        <c:gapWidth val="219"/>
        <c:overlap val="-27"/>
        <c:axId val="1341888911"/>
        <c:axId val="1849506223"/>
      </c:barChart>
      <c:catAx>
        <c:axId val="1341888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849506223"/>
        <c:crosses val="autoZero"/>
        <c:auto val="1"/>
        <c:lblAlgn val="ctr"/>
        <c:lblOffset val="100"/>
        <c:noMultiLvlLbl val="0"/>
      </c:catAx>
      <c:valAx>
        <c:axId val="1849506223"/>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1341888911"/>
        <c:crosses val="autoZero"/>
        <c:crossBetween val="between"/>
        <c:majorUnit val="2.0000000000000004E-2"/>
      </c:valAx>
      <c:spPr>
        <a:noFill/>
        <a:ln>
          <a:noFill/>
        </a:ln>
        <a:effectLst/>
      </c:spPr>
    </c:plotArea>
    <c:plotVisOnly val="1"/>
    <c:dispBlanksAs val="gap"/>
    <c:showDLblsOverMax val="0"/>
  </c:chart>
  <c:spPr>
    <a:noFill/>
    <a:ln>
      <a:noFill/>
    </a:ln>
    <a:effectLst/>
  </c:spPr>
  <c:txPr>
    <a:bodyPr/>
    <a:lstStyle/>
    <a:p>
      <a:pPr>
        <a:defRPr sz="800">
          <a:latin typeface="Roboto" panose="02000000000000000000" pitchFamily="2" charset="0"/>
          <a:ea typeface="Roboto" panose="02000000000000000000" pitchFamily="2"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mn-cs"/>
              </a:defRPr>
            </a:pPr>
            <a:r>
              <a:rPr lang="en-US" sz="1200" b="1" dirty="0">
                <a:latin typeface="Source Sans 3" panose="020B0303030403020204" pitchFamily="34" charset="0"/>
                <a:ea typeface="Roboto" panose="02000000000000000000" pitchFamily="2" charset="0"/>
              </a:rPr>
              <a:t>Operating</a:t>
            </a:r>
            <a:r>
              <a:rPr lang="en-US" sz="1200" b="1" baseline="0" dirty="0">
                <a:latin typeface="Source Sans 3" panose="020B0303030403020204" pitchFamily="34" charset="0"/>
                <a:ea typeface="Roboto" panose="02000000000000000000" pitchFamily="2" charset="0"/>
              </a:rPr>
              <a:t> Cash Flow</a:t>
            </a:r>
            <a:r>
              <a:rPr lang="en-US" sz="1200" b="1" dirty="0">
                <a:latin typeface="Source Sans 3" panose="020B0303030403020204" pitchFamily="34" charset="0"/>
                <a:ea typeface="Roboto" panose="02000000000000000000" pitchFamily="2" charset="0"/>
              </a:rPr>
              <a:t> / EBITDA Average </a:t>
            </a:r>
          </a:p>
        </c:rich>
      </c:tx>
      <c:layout>
        <c:manualLayout>
          <c:xMode val="edge"/>
          <c:yMode val="edge"/>
          <c:x val="0.25180770431226945"/>
          <c:y val="0.1111111111111111"/>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title>
    <c:autoTitleDeleted val="0"/>
    <c:plotArea>
      <c:layout/>
      <c:lineChart>
        <c:grouping val="standard"/>
        <c:varyColors val="0"/>
        <c:ser>
          <c:idx val="0"/>
          <c:order val="0"/>
          <c:tx>
            <c:strRef>
              <c:f>Sheet1!$K$2</c:f>
              <c:strCache>
                <c:ptCount val="1"/>
                <c:pt idx="0">
                  <c:v>OCF / EBITDA </c:v>
                </c:pt>
              </c:strCache>
            </c:strRef>
          </c:tx>
          <c:spPr>
            <a:ln w="38100" cap="rnd">
              <a:solidFill>
                <a:sysClr val="window" lastClr="FFFFFF">
                  <a:lumMod val="50000"/>
                </a:sysClr>
              </a:solidFill>
              <a:round/>
            </a:ln>
            <a:effectLst/>
          </c:spPr>
          <c:marker>
            <c:symbol val="none"/>
          </c:marker>
          <c:cat>
            <c:strRef>
              <c:f>Sheet1!$L$1:$S$1</c:f>
              <c:strCache>
                <c:ptCount val="8"/>
                <c:pt idx="0">
                  <c:v>FY18</c:v>
                </c:pt>
                <c:pt idx="1">
                  <c:v>FY19</c:v>
                </c:pt>
                <c:pt idx="2">
                  <c:v>FY20</c:v>
                </c:pt>
                <c:pt idx="3">
                  <c:v>FY21</c:v>
                </c:pt>
                <c:pt idx="4">
                  <c:v>FY22</c:v>
                </c:pt>
                <c:pt idx="5">
                  <c:v>FY23</c:v>
                </c:pt>
                <c:pt idx="6">
                  <c:v>FY'24</c:v>
                </c:pt>
                <c:pt idx="7">
                  <c:v>FY'25</c:v>
                </c:pt>
              </c:strCache>
            </c:strRef>
          </c:cat>
          <c:val>
            <c:numRef>
              <c:f>Sheet1!$L$2:$S$2</c:f>
              <c:numCache>
                <c:formatCode>0%</c:formatCode>
                <c:ptCount val="8"/>
                <c:pt idx="0">
                  <c:v>0.76341953411072705</c:v>
                </c:pt>
                <c:pt idx="1">
                  <c:v>0.75927843971767583</c:v>
                </c:pt>
                <c:pt idx="2">
                  <c:v>0.77963503886260654</c:v>
                </c:pt>
                <c:pt idx="3">
                  <c:v>0.97195967722719578</c:v>
                </c:pt>
                <c:pt idx="4">
                  <c:v>0.73500708274722304</c:v>
                </c:pt>
                <c:pt idx="5">
                  <c:v>0.72164785392389164</c:v>
                </c:pt>
                <c:pt idx="6">
                  <c:v>0.79</c:v>
                </c:pt>
                <c:pt idx="7">
                  <c:v>0.81</c:v>
                </c:pt>
              </c:numCache>
            </c:numRef>
          </c:val>
          <c:smooth val="0"/>
          <c:extLst>
            <c:ext xmlns:c16="http://schemas.microsoft.com/office/drawing/2014/chart" uri="{C3380CC4-5D6E-409C-BE32-E72D297353CC}">
              <c16:uniqueId val="{00000000-CF74-4E09-A645-E36E755361E0}"/>
            </c:ext>
          </c:extLst>
        </c:ser>
        <c:dLbls>
          <c:showLegendKey val="0"/>
          <c:showVal val="0"/>
          <c:showCatName val="0"/>
          <c:showSerName val="0"/>
          <c:showPercent val="0"/>
          <c:showBubbleSize val="0"/>
        </c:dLbls>
        <c:smooth val="0"/>
        <c:axId val="1347476415"/>
        <c:axId val="1774810607"/>
      </c:lineChart>
      <c:catAx>
        <c:axId val="1347476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774810607"/>
        <c:crosses val="autoZero"/>
        <c:auto val="1"/>
        <c:lblAlgn val="ctr"/>
        <c:lblOffset val="100"/>
        <c:noMultiLvlLbl val="0"/>
      </c:catAx>
      <c:valAx>
        <c:axId val="1774810607"/>
        <c:scaling>
          <c:orientation val="minMax"/>
          <c:min val="0.70000000000000007"/>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34747641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600" b="1" i="0" u="none" strike="noStrike" kern="1200" spc="0" baseline="0">
                <a:solidFill>
                  <a:prstClr val="black">
                    <a:lumMod val="65000"/>
                    <a:lumOff val="35000"/>
                  </a:prstClr>
                </a:solidFill>
                <a:latin typeface="Roboto" panose="02000000000000000000" pitchFamily="2" charset="0"/>
                <a:ea typeface="Roboto" panose="02000000000000000000" pitchFamily="2" charset="0"/>
                <a:cs typeface="+mn-cs"/>
              </a:defRPr>
            </a:pPr>
            <a:r>
              <a:rPr lang="en-US" sz="1100" b="1" i="0" u="none" strike="noStrike" kern="1200" spc="0" baseline="0" dirty="0">
                <a:solidFill>
                  <a:prstClr val="black">
                    <a:lumMod val="65000"/>
                    <a:lumOff val="35000"/>
                  </a:prstClr>
                </a:solidFill>
                <a:latin typeface="Source Sans 3" panose="020B0303030403020204" pitchFamily="34" charset="0"/>
                <a:ea typeface="Roboto" panose="02000000000000000000" pitchFamily="2" charset="0"/>
                <a:cs typeface="+mn-cs"/>
              </a:rPr>
              <a:t>Avg. Dividend Payout Ratio*</a:t>
            </a:r>
          </a:p>
        </c:rich>
      </c:tx>
      <c:layout>
        <c:manualLayout>
          <c:xMode val="edge"/>
          <c:yMode val="edge"/>
          <c:x val="0.32245213345727919"/>
          <c:y val="8.7962962962962965E-2"/>
        </c:manualLayout>
      </c:layout>
      <c:overlay val="0"/>
      <c:spPr>
        <a:noFill/>
        <a:ln>
          <a:noFill/>
        </a:ln>
        <a:effectLst/>
      </c:spPr>
      <c:txPr>
        <a:bodyPr rot="0" spcFirstLastPara="1" vertOverflow="ellipsis" vert="horz" wrap="square" anchor="ctr" anchorCtr="1"/>
        <a:lstStyle/>
        <a:p>
          <a:pPr>
            <a:defRPr lang="en-US" sz="1600" b="1" i="0" u="none" strike="noStrike" kern="1200" spc="0" baseline="0">
              <a:solidFill>
                <a:prstClr val="black">
                  <a:lumMod val="65000"/>
                  <a:lumOff val="35000"/>
                </a:prstClr>
              </a:solidFill>
              <a:latin typeface="Roboto" panose="02000000000000000000" pitchFamily="2" charset="0"/>
              <a:ea typeface="Roboto" panose="02000000000000000000" pitchFamily="2" charset="0"/>
              <a:cs typeface="+mn-cs"/>
            </a:defRPr>
          </a:pPr>
          <a:endParaRPr lang="en-US"/>
        </a:p>
      </c:txPr>
    </c:title>
    <c:autoTitleDeleted val="0"/>
    <c:plotArea>
      <c:layout/>
      <c:lineChart>
        <c:grouping val="standard"/>
        <c:varyColors val="0"/>
        <c:ser>
          <c:idx val="0"/>
          <c:order val="0"/>
          <c:tx>
            <c:strRef>
              <c:f>Sheet1!$K$5</c:f>
              <c:strCache>
                <c:ptCount val="1"/>
                <c:pt idx="0">
                  <c:v>Average</c:v>
                </c:pt>
              </c:strCache>
            </c:strRef>
          </c:tx>
          <c:spPr>
            <a:ln w="38100" cap="rnd">
              <a:solidFill>
                <a:srgbClr val="013976"/>
              </a:solidFill>
              <a:round/>
            </a:ln>
            <a:effectLst/>
          </c:spPr>
          <c:marker>
            <c:symbol val="none"/>
          </c:marker>
          <c:cat>
            <c:strRef>
              <c:f>Sheet1!$L$4:$S$4</c:f>
              <c:strCache>
                <c:ptCount val="8"/>
                <c:pt idx="0">
                  <c:v>FY18</c:v>
                </c:pt>
                <c:pt idx="1">
                  <c:v>FY19</c:v>
                </c:pt>
                <c:pt idx="2">
                  <c:v>FY20</c:v>
                </c:pt>
                <c:pt idx="3">
                  <c:v>FY21</c:v>
                </c:pt>
                <c:pt idx="4">
                  <c:v>FY22</c:v>
                </c:pt>
                <c:pt idx="5">
                  <c:v>FY23</c:v>
                </c:pt>
                <c:pt idx="6">
                  <c:v>FY24</c:v>
                </c:pt>
                <c:pt idx="7">
                  <c:v>FY25</c:v>
                </c:pt>
              </c:strCache>
            </c:strRef>
          </c:cat>
          <c:val>
            <c:numRef>
              <c:f>Sheet1!$L$5:$S$5</c:f>
              <c:numCache>
                <c:formatCode>0%</c:formatCode>
                <c:ptCount val="8"/>
                <c:pt idx="0">
                  <c:v>0.7895956317840177</c:v>
                </c:pt>
                <c:pt idx="1">
                  <c:v>0.64960660321189312</c:v>
                </c:pt>
                <c:pt idx="2">
                  <c:v>0.81903391588104757</c:v>
                </c:pt>
                <c:pt idx="3">
                  <c:v>0.80060464556893973</c:v>
                </c:pt>
                <c:pt idx="4">
                  <c:v>0.90541267961046612</c:v>
                </c:pt>
                <c:pt idx="5">
                  <c:v>0.84892039312354906</c:v>
                </c:pt>
                <c:pt idx="6">
                  <c:v>0.81</c:v>
                </c:pt>
                <c:pt idx="7">
                  <c:v>0.75</c:v>
                </c:pt>
              </c:numCache>
            </c:numRef>
          </c:val>
          <c:smooth val="0"/>
          <c:extLst>
            <c:ext xmlns:c16="http://schemas.microsoft.com/office/drawing/2014/chart" uri="{C3380CC4-5D6E-409C-BE32-E72D297353CC}">
              <c16:uniqueId val="{00000000-59C0-4B58-B089-57E0197DB98D}"/>
            </c:ext>
          </c:extLst>
        </c:ser>
        <c:dLbls>
          <c:showLegendKey val="0"/>
          <c:showVal val="0"/>
          <c:showCatName val="0"/>
          <c:showSerName val="0"/>
          <c:showPercent val="0"/>
          <c:showBubbleSize val="0"/>
        </c:dLbls>
        <c:smooth val="0"/>
        <c:axId val="1854193487"/>
        <c:axId val="1435160479"/>
      </c:lineChart>
      <c:catAx>
        <c:axId val="1854193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435160479"/>
        <c:crosses val="autoZero"/>
        <c:auto val="1"/>
        <c:lblAlgn val="ctr"/>
        <c:lblOffset val="100"/>
        <c:noMultiLvlLbl val="0"/>
      </c:catAx>
      <c:valAx>
        <c:axId val="1435160479"/>
        <c:scaling>
          <c:orientation val="minMax"/>
          <c:min val="0.60000000000000009"/>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8541934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b="1">
          <a:latin typeface="Roboto" panose="02000000000000000000" pitchFamily="2" charset="0"/>
          <a:ea typeface="Roboto" panose="02000000000000000000" pitchFamily="2"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t>4/10/2026</a:t>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77688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4</a:t>
            </a:fld>
            <a:endParaRPr lang="en-US"/>
          </a:p>
        </p:txBody>
      </p:sp>
    </p:spTree>
    <p:extLst>
      <p:ext uri="{BB962C8B-B14F-4D97-AF65-F5344CB8AC3E}">
        <p14:creationId xmlns:p14="http://schemas.microsoft.com/office/powerpoint/2010/main" val="953856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21</a:t>
            </a:fld>
            <a:endParaRPr lang="en-US"/>
          </a:p>
        </p:txBody>
      </p:sp>
    </p:spTree>
    <p:extLst>
      <p:ext uri="{BB962C8B-B14F-4D97-AF65-F5344CB8AC3E}">
        <p14:creationId xmlns:p14="http://schemas.microsoft.com/office/powerpoint/2010/main" val="758529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9925c4eece_1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9925c4eece_1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Products team to update</a:t>
            </a:r>
            <a:endParaRPr dirty="0"/>
          </a:p>
        </p:txBody>
      </p:sp>
    </p:spTree>
    <p:extLst>
      <p:ext uri="{BB962C8B-B14F-4D97-AF65-F5344CB8AC3E}">
        <p14:creationId xmlns:p14="http://schemas.microsoft.com/office/powerpoint/2010/main" val="582330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9</a:t>
            </a:fld>
            <a:endParaRPr lang="en-US"/>
          </a:p>
        </p:txBody>
      </p:sp>
    </p:spTree>
    <p:extLst>
      <p:ext uri="{BB962C8B-B14F-4D97-AF65-F5344CB8AC3E}">
        <p14:creationId xmlns:p14="http://schemas.microsoft.com/office/powerpoint/2010/main" val="3596138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r>
              <a:rPr lang="en-US" dirty="0"/>
              <a:t>Require updated data</a:t>
            </a:r>
          </a:p>
        </p:txBody>
      </p:sp>
      <p:sp>
        <p:nvSpPr>
          <p:cNvPr id="4" name="Slide Number Placeholder 3"/>
          <p:cNvSpPr>
            <a:spLocks noGrp="1"/>
          </p:cNvSpPr>
          <p:nvPr>
            <p:ph type="sldNum" sz="quarter" idx="5"/>
          </p:nvPr>
        </p:nvSpPr>
        <p:spPr/>
        <p:txBody>
          <a:bodyPr/>
          <a:lstStyle/>
          <a:p>
            <a:fld id="{21B2AA4F-B828-4D7C-AFD3-893933DAFCB4}" type="slidenum">
              <a:rPr lang="en-US" smtClean="0"/>
              <a:t>10</a:t>
            </a:fld>
            <a:endParaRPr lang="en-US"/>
          </a:p>
        </p:txBody>
      </p:sp>
    </p:spTree>
    <p:extLst>
      <p:ext uri="{BB962C8B-B14F-4D97-AF65-F5344CB8AC3E}">
        <p14:creationId xmlns:p14="http://schemas.microsoft.com/office/powerpoint/2010/main" val="2615067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4B655-1E8D-83E3-5953-55113BCDC4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91BA3-7E60-86F4-14E2-81F56EAA5237}"/>
              </a:ext>
            </a:extLst>
          </p:cNvPr>
          <p:cNvSpPr>
            <a:spLocks noGrp="1" noRot="1" noChangeAspect="1"/>
          </p:cNvSpPr>
          <p:nvPr>
            <p:ph type="sldImg"/>
          </p:nvPr>
        </p:nvSpPr>
        <p:spPr>
          <a:xfrm>
            <a:off x="481013" y="1279525"/>
            <a:ext cx="6140450" cy="3454400"/>
          </a:xfrm>
        </p:spPr>
      </p:sp>
      <p:sp>
        <p:nvSpPr>
          <p:cNvPr id="3" name="Notes Placeholder 2">
            <a:extLst>
              <a:ext uri="{FF2B5EF4-FFF2-40B4-BE49-F238E27FC236}">
                <a16:creationId xmlns:a16="http://schemas.microsoft.com/office/drawing/2014/main" id="{BD45E319-624E-72BD-884B-622F5B6A6034}"/>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1B889A84-44D2-57CA-D4E3-7824BBFECE0F}"/>
              </a:ext>
            </a:extLst>
          </p:cNvPr>
          <p:cNvSpPr>
            <a:spLocks noGrp="1"/>
          </p:cNvSpPr>
          <p:nvPr>
            <p:ph type="sldNum" sz="quarter" idx="5"/>
          </p:nvPr>
        </p:nvSpPr>
        <p:spPr/>
        <p:txBody>
          <a:bodyPr/>
          <a:lstStyle/>
          <a:p>
            <a:fld id="{A6B32B8A-CDFE-49E7-A09C-86D8691EDAAC}" type="slidenum">
              <a:rPr lang="en-IN" smtClean="0"/>
              <a:t>12</a:t>
            </a:fld>
            <a:endParaRPr lang="en-IN"/>
          </a:p>
        </p:txBody>
      </p:sp>
    </p:spTree>
    <p:extLst>
      <p:ext uri="{BB962C8B-B14F-4D97-AF65-F5344CB8AC3E}">
        <p14:creationId xmlns:p14="http://schemas.microsoft.com/office/powerpoint/2010/main" val="3990576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C911A-50F9-4E48-A8AD-9488439AA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603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15</a:t>
            </a:fld>
            <a:endParaRPr lang="en-US"/>
          </a:p>
        </p:txBody>
      </p:sp>
    </p:spTree>
    <p:extLst>
      <p:ext uri="{BB962C8B-B14F-4D97-AF65-F5344CB8AC3E}">
        <p14:creationId xmlns:p14="http://schemas.microsoft.com/office/powerpoint/2010/main" val="4111081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DF4A8-BF79-491F-858E-0C7F4460360A}" type="slidenum">
              <a:rPr kumimoji="0" lang="en-SG"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0830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6951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144FDB9-7D2A-43F5-9BB1-94688B0B36EE}"/>
              </a:ext>
            </a:extLst>
          </p:cNvPr>
          <p:cNvCxnSpPr>
            <a:cxnSpLocks/>
          </p:cNvCxnSpPr>
          <p:nvPr/>
        </p:nvCxnSpPr>
        <p:spPr>
          <a:xfrm>
            <a:off x="315686" y="6705600"/>
            <a:ext cx="11876314" cy="0"/>
          </a:xfrm>
          <a:prstGeom prst="line">
            <a:avLst/>
          </a:prstGeom>
          <a:ln>
            <a:solidFill>
              <a:srgbClr val="FA143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2670EB8-81E6-457F-B111-3CB1D4A32360}"/>
              </a:ext>
            </a:extLst>
          </p:cNvPr>
          <p:cNvPicPr>
            <a:picLocks noChangeAspect="1"/>
          </p:cNvPicPr>
          <p:nvPr/>
        </p:nvPicPr>
        <p:blipFill>
          <a:blip r:embed="rId2"/>
          <a:stretch>
            <a:fillRect/>
          </a:stretch>
        </p:blipFill>
        <p:spPr>
          <a:xfrm>
            <a:off x="10507133" y="136523"/>
            <a:ext cx="1566507" cy="720658"/>
          </a:xfrm>
          <a:prstGeom prst="rect">
            <a:avLst/>
          </a:prstGeom>
        </p:spPr>
      </p:pic>
    </p:spTree>
    <p:extLst>
      <p:ext uri="{BB962C8B-B14F-4D97-AF65-F5344CB8AC3E}">
        <p14:creationId xmlns:p14="http://schemas.microsoft.com/office/powerpoint/2010/main" val="2259875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39485" y="0"/>
            <a:ext cx="8974536" cy="989351"/>
          </a:xfrm>
        </p:spPr>
        <p:txBody>
          <a:bodyPr>
            <a:normAutofit/>
          </a:bodyPr>
          <a:lstStyle>
            <a:lvl1pPr>
              <a:defRPr sz="2800">
                <a:solidFill>
                  <a:schemeClr val="bg1"/>
                </a:solidFill>
                <a:latin typeface="Source Sans 3" panose="020B0303030403020204" pitchFamily="34" charset="0"/>
                <a:cs typeface="Source Sans 3" panose="020B0303030403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CFB385-9728-4456-B89B-C835FCCE6EE3}" type="slidenum">
              <a:rPr lang="en-US">
                <a:solidFill>
                  <a:prstClr val="black">
                    <a:tint val="75000"/>
                  </a:prstClr>
                </a:solidFill>
              </a:rPr>
              <a:pPr>
                <a:defRPr/>
              </a:pPr>
              <a:t>‹#›</a:t>
            </a:fld>
            <a:endParaRPr lang="en-US" dirty="0">
              <a:solidFill>
                <a:prstClr val="black">
                  <a:tint val="75000"/>
                </a:prstClr>
              </a:solidFill>
            </a:endParaRPr>
          </a:p>
        </p:txBody>
      </p:sp>
      <p:sp>
        <p:nvSpPr>
          <p:cNvPr id="8" name="Rectangle 1"/>
          <p:cNvSpPr/>
          <p:nvPr userDrawn="1"/>
        </p:nvSpPr>
        <p:spPr>
          <a:xfrm>
            <a:off x="0" y="-6350"/>
            <a:ext cx="10062718" cy="1056895"/>
          </a:xfrm>
          <a:custGeom>
            <a:avLst/>
            <a:gdLst>
              <a:gd name="connsiteX0" fmla="*/ 0 w 10222992"/>
              <a:gd name="connsiteY0" fmla="*/ 0 h 1041401"/>
              <a:gd name="connsiteX1" fmla="*/ 10222992 w 10222992"/>
              <a:gd name="connsiteY1" fmla="*/ 0 h 1041401"/>
              <a:gd name="connsiteX2" fmla="*/ 10222992 w 10222992"/>
              <a:gd name="connsiteY2" fmla="*/ 1041401 h 1041401"/>
              <a:gd name="connsiteX3" fmla="*/ 0 w 10222992"/>
              <a:gd name="connsiteY3" fmla="*/ 1041401 h 1041401"/>
              <a:gd name="connsiteX4" fmla="*/ 0 w 10222992"/>
              <a:gd name="connsiteY4" fmla="*/ 0 h 1041401"/>
              <a:gd name="connsiteX0" fmla="*/ 0 w 10222992"/>
              <a:gd name="connsiteY0" fmla="*/ 0 h 1041401"/>
              <a:gd name="connsiteX1" fmla="*/ 10222992 w 10222992"/>
              <a:gd name="connsiteY1" fmla="*/ 0 h 1041401"/>
              <a:gd name="connsiteX2" fmla="*/ 8119872 w 10222992"/>
              <a:gd name="connsiteY2" fmla="*/ 885953 h 1041401"/>
              <a:gd name="connsiteX3" fmla="*/ 0 w 10222992"/>
              <a:gd name="connsiteY3" fmla="*/ 1041401 h 1041401"/>
              <a:gd name="connsiteX4" fmla="*/ 0 w 10222992"/>
              <a:gd name="connsiteY4" fmla="*/ 0 h 1041401"/>
              <a:gd name="connsiteX0" fmla="*/ 0 w 10222992"/>
              <a:gd name="connsiteY0" fmla="*/ 0 h 1041401"/>
              <a:gd name="connsiteX1" fmla="*/ 10222992 w 10222992"/>
              <a:gd name="connsiteY1" fmla="*/ 0 h 1041401"/>
              <a:gd name="connsiteX2" fmla="*/ 9098280 w 10222992"/>
              <a:gd name="connsiteY2" fmla="*/ 1032257 h 1041401"/>
              <a:gd name="connsiteX3" fmla="*/ 0 w 10222992"/>
              <a:gd name="connsiteY3" fmla="*/ 1041401 h 1041401"/>
              <a:gd name="connsiteX4" fmla="*/ 0 w 10222992"/>
              <a:gd name="connsiteY4" fmla="*/ 0 h 1041401"/>
              <a:gd name="connsiteX0" fmla="*/ 0 w 9582912"/>
              <a:gd name="connsiteY0" fmla="*/ 0 h 1041401"/>
              <a:gd name="connsiteX1" fmla="*/ 9582912 w 9582912"/>
              <a:gd name="connsiteY1" fmla="*/ 73152 h 1041401"/>
              <a:gd name="connsiteX2" fmla="*/ 9098280 w 9582912"/>
              <a:gd name="connsiteY2" fmla="*/ 1032257 h 1041401"/>
              <a:gd name="connsiteX3" fmla="*/ 0 w 9582912"/>
              <a:gd name="connsiteY3" fmla="*/ 1041401 h 1041401"/>
              <a:gd name="connsiteX4" fmla="*/ 0 w 9582912"/>
              <a:gd name="connsiteY4" fmla="*/ 0 h 1041401"/>
              <a:gd name="connsiteX0" fmla="*/ 0 w 10030968"/>
              <a:gd name="connsiteY0" fmla="*/ 0 h 1041401"/>
              <a:gd name="connsiteX1" fmla="*/ 10030968 w 10030968"/>
              <a:gd name="connsiteY1" fmla="*/ 0 h 1041401"/>
              <a:gd name="connsiteX2" fmla="*/ 9098280 w 10030968"/>
              <a:gd name="connsiteY2" fmla="*/ 1032257 h 1041401"/>
              <a:gd name="connsiteX3" fmla="*/ 0 w 10030968"/>
              <a:gd name="connsiteY3" fmla="*/ 1041401 h 1041401"/>
              <a:gd name="connsiteX4" fmla="*/ 0 w 10030968"/>
              <a:gd name="connsiteY4" fmla="*/ 0 h 1041401"/>
              <a:gd name="connsiteX0" fmla="*/ 0 w 10030968"/>
              <a:gd name="connsiteY0" fmla="*/ 0 h 1041401"/>
              <a:gd name="connsiteX1" fmla="*/ 10030968 w 10030968"/>
              <a:gd name="connsiteY1" fmla="*/ 0 h 1041401"/>
              <a:gd name="connsiteX2" fmla="*/ 9134856 w 10030968"/>
              <a:gd name="connsiteY2" fmla="*/ 1013969 h 1041401"/>
              <a:gd name="connsiteX3" fmla="*/ 0 w 10030968"/>
              <a:gd name="connsiteY3" fmla="*/ 1041401 h 1041401"/>
              <a:gd name="connsiteX4" fmla="*/ 0 w 10030968"/>
              <a:gd name="connsiteY4" fmla="*/ 0 h 1041401"/>
              <a:gd name="connsiteX0" fmla="*/ 0 w 10030968"/>
              <a:gd name="connsiteY0" fmla="*/ 0 h 1050545"/>
              <a:gd name="connsiteX1" fmla="*/ 10030968 w 10030968"/>
              <a:gd name="connsiteY1" fmla="*/ 0 h 1050545"/>
              <a:gd name="connsiteX2" fmla="*/ 9134856 w 10030968"/>
              <a:gd name="connsiteY2" fmla="*/ 1050545 h 1050545"/>
              <a:gd name="connsiteX3" fmla="*/ 0 w 10030968"/>
              <a:gd name="connsiteY3" fmla="*/ 1041401 h 1050545"/>
              <a:gd name="connsiteX4" fmla="*/ 0 w 10030968"/>
              <a:gd name="connsiteY4" fmla="*/ 0 h 1050545"/>
              <a:gd name="connsiteX0" fmla="*/ 0 w 10062718"/>
              <a:gd name="connsiteY0" fmla="*/ 6350 h 1056895"/>
              <a:gd name="connsiteX1" fmla="*/ 10062718 w 10062718"/>
              <a:gd name="connsiteY1" fmla="*/ 0 h 1056895"/>
              <a:gd name="connsiteX2" fmla="*/ 9134856 w 10062718"/>
              <a:gd name="connsiteY2" fmla="*/ 1056895 h 1056895"/>
              <a:gd name="connsiteX3" fmla="*/ 0 w 10062718"/>
              <a:gd name="connsiteY3" fmla="*/ 1047751 h 1056895"/>
              <a:gd name="connsiteX4" fmla="*/ 0 w 10062718"/>
              <a:gd name="connsiteY4" fmla="*/ 6350 h 1056895"/>
              <a:gd name="connsiteX0" fmla="*/ 0 w 10062718"/>
              <a:gd name="connsiteY0" fmla="*/ 6350 h 1056895"/>
              <a:gd name="connsiteX1" fmla="*/ 10062718 w 10062718"/>
              <a:gd name="connsiteY1" fmla="*/ 0 h 1056895"/>
              <a:gd name="connsiteX2" fmla="*/ 9153906 w 10062718"/>
              <a:gd name="connsiteY2" fmla="*/ 1056895 h 1056895"/>
              <a:gd name="connsiteX3" fmla="*/ 0 w 10062718"/>
              <a:gd name="connsiteY3" fmla="*/ 1047751 h 1056895"/>
              <a:gd name="connsiteX4" fmla="*/ 0 w 10062718"/>
              <a:gd name="connsiteY4" fmla="*/ 6350 h 1056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718" h="1056895">
                <a:moveTo>
                  <a:pt x="0" y="6350"/>
                </a:moveTo>
                <a:lnTo>
                  <a:pt x="10062718" y="0"/>
                </a:lnTo>
                <a:lnTo>
                  <a:pt x="9153906" y="1056895"/>
                </a:lnTo>
                <a:lnTo>
                  <a:pt x="0" y="1047751"/>
                </a:lnTo>
                <a:lnTo>
                  <a:pt x="0" y="6350"/>
                </a:lnTo>
                <a:close/>
              </a:path>
            </a:pathLst>
          </a:custGeom>
          <a:solidFill>
            <a:srgbClr val="B3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610246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Separator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dirty="0"/>
          </a:p>
        </p:txBody>
      </p:sp>
      <p:sp>
        <p:nvSpPr>
          <p:cNvPr id="9" name="Title 8"/>
          <p:cNvSpPr>
            <a:spLocks noGrp="1"/>
          </p:cNvSpPr>
          <p:nvPr>
            <p:ph type="title" hasCustomPrompt="1"/>
          </p:nvPr>
        </p:nvSpPr>
        <p:spPr>
          <a:xfrm>
            <a:off x="838200" y="3373581"/>
            <a:ext cx="10515600" cy="2319794"/>
          </a:xfrm>
        </p:spPr>
        <p:txBody>
          <a:bodyPr anchor="t">
            <a:normAutofit/>
          </a:bodyPr>
          <a:lstStyle>
            <a:lvl1pPr>
              <a:defRPr sz="5400" b="1">
                <a:solidFill>
                  <a:srgbClr val="003773"/>
                </a:solidFill>
                <a:latin typeface="Source Sans 3" panose="020B0303030403020204" pitchFamily="34" charset="0"/>
                <a:ea typeface="Source Sans 3" panose="020B0303030403020204" pitchFamily="34" charset="0"/>
                <a:cs typeface="Source Sans 3" panose="020B0303030403020204" pitchFamily="34" charset="0"/>
              </a:defRPr>
            </a:lvl1pPr>
          </a:lstStyle>
          <a:p>
            <a:r>
              <a:rPr lang="en-US" dirty="0"/>
              <a:t>Separator Slide</a:t>
            </a:r>
          </a:p>
        </p:txBody>
      </p:sp>
      <p:cxnSp>
        <p:nvCxnSpPr>
          <p:cNvPr id="6" name="Straight Connector 5">
            <a:extLst>
              <a:ext uri="{FF2B5EF4-FFF2-40B4-BE49-F238E27FC236}">
                <a16:creationId xmlns:a16="http://schemas.microsoft.com/office/drawing/2014/main" id="{B34BB64E-57D7-4496-9086-8156D8CC6AC4}"/>
              </a:ext>
            </a:extLst>
          </p:cNvPr>
          <p:cNvCxnSpPr/>
          <p:nvPr userDrawn="1"/>
        </p:nvCxnSpPr>
        <p:spPr>
          <a:xfrm>
            <a:off x="926444" y="1604011"/>
            <a:ext cx="711835" cy="0"/>
          </a:xfrm>
          <a:prstGeom prst="line">
            <a:avLst/>
          </a:prstGeom>
          <a:ln w="57150">
            <a:solidFill>
              <a:srgbClr val="ED1B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002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bg2">
                    <a:lumMod val="25000"/>
                  </a:schemeClr>
                </a:solidFill>
                <a:latin typeface="Source Sans 3" panose="020B0303030403020204" pitchFamily="34" charset="0"/>
                <a:ea typeface="Source Sans 3" panose="020B0303030403020204" pitchFamily="34" charset="0"/>
              </a:defRPr>
            </a:lvl1pPr>
          </a:lstStyle>
          <a:p>
            <a:fld id="{B3561BA9-CDCF-4958-B8AB-66F3BF063E13}" type="slidenum">
              <a:rPr lang="en-US" smtClean="0"/>
              <a:pPr/>
              <a:t>‹#›</a:t>
            </a:fld>
            <a:endParaRPr lang="en-US" dirty="0"/>
          </a:p>
        </p:txBody>
      </p:sp>
      <p:sp>
        <p:nvSpPr>
          <p:cNvPr id="7" name="Title 6"/>
          <p:cNvSpPr>
            <a:spLocks noGrp="1"/>
          </p:cNvSpPr>
          <p:nvPr>
            <p:ph type="title" hasCustomPrompt="1"/>
          </p:nvPr>
        </p:nvSpPr>
        <p:spPr>
          <a:xfrm>
            <a:off x="222250" y="52050"/>
            <a:ext cx="8974536" cy="989351"/>
          </a:xfrm>
          <a:prstGeom prst="rect">
            <a:avLst/>
          </a:prstGeom>
        </p:spPr>
        <p:txBody>
          <a:bodyPr>
            <a:normAutofit/>
          </a:bodyPr>
          <a:lstStyle>
            <a:lvl1pPr>
              <a:defRPr sz="2800" b="1">
                <a:solidFill>
                  <a:schemeClr val="bg1"/>
                </a:solidFill>
                <a:latin typeface="Source Sans 3" panose="020B0303030403020204" pitchFamily="34" charset="0"/>
                <a:ea typeface="Source Sans 3" panose="020B0303030403020204" pitchFamily="34" charset="0"/>
                <a:cs typeface="Source Sans 3" panose="020B0303030403020204" pitchFamily="34" charset="0"/>
              </a:defRPr>
            </a:lvl1pPr>
          </a:lstStyle>
          <a:p>
            <a:r>
              <a:rPr lang="en-US" dirty="0"/>
              <a:t>Title</a:t>
            </a:r>
          </a:p>
        </p:txBody>
      </p:sp>
      <p:sp>
        <p:nvSpPr>
          <p:cNvPr id="3" name="Content Placeholder 2">
            <a:extLst>
              <a:ext uri="{FF2B5EF4-FFF2-40B4-BE49-F238E27FC236}">
                <a16:creationId xmlns:a16="http://schemas.microsoft.com/office/drawing/2014/main" id="{ED3E46F2-0519-42DC-BC70-F79E31EAB267}"/>
              </a:ext>
            </a:extLst>
          </p:cNvPr>
          <p:cNvSpPr>
            <a:spLocks noGrp="1"/>
          </p:cNvSpPr>
          <p:nvPr>
            <p:ph sz="quarter" idx="13"/>
          </p:nvPr>
        </p:nvSpPr>
        <p:spPr>
          <a:xfrm>
            <a:off x="222250" y="1255713"/>
            <a:ext cx="11637963" cy="4886325"/>
          </a:xfrm>
          <a:prstGeom prst="rect">
            <a:avLst/>
          </a:prstGeom>
        </p:spPr>
        <p:txBody>
          <a:bodyPr/>
          <a:lstStyle>
            <a:lvl1pPr>
              <a:defRPr sz="2400">
                <a:latin typeface="Source Sans 3" panose="020B0303030403020204" pitchFamily="34" charset="0"/>
                <a:ea typeface="Source Sans 3" panose="020B0303030403020204" pitchFamily="34" charset="0"/>
              </a:defRPr>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Rectangle 1"/>
          <p:cNvSpPr/>
          <p:nvPr userDrawn="1"/>
        </p:nvSpPr>
        <p:spPr>
          <a:xfrm>
            <a:off x="0" y="-6350"/>
            <a:ext cx="10062718" cy="1056895"/>
          </a:xfrm>
          <a:custGeom>
            <a:avLst/>
            <a:gdLst>
              <a:gd name="connsiteX0" fmla="*/ 0 w 10222992"/>
              <a:gd name="connsiteY0" fmla="*/ 0 h 1041401"/>
              <a:gd name="connsiteX1" fmla="*/ 10222992 w 10222992"/>
              <a:gd name="connsiteY1" fmla="*/ 0 h 1041401"/>
              <a:gd name="connsiteX2" fmla="*/ 10222992 w 10222992"/>
              <a:gd name="connsiteY2" fmla="*/ 1041401 h 1041401"/>
              <a:gd name="connsiteX3" fmla="*/ 0 w 10222992"/>
              <a:gd name="connsiteY3" fmla="*/ 1041401 h 1041401"/>
              <a:gd name="connsiteX4" fmla="*/ 0 w 10222992"/>
              <a:gd name="connsiteY4" fmla="*/ 0 h 1041401"/>
              <a:gd name="connsiteX0" fmla="*/ 0 w 10222992"/>
              <a:gd name="connsiteY0" fmla="*/ 0 h 1041401"/>
              <a:gd name="connsiteX1" fmla="*/ 10222992 w 10222992"/>
              <a:gd name="connsiteY1" fmla="*/ 0 h 1041401"/>
              <a:gd name="connsiteX2" fmla="*/ 8119872 w 10222992"/>
              <a:gd name="connsiteY2" fmla="*/ 885953 h 1041401"/>
              <a:gd name="connsiteX3" fmla="*/ 0 w 10222992"/>
              <a:gd name="connsiteY3" fmla="*/ 1041401 h 1041401"/>
              <a:gd name="connsiteX4" fmla="*/ 0 w 10222992"/>
              <a:gd name="connsiteY4" fmla="*/ 0 h 1041401"/>
              <a:gd name="connsiteX0" fmla="*/ 0 w 10222992"/>
              <a:gd name="connsiteY0" fmla="*/ 0 h 1041401"/>
              <a:gd name="connsiteX1" fmla="*/ 10222992 w 10222992"/>
              <a:gd name="connsiteY1" fmla="*/ 0 h 1041401"/>
              <a:gd name="connsiteX2" fmla="*/ 9098280 w 10222992"/>
              <a:gd name="connsiteY2" fmla="*/ 1032257 h 1041401"/>
              <a:gd name="connsiteX3" fmla="*/ 0 w 10222992"/>
              <a:gd name="connsiteY3" fmla="*/ 1041401 h 1041401"/>
              <a:gd name="connsiteX4" fmla="*/ 0 w 10222992"/>
              <a:gd name="connsiteY4" fmla="*/ 0 h 1041401"/>
              <a:gd name="connsiteX0" fmla="*/ 0 w 9582912"/>
              <a:gd name="connsiteY0" fmla="*/ 0 h 1041401"/>
              <a:gd name="connsiteX1" fmla="*/ 9582912 w 9582912"/>
              <a:gd name="connsiteY1" fmla="*/ 73152 h 1041401"/>
              <a:gd name="connsiteX2" fmla="*/ 9098280 w 9582912"/>
              <a:gd name="connsiteY2" fmla="*/ 1032257 h 1041401"/>
              <a:gd name="connsiteX3" fmla="*/ 0 w 9582912"/>
              <a:gd name="connsiteY3" fmla="*/ 1041401 h 1041401"/>
              <a:gd name="connsiteX4" fmla="*/ 0 w 9582912"/>
              <a:gd name="connsiteY4" fmla="*/ 0 h 1041401"/>
              <a:gd name="connsiteX0" fmla="*/ 0 w 10030968"/>
              <a:gd name="connsiteY0" fmla="*/ 0 h 1041401"/>
              <a:gd name="connsiteX1" fmla="*/ 10030968 w 10030968"/>
              <a:gd name="connsiteY1" fmla="*/ 0 h 1041401"/>
              <a:gd name="connsiteX2" fmla="*/ 9098280 w 10030968"/>
              <a:gd name="connsiteY2" fmla="*/ 1032257 h 1041401"/>
              <a:gd name="connsiteX3" fmla="*/ 0 w 10030968"/>
              <a:gd name="connsiteY3" fmla="*/ 1041401 h 1041401"/>
              <a:gd name="connsiteX4" fmla="*/ 0 w 10030968"/>
              <a:gd name="connsiteY4" fmla="*/ 0 h 1041401"/>
              <a:gd name="connsiteX0" fmla="*/ 0 w 10030968"/>
              <a:gd name="connsiteY0" fmla="*/ 0 h 1041401"/>
              <a:gd name="connsiteX1" fmla="*/ 10030968 w 10030968"/>
              <a:gd name="connsiteY1" fmla="*/ 0 h 1041401"/>
              <a:gd name="connsiteX2" fmla="*/ 9134856 w 10030968"/>
              <a:gd name="connsiteY2" fmla="*/ 1013969 h 1041401"/>
              <a:gd name="connsiteX3" fmla="*/ 0 w 10030968"/>
              <a:gd name="connsiteY3" fmla="*/ 1041401 h 1041401"/>
              <a:gd name="connsiteX4" fmla="*/ 0 w 10030968"/>
              <a:gd name="connsiteY4" fmla="*/ 0 h 1041401"/>
              <a:gd name="connsiteX0" fmla="*/ 0 w 10030968"/>
              <a:gd name="connsiteY0" fmla="*/ 0 h 1050545"/>
              <a:gd name="connsiteX1" fmla="*/ 10030968 w 10030968"/>
              <a:gd name="connsiteY1" fmla="*/ 0 h 1050545"/>
              <a:gd name="connsiteX2" fmla="*/ 9134856 w 10030968"/>
              <a:gd name="connsiteY2" fmla="*/ 1050545 h 1050545"/>
              <a:gd name="connsiteX3" fmla="*/ 0 w 10030968"/>
              <a:gd name="connsiteY3" fmla="*/ 1041401 h 1050545"/>
              <a:gd name="connsiteX4" fmla="*/ 0 w 10030968"/>
              <a:gd name="connsiteY4" fmla="*/ 0 h 1050545"/>
              <a:gd name="connsiteX0" fmla="*/ 0 w 10062718"/>
              <a:gd name="connsiteY0" fmla="*/ 6350 h 1056895"/>
              <a:gd name="connsiteX1" fmla="*/ 10062718 w 10062718"/>
              <a:gd name="connsiteY1" fmla="*/ 0 h 1056895"/>
              <a:gd name="connsiteX2" fmla="*/ 9134856 w 10062718"/>
              <a:gd name="connsiteY2" fmla="*/ 1056895 h 1056895"/>
              <a:gd name="connsiteX3" fmla="*/ 0 w 10062718"/>
              <a:gd name="connsiteY3" fmla="*/ 1047751 h 1056895"/>
              <a:gd name="connsiteX4" fmla="*/ 0 w 10062718"/>
              <a:gd name="connsiteY4" fmla="*/ 6350 h 1056895"/>
              <a:gd name="connsiteX0" fmla="*/ 0 w 10062718"/>
              <a:gd name="connsiteY0" fmla="*/ 6350 h 1056895"/>
              <a:gd name="connsiteX1" fmla="*/ 10062718 w 10062718"/>
              <a:gd name="connsiteY1" fmla="*/ 0 h 1056895"/>
              <a:gd name="connsiteX2" fmla="*/ 9153906 w 10062718"/>
              <a:gd name="connsiteY2" fmla="*/ 1056895 h 1056895"/>
              <a:gd name="connsiteX3" fmla="*/ 0 w 10062718"/>
              <a:gd name="connsiteY3" fmla="*/ 1047751 h 1056895"/>
              <a:gd name="connsiteX4" fmla="*/ 0 w 10062718"/>
              <a:gd name="connsiteY4" fmla="*/ 6350 h 1056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718" h="1056895">
                <a:moveTo>
                  <a:pt x="0" y="6350"/>
                </a:moveTo>
                <a:lnTo>
                  <a:pt x="10062718" y="0"/>
                </a:lnTo>
                <a:lnTo>
                  <a:pt x="9153906" y="1056895"/>
                </a:lnTo>
                <a:lnTo>
                  <a:pt x="0" y="1047751"/>
                </a:lnTo>
                <a:lnTo>
                  <a:pt x="0" y="6350"/>
                </a:lnTo>
                <a:close/>
              </a:path>
            </a:pathLst>
          </a:custGeom>
          <a:solidFill>
            <a:srgbClr val="B3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54759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descr="Jayesh Sir Template 1.jpg"/>
          <p:cNvPicPr>
            <a:picLocks noChangeAspect="1"/>
          </p:cNvPicPr>
          <p:nvPr userDrawn="1"/>
        </p:nvPicPr>
        <p:blipFill>
          <a:blip r:embed="rId2" cstate="print"/>
          <a:stretch>
            <a:fillRect/>
          </a:stretch>
        </p:blipFill>
        <p:spPr>
          <a:xfrm>
            <a:off x="0" y="0"/>
            <a:ext cx="12192000" cy="6858000"/>
          </a:xfrm>
          <a:prstGeom prst="rect">
            <a:avLst/>
          </a:prstGeom>
        </p:spPr>
      </p:pic>
      <p:sp>
        <p:nvSpPr>
          <p:cNvPr id="3" name="Slide Number Placeholder 5"/>
          <p:cNvSpPr>
            <a:spLocks noGrp="1"/>
          </p:cNvSpPr>
          <p:nvPr>
            <p:ph type="sldNum" sz="quarter" idx="12"/>
          </p:nvPr>
        </p:nvSpPr>
        <p:spPr>
          <a:xfrm>
            <a:off x="-26554" y="6476712"/>
            <a:ext cx="2844800" cy="365125"/>
          </a:xfrm>
          <a:prstGeom prst="rect">
            <a:avLst/>
          </a:prstGeom>
        </p:spPr>
        <p:txBody>
          <a:bodyPr/>
          <a:lstStyle>
            <a:lvl1pPr>
              <a:defRPr lang="en-US" sz="1333" smtClean="0">
                <a:solidFill>
                  <a:prstClr val="white"/>
                </a:solidFill>
              </a:defRPr>
            </a:lvl1pPr>
          </a:lstStyle>
          <a:p>
            <a:pPr algn="l"/>
            <a:fld id="{A44F59DC-00BC-4D49-9A19-D272CE1082FF}" type="slidenum">
              <a:rPr lang="en-IN" smtClean="0"/>
              <a:pPr algn="l"/>
              <a:t>‹#›</a:t>
            </a:fld>
            <a:endParaRPr lang="en-IN" dirty="0"/>
          </a:p>
        </p:txBody>
      </p:sp>
    </p:spTree>
    <p:extLst>
      <p:ext uri="{BB962C8B-B14F-4D97-AF65-F5344CB8AC3E}">
        <p14:creationId xmlns:p14="http://schemas.microsoft.com/office/powerpoint/2010/main" val="964195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lvl1pPr>
              <a:defRPr>
                <a:latin typeface="Source Sans 3" panose="020B0303030403020204" pitchFamily="34" charset="0"/>
              </a:defRPr>
            </a:lvl1pPr>
          </a:lstStyle>
          <a:p>
            <a:pPr>
              <a:defRPr/>
            </a:pPr>
            <a:endParaRPr lang="en-US" sz="1200" dirty="0">
              <a:solidFill>
                <a:prstClr val="black">
                  <a:tint val="75000"/>
                </a:prstClr>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latin typeface="Source Sans 3" panose="020B0303030403020204" pitchFamily="34" charset="0"/>
              </a:defRPr>
            </a:lvl1pPr>
          </a:lstStyle>
          <a:p>
            <a:pPr algn="ctr">
              <a:defRPr/>
            </a:pPr>
            <a:endParaRPr lang="en-US" sz="1200" dirty="0">
              <a:solidFill>
                <a:prstClr val="black">
                  <a:tint val="75000"/>
                </a:prstClr>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a:latin typeface="Source Sans 3" panose="020B0303030403020204" pitchFamily="34" charset="0"/>
              </a:defRPr>
            </a:lvl1pPr>
          </a:lstStyle>
          <a:p>
            <a:pPr algn="r">
              <a:defRPr/>
            </a:pPr>
            <a:fld id="{B3561BA9-CDCF-4958-B8AB-66F3BF063E13}" type="slidenum">
              <a:rPr lang="en-US" sz="1200" smtClean="0">
                <a:solidFill>
                  <a:prstClr val="black">
                    <a:tint val="75000"/>
                  </a:prstClr>
                </a:solidFill>
              </a:rPr>
              <a:pPr algn="r">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237115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144FDB9-7D2A-43F5-9BB1-94688B0B36EE}"/>
              </a:ext>
            </a:extLst>
          </p:cNvPr>
          <p:cNvCxnSpPr>
            <a:cxnSpLocks/>
          </p:cNvCxnSpPr>
          <p:nvPr userDrawn="1"/>
        </p:nvCxnSpPr>
        <p:spPr>
          <a:xfrm>
            <a:off x="315686" y="6705600"/>
            <a:ext cx="11876314" cy="0"/>
          </a:xfrm>
          <a:prstGeom prst="line">
            <a:avLst/>
          </a:prstGeom>
          <a:ln>
            <a:solidFill>
              <a:srgbClr val="FA143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2670EB8-81E6-457F-B111-3CB1D4A32360}"/>
              </a:ext>
            </a:extLst>
          </p:cNvPr>
          <p:cNvPicPr>
            <a:picLocks noChangeAspect="1"/>
          </p:cNvPicPr>
          <p:nvPr userDrawn="1"/>
        </p:nvPicPr>
        <p:blipFill>
          <a:blip r:embed="rId2"/>
          <a:stretch>
            <a:fillRect/>
          </a:stretch>
        </p:blipFill>
        <p:spPr>
          <a:xfrm>
            <a:off x="10507133" y="136523"/>
            <a:ext cx="1566507" cy="720658"/>
          </a:xfrm>
          <a:prstGeom prst="rect">
            <a:avLst/>
          </a:prstGeom>
        </p:spPr>
      </p:pic>
    </p:spTree>
    <p:extLst>
      <p:ext uri="{BB962C8B-B14F-4D97-AF65-F5344CB8AC3E}">
        <p14:creationId xmlns:p14="http://schemas.microsoft.com/office/powerpoint/2010/main" val="3272292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8C1BA48-C8CF-407B-AD4C-3BCFC756D784}"/>
              </a:ext>
            </a:extLst>
          </p:cNvPr>
          <p:cNvCxnSpPr>
            <a:cxnSpLocks/>
          </p:cNvCxnSpPr>
          <p:nvPr userDrawn="1"/>
        </p:nvCxnSpPr>
        <p:spPr>
          <a:xfrm>
            <a:off x="315686" y="6705600"/>
            <a:ext cx="11876314" cy="0"/>
          </a:xfrm>
          <a:prstGeom prst="line">
            <a:avLst/>
          </a:prstGeom>
          <a:ln>
            <a:solidFill>
              <a:srgbClr val="FA1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995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96DF658-D07B-4325-9975-A19043F4145A}"/>
              </a:ext>
            </a:extLst>
          </p:cNvPr>
          <p:cNvCxnSpPr>
            <a:cxnSpLocks/>
          </p:cNvCxnSpPr>
          <p:nvPr userDrawn="1"/>
        </p:nvCxnSpPr>
        <p:spPr>
          <a:xfrm>
            <a:off x="315686" y="6705600"/>
            <a:ext cx="11876314" cy="0"/>
          </a:xfrm>
          <a:prstGeom prst="line">
            <a:avLst/>
          </a:prstGeom>
          <a:ln>
            <a:solidFill>
              <a:srgbClr val="FA1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118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281920C-086C-4771-B640-EDE98FEE0898}"/>
              </a:ext>
            </a:extLst>
          </p:cNvPr>
          <p:cNvCxnSpPr>
            <a:cxnSpLocks/>
          </p:cNvCxnSpPr>
          <p:nvPr userDrawn="1"/>
        </p:nvCxnSpPr>
        <p:spPr>
          <a:xfrm>
            <a:off x="315686" y="6705600"/>
            <a:ext cx="11876314" cy="0"/>
          </a:xfrm>
          <a:prstGeom prst="line">
            <a:avLst/>
          </a:prstGeom>
          <a:ln>
            <a:solidFill>
              <a:srgbClr val="FA1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042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B6F1669-DEC7-4FDF-B41F-9D70ACA638CE}"/>
              </a:ext>
            </a:extLst>
          </p:cNvPr>
          <p:cNvCxnSpPr>
            <a:cxnSpLocks/>
          </p:cNvCxnSpPr>
          <p:nvPr userDrawn="1"/>
        </p:nvCxnSpPr>
        <p:spPr>
          <a:xfrm>
            <a:off x="315686" y="6705600"/>
            <a:ext cx="11876314" cy="0"/>
          </a:xfrm>
          <a:prstGeom prst="line">
            <a:avLst/>
          </a:prstGeom>
          <a:ln>
            <a:solidFill>
              <a:srgbClr val="FA1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859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8C1BA48-C8CF-407B-AD4C-3BCFC756D784}"/>
              </a:ext>
            </a:extLst>
          </p:cNvPr>
          <p:cNvCxnSpPr>
            <a:cxnSpLocks/>
          </p:cNvCxnSpPr>
          <p:nvPr/>
        </p:nvCxnSpPr>
        <p:spPr>
          <a:xfrm>
            <a:off x="315686" y="6705600"/>
            <a:ext cx="11876314" cy="0"/>
          </a:xfrm>
          <a:prstGeom prst="line">
            <a:avLst/>
          </a:prstGeom>
          <a:ln>
            <a:solidFill>
              <a:srgbClr val="FA1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206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63B077C-3C50-4550-B59E-A42977C57273}"/>
              </a:ext>
            </a:extLst>
          </p:cNvPr>
          <p:cNvCxnSpPr>
            <a:cxnSpLocks/>
          </p:cNvCxnSpPr>
          <p:nvPr userDrawn="1"/>
        </p:nvCxnSpPr>
        <p:spPr>
          <a:xfrm>
            <a:off x="315686" y="6705600"/>
            <a:ext cx="11876314" cy="0"/>
          </a:xfrm>
          <a:prstGeom prst="line">
            <a:avLst/>
          </a:prstGeom>
          <a:ln>
            <a:solidFill>
              <a:srgbClr val="FA1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634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212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5D5A95-FBCD-4A33-A507-4B90D730B4C4}"/>
              </a:ext>
            </a:extLst>
          </p:cNvPr>
          <p:cNvCxnSpPr>
            <a:cxnSpLocks/>
          </p:cNvCxnSpPr>
          <p:nvPr userDrawn="1"/>
        </p:nvCxnSpPr>
        <p:spPr>
          <a:xfrm>
            <a:off x="315686" y="6705600"/>
            <a:ext cx="11876314" cy="0"/>
          </a:xfrm>
          <a:prstGeom prst="line">
            <a:avLst/>
          </a:prstGeom>
          <a:ln>
            <a:solidFill>
              <a:srgbClr val="FA1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72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0F8E90-8C5D-489A-B254-3BE8001F885C}"/>
              </a:ext>
            </a:extLst>
          </p:cNvPr>
          <p:cNvSpPr/>
          <p:nvPr userDrawn="1"/>
        </p:nvSpPr>
        <p:spPr>
          <a:xfrm>
            <a:off x="0" y="0"/>
            <a:ext cx="10318459" cy="1694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Date Placeholder 3"/>
          <p:cNvSpPr>
            <a:spLocks noGrp="1"/>
          </p:cNvSpPr>
          <p:nvPr>
            <p:ph type="dt" sz="half" idx="10"/>
          </p:nvPr>
        </p:nvSpPr>
        <p:spPr/>
        <p:txBody>
          <a:bodyPr/>
          <a:lstStyle/>
          <a:p>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solidFill>
                  <a:schemeClr val="bg2">
                    <a:lumMod val="25000"/>
                  </a:schemeClr>
                </a:solidFill>
                <a:latin typeface="Roboto" panose="02000000000000000000" pitchFamily="2" charset="0"/>
                <a:ea typeface="Roboto" panose="02000000000000000000" pitchFamily="2" charset="0"/>
              </a:defRPr>
            </a:lvl1pPr>
          </a:lstStyle>
          <a:p>
            <a:fld id="{B3561BA9-CDCF-4958-B8AB-66F3BF063E13}" type="slidenum">
              <a:rPr lang="en-US" smtClean="0">
                <a:solidFill>
                  <a:srgbClr val="E7E6E6">
                    <a:lumMod val="25000"/>
                  </a:srgbClr>
                </a:solidFill>
              </a:rPr>
              <a:pPr/>
              <a:t>‹#›</a:t>
            </a:fld>
            <a:endParaRPr lang="en-US" dirty="0">
              <a:solidFill>
                <a:srgbClr val="E7E6E6">
                  <a:lumMod val="25000"/>
                </a:srgbClr>
              </a:solidFill>
            </a:endParaRPr>
          </a:p>
        </p:txBody>
      </p:sp>
      <p:sp>
        <p:nvSpPr>
          <p:cNvPr id="7" name="Title 6"/>
          <p:cNvSpPr>
            <a:spLocks noGrp="1"/>
          </p:cNvSpPr>
          <p:nvPr>
            <p:ph type="title"/>
          </p:nvPr>
        </p:nvSpPr>
        <p:spPr>
          <a:xfrm>
            <a:off x="222250" y="52050"/>
            <a:ext cx="8974536" cy="989351"/>
          </a:xfrm>
        </p:spPr>
        <p:txBody>
          <a:bodyPr>
            <a:normAutofit/>
          </a:bodyPr>
          <a:lstStyle>
            <a:lvl1pPr>
              <a:defRPr sz="32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D3E46F2-0519-42DC-BC70-F79E31EAB267}"/>
              </a:ext>
            </a:extLst>
          </p:cNvPr>
          <p:cNvSpPr>
            <a:spLocks noGrp="1"/>
          </p:cNvSpPr>
          <p:nvPr>
            <p:ph sz="quarter" idx="13"/>
          </p:nvPr>
        </p:nvSpPr>
        <p:spPr>
          <a:xfrm>
            <a:off x="222250" y="1255713"/>
            <a:ext cx="11637963" cy="4886325"/>
          </a:xfrm>
        </p:spPr>
        <p:txBody>
          <a:bodyPr/>
          <a:lstStyle>
            <a:lvl1pPr>
              <a:defRPr>
                <a:latin typeface="Roboto" panose="02000000000000000000" pitchFamily="2" charset="0"/>
                <a:ea typeface="Roboto" panose="02000000000000000000" pitchFamily="2" charset="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9" name="Rectangle 8">
            <a:extLst>
              <a:ext uri="{FF2B5EF4-FFF2-40B4-BE49-F238E27FC236}">
                <a16:creationId xmlns:a16="http://schemas.microsoft.com/office/drawing/2014/main" id="{38BC3097-7F6D-4BC6-8E9A-981E7E2641DB}"/>
              </a:ext>
            </a:extLst>
          </p:cNvPr>
          <p:cNvSpPr/>
          <p:nvPr userDrawn="1"/>
        </p:nvSpPr>
        <p:spPr>
          <a:xfrm>
            <a:off x="0" y="914400"/>
            <a:ext cx="121920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49841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C1883E-89C7-4F56-88EC-A3837BE0BAD9}" type="slidenum">
              <a:rPr lang="en-IN" smtClean="0"/>
              <a:t>‹#›</a:t>
            </a:fld>
            <a:endParaRPr lang="en-IN"/>
          </a:p>
        </p:txBody>
      </p:sp>
    </p:spTree>
    <p:extLst>
      <p:ext uri="{BB962C8B-B14F-4D97-AF65-F5344CB8AC3E}">
        <p14:creationId xmlns:p14="http://schemas.microsoft.com/office/powerpoint/2010/main" val="36049761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ACEF2-3E01-2D47-8495-0B8665E4A9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642509-2268-934A-A7DD-413F60B1835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DCD599C-41A5-CD47-BD92-A0A62C26AF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DD29C0-2724-2148-BFBF-161464E58F91}"/>
              </a:ext>
            </a:extLst>
          </p:cNvPr>
          <p:cNvSpPr>
            <a:spLocks noGrp="1"/>
          </p:cNvSpPr>
          <p:nvPr>
            <p:ph type="sldNum" sz="quarter" idx="12"/>
          </p:nvPr>
        </p:nvSpPr>
        <p:spPr/>
        <p:txBody>
          <a:bodyPr/>
          <a:lstStyle/>
          <a:p>
            <a:fld id="{4E75AF8F-D567-9B41-B03D-02ACFCBB7F8A}" type="slidenum">
              <a:rPr lang="en-US" smtClean="0"/>
              <a:t>‹#›</a:t>
            </a:fld>
            <a:endParaRPr lang="en-US"/>
          </a:p>
        </p:txBody>
      </p:sp>
    </p:spTree>
    <p:extLst>
      <p:ext uri="{BB962C8B-B14F-4D97-AF65-F5344CB8AC3E}">
        <p14:creationId xmlns:p14="http://schemas.microsoft.com/office/powerpoint/2010/main" val="2888798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4FD4F2-847B-6B33-7862-63C1753167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427"/>
          <a:stretch/>
        </p:blipFill>
        <p:spPr>
          <a:xfrm>
            <a:off x="-8303" y="0"/>
            <a:ext cx="9867412" cy="830190"/>
          </a:xfrm>
          <a:prstGeom prst="rect">
            <a:avLst/>
          </a:prstGeom>
        </p:spPr>
      </p:pic>
      <p:sp>
        <p:nvSpPr>
          <p:cNvPr id="3" name="Text Placeholder 2"/>
          <p:cNvSpPr>
            <a:spLocks noGrp="1"/>
          </p:cNvSpPr>
          <p:nvPr>
            <p:ph type="body" sz="quarter" idx="11"/>
          </p:nvPr>
        </p:nvSpPr>
        <p:spPr>
          <a:xfrm>
            <a:off x="235224" y="872456"/>
            <a:ext cx="11753576" cy="1426031"/>
          </a:xfrm>
          <a:prstGeom prst="rect">
            <a:avLst/>
          </a:prstGeom>
        </p:spPr>
        <p:txBody>
          <a:bodyPr wrap="square" anchor="ctr" anchorCtr="0">
            <a:spAutoFit/>
          </a:bodyPr>
          <a:lstStyle>
            <a:lvl1pPr marL="285750" indent="-285750" algn="just">
              <a:lnSpc>
                <a:spcPts val="1600"/>
              </a:lnSpc>
              <a:spcBef>
                <a:spcPts val="600"/>
              </a:spcBef>
              <a:buClr>
                <a:schemeClr val="tx1"/>
              </a:buClr>
              <a:buSzPct val="90000"/>
              <a:buFont typeface="Arial" pitchFamily="34" charset="0"/>
              <a:buChar char="●"/>
              <a:defRPr sz="1100">
                <a:solidFill>
                  <a:schemeClr val="tx1"/>
                </a:solidFill>
                <a:latin typeface="Poppins" pitchFamily="50" charset="0"/>
                <a:cs typeface="Poppins" pitchFamily="50" charset="0"/>
              </a:defRPr>
            </a:lvl1pPr>
            <a:lvl2pPr marL="569913" indent="-284163" algn="just">
              <a:lnSpc>
                <a:spcPts val="1600"/>
              </a:lnSpc>
              <a:spcBef>
                <a:spcPts val="600"/>
              </a:spcBef>
              <a:buClr>
                <a:schemeClr val="tx1"/>
              </a:buClr>
              <a:buFont typeface="Wingdings" pitchFamily="2" charset="2"/>
              <a:buChar char="Ø"/>
              <a:defRPr sz="1100">
                <a:solidFill>
                  <a:schemeClr val="tx1"/>
                </a:solidFill>
                <a:latin typeface="Poppins" pitchFamily="50" charset="0"/>
                <a:cs typeface="Poppins" pitchFamily="50" charset="0"/>
              </a:defRPr>
            </a:lvl2pPr>
            <a:lvl3pPr marL="855663" indent="-285750" algn="just">
              <a:lnSpc>
                <a:spcPts val="1600"/>
              </a:lnSpc>
              <a:spcBef>
                <a:spcPts val="600"/>
              </a:spcBef>
              <a:buFont typeface="Wingdings" pitchFamily="2" charset="2"/>
              <a:buChar char="q"/>
              <a:defRPr sz="1100">
                <a:solidFill>
                  <a:schemeClr val="tx1"/>
                </a:solidFill>
                <a:latin typeface="Poppins" pitchFamily="50" charset="0"/>
                <a:cs typeface="Poppins" pitchFamily="50" charset="0"/>
              </a:defRPr>
            </a:lvl3pPr>
            <a:lvl4pPr marL="1141413" indent="-285750" algn="just">
              <a:lnSpc>
                <a:spcPts val="1600"/>
              </a:lnSpc>
              <a:spcBef>
                <a:spcPts val="600"/>
              </a:spcBef>
              <a:defRPr sz="1100">
                <a:solidFill>
                  <a:schemeClr val="tx1"/>
                </a:solidFill>
                <a:latin typeface="Poppins" pitchFamily="50" charset="0"/>
                <a:cs typeface="Poppins" pitchFamily="50" charset="0"/>
              </a:defRPr>
            </a:lvl4pPr>
            <a:lvl5pPr marL="1425575" indent="-284163" algn="just">
              <a:lnSpc>
                <a:spcPts val="1600"/>
              </a:lnSpc>
              <a:spcBef>
                <a:spcPts val="600"/>
              </a:spcBef>
              <a:defRPr sz="1100">
                <a:solidFill>
                  <a:schemeClr val="tx1"/>
                </a:solidFill>
                <a:latin typeface="Poppins" pitchFamily="50" charset="0"/>
                <a:cs typeface="Poppins"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pic>
        <p:nvPicPr>
          <p:cNvPr id="4" name="Picture 3">
            <a:extLst>
              <a:ext uri="{FF2B5EF4-FFF2-40B4-BE49-F238E27FC236}">
                <a16:creationId xmlns:a16="http://schemas.microsoft.com/office/drawing/2014/main" id="{AD693BD7-A339-4CB3-40E1-3349AFD248F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427"/>
          <a:stretch/>
        </p:blipFill>
        <p:spPr>
          <a:xfrm>
            <a:off x="2324589" y="0"/>
            <a:ext cx="9867412" cy="830190"/>
          </a:xfrm>
          <a:prstGeom prst="rect">
            <a:avLst/>
          </a:prstGeom>
        </p:spPr>
      </p:pic>
      <p:pic>
        <p:nvPicPr>
          <p:cNvPr id="6" name="Picture 5" descr="A white and black symbol&#10;&#10;Description automatically generated">
            <a:extLst>
              <a:ext uri="{FF2B5EF4-FFF2-40B4-BE49-F238E27FC236}">
                <a16:creationId xmlns:a16="http://schemas.microsoft.com/office/drawing/2014/main" id="{B023A93F-CEB2-B81F-00BD-04ACCEC7B3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1455" y="232732"/>
            <a:ext cx="1175323" cy="328418"/>
          </a:xfrm>
          <a:prstGeom prst="rect">
            <a:avLst/>
          </a:prstGeom>
        </p:spPr>
      </p:pic>
      <p:sp>
        <p:nvSpPr>
          <p:cNvPr id="7" name="Text Placeholder 1">
            <a:extLst>
              <a:ext uri="{FF2B5EF4-FFF2-40B4-BE49-F238E27FC236}">
                <a16:creationId xmlns:a16="http://schemas.microsoft.com/office/drawing/2014/main" id="{F974DF00-9667-866C-84FB-4BD1383D1F85}"/>
              </a:ext>
            </a:extLst>
          </p:cNvPr>
          <p:cNvSpPr>
            <a:spLocks noGrp="1"/>
          </p:cNvSpPr>
          <p:nvPr>
            <p:ph type="body" sz="quarter" idx="10"/>
          </p:nvPr>
        </p:nvSpPr>
        <p:spPr>
          <a:xfrm>
            <a:off x="235224" y="-1"/>
            <a:ext cx="10737576" cy="822121"/>
          </a:xfrm>
        </p:spPr>
        <p:txBody>
          <a:bodyPr vert="horz" lIns="0" tIns="45720" rIns="0" bIns="45720" rtlCol="0" anchor="ctr">
            <a:noAutofit/>
          </a:bodyPr>
          <a:lstStyle>
            <a:lvl1pPr marL="0" indent="0">
              <a:buNone/>
              <a:defRPr lang="en-GB" sz="2200" b="1" kern="1200" dirty="0">
                <a:solidFill>
                  <a:schemeClr val="bg1"/>
                </a:solidFill>
                <a:latin typeface="Verdana" panose="020B0604030504040204" pitchFamily="34" charset="0"/>
                <a:ea typeface="Verdana" panose="020B0604030504040204" pitchFamily="34" charset="0"/>
                <a:cs typeface="Poppins SemiBold" pitchFamily="2" charset="0"/>
              </a:defRPr>
            </a:lvl1pPr>
          </a:lstStyle>
          <a:p>
            <a:pPr marL="0" lvl="0" indent="0" algn="l" defTabSz="914400" rtl="0" eaLnBrk="1" latinLnBrk="0" hangingPunct="1">
              <a:spcBef>
                <a:spcPts val="0"/>
              </a:spcBef>
              <a:buFont typeface="Arial" panose="020B0604020202020204" pitchFamily="34" charset="0"/>
              <a:buNone/>
            </a:pPr>
            <a:r>
              <a:rPr lang="en-US" sz="2000" dirty="0">
                <a:solidFill>
                  <a:schemeClr val="bg1"/>
                </a:solidFill>
              </a:rPr>
              <a:t>Markets</a:t>
            </a:r>
            <a:endParaRPr lang="en-GB" sz="2000" dirty="0"/>
          </a:p>
        </p:txBody>
      </p:sp>
    </p:spTree>
    <p:extLst>
      <p:ext uri="{BB962C8B-B14F-4D97-AF65-F5344CB8AC3E}">
        <p14:creationId xmlns:p14="http://schemas.microsoft.com/office/powerpoint/2010/main" val="291358644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5E53A-246C-E34F-8FFD-5FFF46895A1E}"/>
              </a:ext>
            </a:extLst>
          </p:cNvPr>
          <p:cNvSpPr>
            <a:spLocks noGrp="1"/>
          </p:cNvSpPr>
          <p:nvPr>
            <p:ph type="ctrTitle" hasCustomPrompt="1"/>
          </p:nvPr>
        </p:nvSpPr>
        <p:spPr>
          <a:xfrm>
            <a:off x="717771" y="2324218"/>
            <a:ext cx="9144000" cy="2387600"/>
          </a:xfrm>
        </p:spPr>
        <p:txBody>
          <a:bodyPr anchor="b"/>
          <a:lstStyle>
            <a:lvl1pPr algn="l">
              <a:defRPr sz="6000" b="0">
                <a:solidFill>
                  <a:schemeClr val="bg1"/>
                </a:solidFill>
                <a:latin typeface="FrutigerLight" pitchFamily="2" charset="0"/>
              </a:defRPr>
            </a:lvl1pPr>
          </a:lstStyle>
          <a:p>
            <a:r>
              <a:rPr lang="en-US" dirty="0"/>
              <a:t>Monthly</a:t>
            </a:r>
            <a:br>
              <a:rPr lang="en-US" dirty="0"/>
            </a:br>
            <a:r>
              <a:rPr lang="en-US" dirty="0"/>
              <a:t>Outlook</a:t>
            </a:r>
            <a:br>
              <a:rPr lang="en-US" dirty="0"/>
            </a:br>
            <a:r>
              <a:rPr lang="en-US" dirty="0"/>
              <a:t>August 2018</a:t>
            </a:r>
          </a:p>
        </p:txBody>
      </p:sp>
    </p:spTree>
    <p:extLst>
      <p:ext uri="{BB962C8B-B14F-4D97-AF65-F5344CB8AC3E}">
        <p14:creationId xmlns:p14="http://schemas.microsoft.com/office/powerpoint/2010/main" val="38680783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21FF-38F1-A442-82C3-F358BA27C54B}"/>
              </a:ext>
            </a:extLst>
          </p:cNvPr>
          <p:cNvSpPr>
            <a:spLocks noGrp="1"/>
          </p:cNvSpPr>
          <p:nvPr>
            <p:ph type="title" hasCustomPrompt="1"/>
          </p:nvPr>
        </p:nvSpPr>
        <p:spPr>
          <a:xfrm>
            <a:off x="1311536" y="2414277"/>
            <a:ext cx="10515600" cy="2852737"/>
          </a:xfrm>
        </p:spPr>
        <p:txBody>
          <a:bodyPr anchor="b">
            <a:normAutofit/>
          </a:bodyPr>
          <a:lstStyle>
            <a:lvl1pPr>
              <a:defRPr sz="6602">
                <a:solidFill>
                  <a:srgbClr val="FF0000"/>
                </a:solidFill>
                <a:latin typeface="FrutigerLight" pitchFamily="2" charset="0"/>
              </a:defRPr>
            </a:lvl1pPr>
          </a:lstStyle>
          <a:p>
            <a:r>
              <a:rPr lang="en-US" dirty="0"/>
              <a:t>Need to watch out</a:t>
            </a:r>
            <a:br>
              <a:rPr lang="en-US" dirty="0"/>
            </a:br>
            <a:r>
              <a:rPr lang="en-US" dirty="0"/>
              <a:t>for opportunities in</a:t>
            </a:r>
            <a:br>
              <a:rPr lang="en-US" dirty="0"/>
            </a:br>
            <a:r>
              <a:rPr lang="en-US" dirty="0"/>
              <a:t>Hybrid Space</a:t>
            </a:r>
          </a:p>
        </p:txBody>
      </p:sp>
    </p:spTree>
    <p:extLst>
      <p:ext uri="{BB962C8B-B14F-4D97-AF65-F5344CB8AC3E}">
        <p14:creationId xmlns:p14="http://schemas.microsoft.com/office/powerpoint/2010/main" val="9273729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in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5C4A6-68AD-EE46-AA92-2BB146062D3E}"/>
              </a:ext>
            </a:extLst>
          </p:cNvPr>
          <p:cNvSpPr>
            <a:spLocks noGrp="1"/>
          </p:cNvSpPr>
          <p:nvPr>
            <p:ph type="title"/>
          </p:nvPr>
        </p:nvSpPr>
        <p:spPr>
          <a:xfrm>
            <a:off x="139485" y="2"/>
            <a:ext cx="8974536" cy="989351"/>
          </a:xfrm>
        </p:spPr>
        <p:txBody>
          <a:bodyPr>
            <a:normAutofit/>
          </a:bodyPr>
          <a:lstStyle>
            <a:lvl1pPr>
              <a:defRPr sz="2800">
                <a:solidFill>
                  <a:schemeClr val="bg1"/>
                </a:solidFill>
                <a:latin typeface="FrutigerLight" pitchFamily="2"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3B371D72-C692-AE43-BC0F-3A768E181E2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4D86FD8-C67F-2344-8B96-65DDE6897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19E8F8-90F1-2A4C-AE94-571CD761E0BB}"/>
              </a:ext>
            </a:extLst>
          </p:cNvPr>
          <p:cNvSpPr>
            <a:spLocks noGrp="1"/>
          </p:cNvSpPr>
          <p:nvPr>
            <p:ph type="sldNum" sz="quarter" idx="12"/>
          </p:nvPr>
        </p:nvSpPr>
        <p:spPr>
          <a:xfrm>
            <a:off x="11647357" y="6246580"/>
            <a:ext cx="329784" cy="365125"/>
          </a:xfrm>
        </p:spPr>
        <p:txBody>
          <a:bodyPr/>
          <a:lstStyle>
            <a:lvl1pPr>
              <a:defRPr sz="1600" b="1">
                <a:solidFill>
                  <a:schemeClr val="bg1"/>
                </a:solidFill>
                <a:latin typeface="FrutigerLight" pitchFamily="2" charset="0"/>
              </a:defRPr>
            </a:lvl1pPr>
          </a:lstStyle>
          <a:p>
            <a:r>
              <a:rPr lang="en-US" dirty="0"/>
              <a:t>#</a:t>
            </a:r>
          </a:p>
        </p:txBody>
      </p:sp>
    </p:spTree>
    <p:extLst>
      <p:ext uri="{BB962C8B-B14F-4D97-AF65-F5344CB8AC3E}">
        <p14:creationId xmlns:p14="http://schemas.microsoft.com/office/powerpoint/2010/main" val="36372207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96DF658-D07B-4325-9975-A19043F4145A}"/>
              </a:ext>
            </a:extLst>
          </p:cNvPr>
          <p:cNvCxnSpPr>
            <a:cxnSpLocks/>
          </p:cNvCxnSpPr>
          <p:nvPr/>
        </p:nvCxnSpPr>
        <p:spPr>
          <a:xfrm>
            <a:off x="315686" y="6705600"/>
            <a:ext cx="11876314" cy="0"/>
          </a:xfrm>
          <a:prstGeom prst="line">
            <a:avLst/>
          </a:prstGeom>
          <a:ln>
            <a:solidFill>
              <a:srgbClr val="FA1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440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21FF-38F1-A442-82C3-F358BA27C54B}"/>
              </a:ext>
            </a:extLst>
          </p:cNvPr>
          <p:cNvSpPr>
            <a:spLocks noGrp="1"/>
          </p:cNvSpPr>
          <p:nvPr>
            <p:ph type="title"/>
          </p:nvPr>
        </p:nvSpPr>
        <p:spPr>
          <a:xfrm>
            <a:off x="831850"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6A2424-85A0-7948-BBAE-F66611DDCB4F}"/>
              </a:ext>
            </a:extLst>
          </p:cNvPr>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21" indent="0">
              <a:buNone/>
              <a:defRPr sz="2000">
                <a:solidFill>
                  <a:schemeClr val="tx1">
                    <a:tint val="75000"/>
                  </a:schemeClr>
                </a:solidFill>
              </a:defRPr>
            </a:lvl2pPr>
            <a:lvl3pPr marL="914442" indent="0">
              <a:buNone/>
              <a:defRPr sz="1801">
                <a:solidFill>
                  <a:schemeClr val="tx1">
                    <a:tint val="75000"/>
                  </a:schemeClr>
                </a:solidFill>
              </a:defRPr>
            </a:lvl3pPr>
            <a:lvl4pPr marL="1371663" indent="0">
              <a:buNone/>
              <a:defRPr sz="1600">
                <a:solidFill>
                  <a:schemeClr val="tx1">
                    <a:tint val="75000"/>
                  </a:schemeClr>
                </a:solidFill>
              </a:defRPr>
            </a:lvl4pPr>
            <a:lvl5pPr marL="1828885" indent="0">
              <a:buNone/>
              <a:defRPr sz="1600">
                <a:solidFill>
                  <a:schemeClr val="tx1">
                    <a:tint val="75000"/>
                  </a:schemeClr>
                </a:solidFill>
              </a:defRPr>
            </a:lvl5pPr>
            <a:lvl6pPr marL="2286106" indent="0">
              <a:buNone/>
              <a:defRPr sz="1600">
                <a:solidFill>
                  <a:schemeClr val="tx1">
                    <a:tint val="75000"/>
                  </a:schemeClr>
                </a:solidFill>
              </a:defRPr>
            </a:lvl6pPr>
            <a:lvl7pPr marL="2743327" indent="0">
              <a:buNone/>
              <a:defRPr sz="1600">
                <a:solidFill>
                  <a:schemeClr val="tx1">
                    <a:tint val="75000"/>
                  </a:schemeClr>
                </a:solidFill>
              </a:defRPr>
            </a:lvl7pPr>
            <a:lvl8pPr marL="3200548" indent="0">
              <a:buNone/>
              <a:defRPr sz="1600">
                <a:solidFill>
                  <a:schemeClr val="tx1">
                    <a:tint val="75000"/>
                  </a:schemeClr>
                </a:solidFill>
              </a:defRPr>
            </a:lvl8pPr>
            <a:lvl9pPr marL="365776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E34F85-2D4C-3540-8DE7-56C8EF85225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19BBB04-314A-4449-911A-B891B9A78C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37C7D4-1139-C04F-BB7A-CDD3FB966B3E}"/>
              </a:ext>
            </a:extLst>
          </p:cNvPr>
          <p:cNvSpPr>
            <a:spLocks noGrp="1"/>
          </p:cNvSpPr>
          <p:nvPr>
            <p:ph type="sldNum" sz="quarter" idx="12"/>
          </p:nvPr>
        </p:nvSpPr>
        <p:spPr/>
        <p:txBody>
          <a:bodyPr/>
          <a:lstStyle/>
          <a:p>
            <a:fld id="{036CFF74-B290-C242-A21A-D3DC9250A7C0}" type="slidenum">
              <a:rPr lang="en-US" smtClean="0"/>
              <a:t>‹#›</a:t>
            </a:fld>
            <a:endParaRPr lang="en-US"/>
          </a:p>
        </p:txBody>
      </p:sp>
    </p:spTree>
    <p:extLst>
      <p:ext uri="{BB962C8B-B14F-4D97-AF65-F5344CB8AC3E}">
        <p14:creationId xmlns:p14="http://schemas.microsoft.com/office/powerpoint/2010/main" val="251483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D2B758-340A-5349-87D3-68EB641553F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F1EB763-6088-7E46-89C9-99AB74365A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81443D-24C3-F74B-9D4D-ACED15C1B463}"/>
              </a:ext>
            </a:extLst>
          </p:cNvPr>
          <p:cNvSpPr>
            <a:spLocks noGrp="1"/>
          </p:cNvSpPr>
          <p:nvPr>
            <p:ph type="sldNum" sz="quarter" idx="12"/>
          </p:nvPr>
        </p:nvSpPr>
        <p:spPr/>
        <p:txBody>
          <a:bodyPr/>
          <a:lstStyle/>
          <a:p>
            <a:fld id="{036CFF74-B290-C242-A21A-D3DC9250A7C0}" type="slidenum">
              <a:rPr lang="en-US" smtClean="0"/>
              <a:t>‹#›</a:t>
            </a:fld>
            <a:endParaRPr lang="en-US"/>
          </a:p>
        </p:txBody>
      </p:sp>
      <p:grpSp>
        <p:nvGrpSpPr>
          <p:cNvPr id="6" name="Group 5">
            <a:extLst>
              <a:ext uri="{FF2B5EF4-FFF2-40B4-BE49-F238E27FC236}">
                <a16:creationId xmlns:a16="http://schemas.microsoft.com/office/drawing/2014/main" id="{C3E682C9-376B-49F4-8087-4F3B7D4F2BBF}"/>
              </a:ext>
            </a:extLst>
          </p:cNvPr>
          <p:cNvGrpSpPr/>
          <p:nvPr userDrawn="1"/>
        </p:nvGrpSpPr>
        <p:grpSpPr>
          <a:xfrm>
            <a:off x="0" y="0"/>
            <a:ext cx="12192000" cy="6858001"/>
            <a:chOff x="0" y="0"/>
            <a:chExt cx="12192000" cy="6858001"/>
          </a:xfrm>
        </p:grpSpPr>
        <p:sp>
          <p:nvSpPr>
            <p:cNvPr id="7" name="Rectangle 6">
              <a:extLst>
                <a:ext uri="{FF2B5EF4-FFF2-40B4-BE49-F238E27FC236}">
                  <a16:creationId xmlns:a16="http://schemas.microsoft.com/office/drawing/2014/main" id="{728EB67E-17AE-4744-A7F4-2868BFFEFD3B}"/>
                </a:ext>
              </a:extLst>
            </p:cNvPr>
            <p:cNvSpPr/>
            <p:nvPr userDrawn="1"/>
          </p:nvSpPr>
          <p:spPr>
            <a:xfrm>
              <a:off x="0" y="1216325"/>
              <a:ext cx="12192000" cy="5641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ource Sans 3" panose="020B0303030403020204" pitchFamily="34" charset="0"/>
              </a:endParaRPr>
            </a:p>
          </p:txBody>
        </p:sp>
        <p:sp>
          <p:nvSpPr>
            <p:cNvPr id="8" name="Rectangle 7">
              <a:extLst>
                <a:ext uri="{FF2B5EF4-FFF2-40B4-BE49-F238E27FC236}">
                  <a16:creationId xmlns:a16="http://schemas.microsoft.com/office/drawing/2014/main" id="{D7F50DC9-B0C4-4E3E-81C6-B0E5BEEBDDE3}"/>
                </a:ext>
              </a:extLst>
            </p:cNvPr>
            <p:cNvSpPr/>
            <p:nvPr userDrawn="1"/>
          </p:nvSpPr>
          <p:spPr>
            <a:xfrm>
              <a:off x="0" y="0"/>
              <a:ext cx="10325819" cy="124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ource Sans 3" panose="020B0303030403020204" pitchFamily="34" charset="0"/>
              </a:endParaRPr>
            </a:p>
          </p:txBody>
        </p:sp>
      </p:grpSp>
    </p:spTree>
    <p:extLst>
      <p:ext uri="{BB962C8B-B14F-4D97-AF65-F5344CB8AC3E}">
        <p14:creationId xmlns:p14="http://schemas.microsoft.com/office/powerpoint/2010/main" val="2821764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5"/>
          <p:cNvSpPr>
            <a:spLocks noGrp="1" noChangeArrowheads="1"/>
          </p:cNvSpPr>
          <p:nvPr>
            <p:ph type="sldNum" sz="quarter" idx="10"/>
          </p:nvPr>
        </p:nvSpPr>
        <p:spPr>
          <a:xfrm>
            <a:off x="203200" y="6400800"/>
            <a:ext cx="711200" cy="323850"/>
          </a:xfrm>
          <a:prstGeom prst="rect">
            <a:avLst/>
          </a:prstGeom>
          <a:ln/>
        </p:spPr>
        <p:txBody>
          <a:bodyPr lIns="130622" tIns="65311" rIns="130622" bIns="65311"/>
          <a:lstStyle>
            <a:lvl1pPr>
              <a:defRPr/>
            </a:lvl1pPr>
          </a:lstStyle>
          <a:p>
            <a:pPr>
              <a:defRPr/>
            </a:pPr>
            <a:fld id="{24B2CFE3-607D-46D1-8CCD-ED3A22F5270D}" type="slidenum">
              <a:rPr lang="en-GB"/>
              <a:pPr>
                <a:defRPr/>
              </a:pPr>
              <a:t>‹#›</a:t>
            </a:fld>
            <a:endParaRPr lang="en-GB" dirty="0"/>
          </a:p>
        </p:txBody>
      </p:sp>
    </p:spTree>
    <p:extLst>
      <p:ext uri="{BB962C8B-B14F-4D97-AF65-F5344CB8AC3E}">
        <p14:creationId xmlns:p14="http://schemas.microsoft.com/office/powerpoint/2010/main" val="28469095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1400">
                <a:latin typeface="Arial" panose="020B0604020202020204" pitchFamily="34" charset="0"/>
                <a:cs typeface="Arial" panose="020B0604020202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0" y="6474404"/>
            <a:ext cx="2844800" cy="365125"/>
          </a:xfrm>
          <a:prstGeom prst="rect">
            <a:avLst/>
          </a:prstGeom>
        </p:spPr>
        <p:txBody>
          <a:bodyPr/>
          <a:lstStyle>
            <a:lvl1pPr algn="l">
              <a:defRPr>
                <a:solidFill>
                  <a:schemeClr val="bg1"/>
                </a:solidFill>
              </a:defRPr>
            </a:lvl1pPr>
          </a:lstStyle>
          <a:p>
            <a:endParaRPr lang="en-US" dirty="0">
              <a:solidFill>
                <a:prstClr val="white"/>
              </a:solidFill>
            </a:endParaRPr>
          </a:p>
          <a:p>
            <a:endParaRPr lang="en-US" dirty="0">
              <a:solidFill>
                <a:prstClr val="white"/>
              </a:solidFill>
            </a:endParaRPr>
          </a:p>
        </p:txBody>
      </p:sp>
      <p:sp>
        <p:nvSpPr>
          <p:cNvPr id="7" name="Date Placeholder 6"/>
          <p:cNvSpPr>
            <a:spLocks noGrp="1"/>
          </p:cNvSpPr>
          <p:nvPr>
            <p:ph type="dt" sz="half" idx="13"/>
          </p:nvPr>
        </p:nvSpPr>
        <p:spPr/>
        <p:txBody>
          <a:bodyPr/>
          <a:lstStyle/>
          <a:p>
            <a:pPr defTabSz="914363"/>
            <a:endParaRPr lang="en-US">
              <a:solidFill>
                <a:prstClr val="black">
                  <a:tint val="75000"/>
                </a:prstClr>
              </a:solidFill>
              <a:cs typeface="Arial" charset="0"/>
            </a:endParaRPr>
          </a:p>
        </p:txBody>
      </p:sp>
    </p:spTree>
    <p:extLst>
      <p:ext uri="{BB962C8B-B14F-4D97-AF65-F5344CB8AC3E}">
        <p14:creationId xmlns:p14="http://schemas.microsoft.com/office/powerpoint/2010/main" val="40469312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4" y="265113"/>
            <a:ext cx="9026769" cy="558800"/>
          </a:xfrm>
          <a:prstGeom prst="rect">
            <a:avLst/>
          </a:prstGeom>
        </p:spPr>
        <p:txBody>
          <a:bodyPr/>
          <a:lstStyle/>
          <a:p>
            <a:r>
              <a:rPr lang="en-US"/>
              <a:t>Click to edit Master title style</a:t>
            </a:r>
            <a:endParaRPr lang="en-IN"/>
          </a:p>
        </p:txBody>
      </p:sp>
      <p:sp>
        <p:nvSpPr>
          <p:cNvPr id="3" name="Content Placeholder 2"/>
          <p:cNvSpPr>
            <a:spLocks noGrp="1"/>
          </p:cNvSpPr>
          <p:nvPr>
            <p:ph sz="half" idx="1"/>
          </p:nvPr>
        </p:nvSpPr>
        <p:spPr>
          <a:xfrm>
            <a:off x="508003" y="950913"/>
            <a:ext cx="5494216" cy="5653087"/>
          </a:xfrm>
          <a:prstGeom prst="rect">
            <a:avLst/>
          </a:prstGeom>
        </p:spPr>
        <p:txBody>
          <a:bodyPr/>
          <a:lstStyle>
            <a:lvl1pPr>
              <a:defRPr sz="3333"/>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89785" y="950913"/>
            <a:ext cx="5494216" cy="5653087"/>
          </a:xfrm>
          <a:prstGeom prst="rect">
            <a:avLst/>
          </a:prstGeom>
        </p:spPr>
        <p:txBody>
          <a:bodyPr/>
          <a:lstStyle>
            <a:lvl1pPr>
              <a:defRPr sz="3333"/>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7346259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pic>
        <p:nvPicPr>
          <p:cNvPr id="7" name="Picture 6" descr="Jayesh Sir Template 1.jpg"/>
          <p:cNvPicPr>
            <a:picLocks noChangeAspect="1"/>
          </p:cNvPicPr>
          <p:nvPr userDrawn="1"/>
        </p:nvPicPr>
        <p:blipFill>
          <a:blip r:embed="rId2" cstate="print"/>
          <a:stretch>
            <a:fillRect/>
          </a:stretch>
        </p:blipFill>
        <p:spPr>
          <a:xfrm>
            <a:off x="0" y="0"/>
            <a:ext cx="12192000" cy="6858000"/>
          </a:xfrm>
          <a:prstGeom prst="rect">
            <a:avLst/>
          </a:prstGeom>
        </p:spPr>
      </p:pic>
      <p:sp>
        <p:nvSpPr>
          <p:cNvPr id="3" name="Slide Number Placeholder 5"/>
          <p:cNvSpPr>
            <a:spLocks noGrp="1"/>
          </p:cNvSpPr>
          <p:nvPr>
            <p:ph type="sldNum" sz="quarter" idx="12"/>
          </p:nvPr>
        </p:nvSpPr>
        <p:spPr>
          <a:xfrm>
            <a:off x="-26554" y="6476712"/>
            <a:ext cx="2844800" cy="365125"/>
          </a:xfrm>
          <a:prstGeom prst="rect">
            <a:avLst/>
          </a:prstGeom>
        </p:spPr>
        <p:txBody>
          <a:bodyPr/>
          <a:lstStyle>
            <a:lvl1pPr algn="l">
              <a:defRPr lang="en-US" sz="1333" smtClean="0">
                <a:solidFill>
                  <a:prstClr val="white"/>
                </a:solidFill>
              </a:defRPr>
            </a:lvl1pPr>
          </a:lstStyle>
          <a:p>
            <a:fld id="{A44F59DC-00BC-4D49-9A19-D272CE1082FF}" type="slidenum">
              <a:rPr lang="en-IN" smtClean="0"/>
              <a:pPr/>
              <a:t>‹#›</a:t>
            </a:fld>
            <a:endParaRPr lang="en-IN" dirty="0"/>
          </a:p>
        </p:txBody>
      </p:sp>
    </p:spTree>
    <p:extLst>
      <p:ext uri="{BB962C8B-B14F-4D97-AF65-F5344CB8AC3E}">
        <p14:creationId xmlns:p14="http://schemas.microsoft.com/office/powerpoint/2010/main" val="1759944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398870"/>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710003"/>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Main Slid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lumMod val="25000"/>
                  </a:schemeClr>
                </a:solidFill>
                <a:latin typeface="Roboto" panose="02000000000000000000" pitchFamily="2" charset="0"/>
                <a:ea typeface="Roboto" panose="02000000000000000000" pitchFamily="2" charset="0"/>
              </a:defRPr>
            </a:lvl1pPr>
          </a:lstStyle>
          <a:p>
            <a:fld id="{B3561BA9-CDCF-4958-B8AB-66F3BF063E13}" type="slidenum">
              <a:rPr lang="en-US" smtClean="0"/>
              <a:pPr/>
              <a:t>‹#›</a:t>
            </a:fld>
            <a:endParaRPr lang="en-US" dirty="0"/>
          </a:p>
        </p:txBody>
      </p:sp>
      <p:sp>
        <p:nvSpPr>
          <p:cNvPr id="7" name="Title 6"/>
          <p:cNvSpPr>
            <a:spLocks noGrp="1"/>
          </p:cNvSpPr>
          <p:nvPr>
            <p:ph type="title" hasCustomPrompt="1"/>
          </p:nvPr>
        </p:nvSpPr>
        <p:spPr>
          <a:xfrm>
            <a:off x="222250" y="52050"/>
            <a:ext cx="8974536" cy="989351"/>
          </a:xfrm>
        </p:spPr>
        <p:txBody>
          <a:bodyPr>
            <a:normAutofit/>
          </a:bodyPr>
          <a:lstStyle>
            <a:lvl1pPr>
              <a:defRPr sz="28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dirty="0"/>
              <a:t>Title</a:t>
            </a:r>
          </a:p>
        </p:txBody>
      </p:sp>
      <p:grpSp>
        <p:nvGrpSpPr>
          <p:cNvPr id="12" name="Group 11">
            <a:extLst>
              <a:ext uri="{FF2B5EF4-FFF2-40B4-BE49-F238E27FC236}">
                <a16:creationId xmlns:a16="http://schemas.microsoft.com/office/drawing/2014/main" id="{2D7F4B89-7765-4B1D-8431-40D07911ED1C}"/>
              </a:ext>
            </a:extLst>
          </p:cNvPr>
          <p:cNvGrpSpPr/>
          <p:nvPr userDrawn="1"/>
        </p:nvGrpSpPr>
        <p:grpSpPr>
          <a:xfrm>
            <a:off x="-131975" y="0"/>
            <a:ext cx="12323975" cy="6858001"/>
            <a:chOff x="0" y="0"/>
            <a:chExt cx="12192000" cy="6858001"/>
          </a:xfrm>
        </p:grpSpPr>
        <p:sp>
          <p:nvSpPr>
            <p:cNvPr id="13" name="Rectangle 12">
              <a:extLst>
                <a:ext uri="{FF2B5EF4-FFF2-40B4-BE49-F238E27FC236}">
                  <a16:creationId xmlns:a16="http://schemas.microsoft.com/office/drawing/2014/main" id="{7536F7DD-E404-4412-A107-7EC926E0EB78}"/>
                </a:ext>
              </a:extLst>
            </p:cNvPr>
            <p:cNvSpPr/>
            <p:nvPr userDrawn="1"/>
          </p:nvSpPr>
          <p:spPr>
            <a:xfrm>
              <a:off x="0" y="1216325"/>
              <a:ext cx="12192000" cy="5641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ource Sans 3" panose="020B0303030403020204" pitchFamily="34" charset="0"/>
              </a:endParaRPr>
            </a:p>
          </p:txBody>
        </p:sp>
        <p:sp>
          <p:nvSpPr>
            <p:cNvPr id="14" name="Rectangle 13">
              <a:extLst>
                <a:ext uri="{FF2B5EF4-FFF2-40B4-BE49-F238E27FC236}">
                  <a16:creationId xmlns:a16="http://schemas.microsoft.com/office/drawing/2014/main" id="{1E00031A-E012-45E3-A3CD-0901805AAA26}"/>
                </a:ext>
              </a:extLst>
            </p:cNvPr>
            <p:cNvSpPr/>
            <p:nvPr userDrawn="1"/>
          </p:nvSpPr>
          <p:spPr>
            <a:xfrm>
              <a:off x="0" y="0"/>
              <a:ext cx="10325819" cy="124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ource Sans 3" panose="020B0303030403020204" pitchFamily="34" charset="0"/>
              </a:endParaRPr>
            </a:p>
          </p:txBody>
        </p:sp>
      </p:grpSp>
      <p:cxnSp>
        <p:nvCxnSpPr>
          <p:cNvPr id="15" name="Straight Connector 14">
            <a:extLst>
              <a:ext uri="{FF2B5EF4-FFF2-40B4-BE49-F238E27FC236}">
                <a16:creationId xmlns:a16="http://schemas.microsoft.com/office/drawing/2014/main" id="{C4465AB9-DAB2-49D7-941F-9C59AAB1BDC7}"/>
              </a:ext>
            </a:extLst>
          </p:cNvPr>
          <p:cNvCxnSpPr>
            <a:cxnSpLocks/>
          </p:cNvCxnSpPr>
          <p:nvPr userDrawn="1"/>
        </p:nvCxnSpPr>
        <p:spPr>
          <a:xfrm>
            <a:off x="315686" y="6705600"/>
            <a:ext cx="11876314" cy="0"/>
          </a:xfrm>
          <a:prstGeom prst="line">
            <a:avLst/>
          </a:prstGeom>
          <a:ln>
            <a:solidFill>
              <a:srgbClr val="FA1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5895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2x2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3CD4F6-AECE-3E0D-0589-FF29F5D3559B}"/>
              </a:ext>
            </a:extLst>
          </p:cNvPr>
          <p:cNvSpPr/>
          <p:nvPr userDrawn="1"/>
        </p:nvSpPr>
        <p:spPr>
          <a:xfrm>
            <a:off x="156308" y="-1"/>
            <a:ext cx="10063586" cy="636859"/>
          </a:xfrm>
          <a:prstGeom prst="rect">
            <a:avLst/>
          </a:prstGeom>
          <a:solidFill>
            <a:schemeClr val="accent5">
              <a:lumMod val="20000"/>
              <a:lumOff val="8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84" dirty="0"/>
          </a:p>
        </p:txBody>
      </p:sp>
      <p:sp>
        <p:nvSpPr>
          <p:cNvPr id="11" name="Rectangle 10">
            <a:extLst>
              <a:ext uri="{FF2B5EF4-FFF2-40B4-BE49-F238E27FC236}">
                <a16:creationId xmlns:a16="http://schemas.microsoft.com/office/drawing/2014/main" id="{86785C5D-5E91-17BA-234B-2FC00FC48C1C}"/>
              </a:ext>
            </a:extLst>
          </p:cNvPr>
          <p:cNvSpPr/>
          <p:nvPr userDrawn="1"/>
        </p:nvSpPr>
        <p:spPr>
          <a:xfrm rot="5400000">
            <a:off x="-445611" y="443951"/>
            <a:ext cx="943289" cy="55385"/>
          </a:xfrm>
          <a:prstGeom prst="rect">
            <a:avLst/>
          </a:prstGeom>
          <a:gradFill flip="none" rotWithShape="1">
            <a:gsLst>
              <a:gs pos="0">
                <a:srgbClr val="CD191A"/>
              </a:gs>
              <a:gs pos="75000">
                <a:schemeClr val="accent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753"/>
          </a:p>
        </p:txBody>
      </p:sp>
      <p:sp>
        <p:nvSpPr>
          <p:cNvPr id="12" name="Rectangle 11">
            <a:extLst>
              <a:ext uri="{FF2B5EF4-FFF2-40B4-BE49-F238E27FC236}">
                <a16:creationId xmlns:a16="http://schemas.microsoft.com/office/drawing/2014/main" id="{B2E506AE-6A6A-5BB4-5EEF-4A08334928E2}"/>
              </a:ext>
            </a:extLst>
          </p:cNvPr>
          <p:cNvSpPr/>
          <p:nvPr userDrawn="1"/>
        </p:nvSpPr>
        <p:spPr>
          <a:xfrm>
            <a:off x="0" y="6813467"/>
            <a:ext cx="12192000" cy="44533"/>
          </a:xfrm>
          <a:prstGeom prst="rect">
            <a:avLst/>
          </a:prstGeom>
          <a:gradFill flip="none" rotWithShape="1">
            <a:gsLst>
              <a:gs pos="0">
                <a:srgbClr val="CD191A"/>
              </a:gs>
              <a:gs pos="75000">
                <a:schemeClr val="accent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753"/>
          </a:p>
        </p:txBody>
      </p:sp>
      <p:sp>
        <p:nvSpPr>
          <p:cNvPr id="29" name="Text Placeholder 4">
            <a:extLst>
              <a:ext uri="{FF2B5EF4-FFF2-40B4-BE49-F238E27FC236}">
                <a16:creationId xmlns:a16="http://schemas.microsoft.com/office/drawing/2014/main" id="{071ABC4D-6916-4E12-B360-0242BF47F23F}"/>
              </a:ext>
            </a:extLst>
          </p:cNvPr>
          <p:cNvSpPr>
            <a:spLocks noGrp="1"/>
          </p:cNvSpPr>
          <p:nvPr>
            <p:ph type="body" sz="quarter" idx="13"/>
          </p:nvPr>
        </p:nvSpPr>
        <p:spPr>
          <a:xfrm>
            <a:off x="168571" y="666058"/>
            <a:ext cx="11838991" cy="266383"/>
          </a:xfrm>
        </p:spPr>
        <p:txBody>
          <a:bodyPr lIns="45720" tIns="0" rIns="45720" bIns="45720" anchor="b" anchorCtr="0">
            <a:noAutofit/>
          </a:bodyPr>
          <a:lstStyle>
            <a:lvl1pPr>
              <a:defRPr lang="en-US" sz="1364" b="1" kern="1200" dirty="0" smtClean="0">
                <a:solidFill>
                  <a:schemeClr val="tx1"/>
                </a:solidFill>
                <a:latin typeface="+mn-lt"/>
                <a:ea typeface="+mn-ea"/>
                <a:cs typeface="+mn-cs"/>
              </a:defRPr>
            </a:lvl1pPr>
            <a:lvl2pPr>
              <a:defRPr/>
            </a:lvl2pPr>
            <a:lvl3pPr>
              <a:defRPr/>
            </a:lvl3pPr>
          </a:lstStyle>
          <a:p>
            <a:pPr marL="0" lvl="0" indent="0" algn="l" defTabSz="868449" rtl="0" eaLnBrk="1" latinLnBrk="0" hangingPunct="1">
              <a:lnSpc>
                <a:spcPct val="90000"/>
              </a:lnSpc>
              <a:spcBef>
                <a:spcPts val="950"/>
              </a:spcBef>
              <a:buFont typeface="Arial" panose="020B0604020202020204" pitchFamily="34" charset="0"/>
              <a:buNone/>
            </a:pPr>
            <a:endParaRPr lang="en-US" dirty="0"/>
          </a:p>
        </p:txBody>
      </p:sp>
      <p:sp>
        <p:nvSpPr>
          <p:cNvPr id="2" name="Rectangle 1"/>
          <p:cNvSpPr/>
          <p:nvPr userDrawn="1"/>
        </p:nvSpPr>
        <p:spPr>
          <a:xfrm>
            <a:off x="168571" y="106441"/>
            <a:ext cx="9859723" cy="423977"/>
          </a:xfrm>
          <a:prstGeom prst="rect">
            <a:avLst/>
          </a:prstGeom>
        </p:spPr>
        <p:txBody>
          <a:bodyPr vert="horz" lIns="44534" tIns="44534" rIns="44534" bIns="44534" rtlCol="0" anchor="ctr" anchorCtr="0">
            <a:noAutofit/>
          </a:bodyPr>
          <a:lstStyle/>
          <a:p>
            <a:pPr lvl="0" indent="0" defTabSz="868449">
              <a:lnSpc>
                <a:spcPct val="90000"/>
              </a:lnSpc>
              <a:spcBef>
                <a:spcPct val="0"/>
              </a:spcBef>
              <a:buFontTx/>
              <a:buNone/>
              <a:tabLst>
                <a:tab pos="350676" algn="l"/>
              </a:tabLst>
            </a:pPr>
            <a:r>
              <a:rPr lang="en-IN" sz="1753" b="1" dirty="0">
                <a:latin typeface="+mj-lt"/>
                <a:ea typeface="+mj-ea"/>
                <a:cs typeface="+mj-cs"/>
              </a:rPr>
              <a:t>DATA CENTER INDUSTRY THEMATIC</a:t>
            </a:r>
          </a:p>
        </p:txBody>
      </p:sp>
      <p:sp>
        <p:nvSpPr>
          <p:cNvPr id="13" name="Slide Number Placeholder 5">
            <a:extLst>
              <a:ext uri="{FF2B5EF4-FFF2-40B4-BE49-F238E27FC236}">
                <a16:creationId xmlns:a16="http://schemas.microsoft.com/office/drawing/2014/main" id="{BAE216A4-61BB-24C6-DC0B-A9757FC8F0DF}"/>
              </a:ext>
            </a:extLst>
          </p:cNvPr>
          <p:cNvSpPr>
            <a:spLocks noGrp="1"/>
          </p:cNvSpPr>
          <p:nvPr>
            <p:ph type="sldNum" sz="quarter" idx="12"/>
          </p:nvPr>
        </p:nvSpPr>
        <p:spPr>
          <a:xfrm>
            <a:off x="11295079" y="6625866"/>
            <a:ext cx="724747" cy="173125"/>
          </a:xfrm>
        </p:spPr>
        <p:txBody>
          <a:bodyPr/>
          <a:lstStyle>
            <a:lvl1pPr>
              <a:defRPr sz="974">
                <a:solidFill>
                  <a:schemeClr val="tx1"/>
                </a:solidFill>
              </a:defRPr>
            </a:lvl1pPr>
          </a:lstStyle>
          <a:p>
            <a:r>
              <a:rPr lang="en-IN" dirty="0"/>
              <a:t>Page </a:t>
            </a:r>
            <a:fld id="{E49C139C-7D9D-478B-9890-B0EC52A5050E}" type="slidenum">
              <a:rPr lang="en-IN" smtClean="0"/>
              <a:pPr/>
              <a:t>‹#›</a:t>
            </a:fld>
            <a:endParaRPr lang="en-IN" dirty="0"/>
          </a:p>
        </p:txBody>
      </p:sp>
      <p:pic>
        <p:nvPicPr>
          <p:cNvPr id="3" name="Picture 2" descr="C:\Users\gopinath\Downloads\Spark_Capital (1).png">
            <a:extLst>
              <a:ext uri="{FF2B5EF4-FFF2-40B4-BE49-F238E27FC236}">
                <a16:creationId xmlns:a16="http://schemas.microsoft.com/office/drawing/2014/main" id="{B81417F2-9DD8-9942-3A6D-B625539CFAC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87082" y="69451"/>
            <a:ext cx="1542592" cy="585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665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281920C-086C-4771-B640-EDE98FEE0898}"/>
              </a:ext>
            </a:extLst>
          </p:cNvPr>
          <p:cNvCxnSpPr>
            <a:cxnSpLocks/>
          </p:cNvCxnSpPr>
          <p:nvPr/>
        </p:nvCxnSpPr>
        <p:spPr>
          <a:xfrm>
            <a:off x="315686" y="6705600"/>
            <a:ext cx="11876314" cy="0"/>
          </a:xfrm>
          <a:prstGeom prst="line">
            <a:avLst/>
          </a:prstGeom>
          <a:ln>
            <a:solidFill>
              <a:srgbClr val="FA1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1995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Quadrant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89C4CE9-76EF-49B6-A49F-E061D59293B5}"/>
              </a:ext>
            </a:extLst>
          </p:cNvPr>
          <p:cNvSpPr/>
          <p:nvPr userDrawn="1"/>
        </p:nvSpPr>
        <p:spPr>
          <a:xfrm>
            <a:off x="156308" y="-1"/>
            <a:ext cx="10063586" cy="636859"/>
          </a:xfrm>
          <a:prstGeom prst="rect">
            <a:avLst/>
          </a:prstGeom>
          <a:solidFill>
            <a:schemeClr val="accent5">
              <a:lumMod val="20000"/>
              <a:lumOff val="8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84"/>
          </a:p>
        </p:txBody>
      </p:sp>
      <p:sp>
        <p:nvSpPr>
          <p:cNvPr id="34" name="Text Placeholder 4">
            <a:extLst>
              <a:ext uri="{FF2B5EF4-FFF2-40B4-BE49-F238E27FC236}">
                <a16:creationId xmlns:a16="http://schemas.microsoft.com/office/drawing/2014/main" id="{CF7C7783-5614-4DF3-AB18-00CC16E3612E}"/>
              </a:ext>
            </a:extLst>
          </p:cNvPr>
          <p:cNvSpPr>
            <a:spLocks noGrp="1"/>
          </p:cNvSpPr>
          <p:nvPr>
            <p:ph type="body" sz="quarter" idx="13"/>
          </p:nvPr>
        </p:nvSpPr>
        <p:spPr>
          <a:xfrm>
            <a:off x="168571" y="666058"/>
            <a:ext cx="11838991" cy="266383"/>
          </a:xfrm>
        </p:spPr>
        <p:txBody>
          <a:bodyPr lIns="45720" tIns="0" rIns="45720" bIns="45720" anchor="b" anchorCtr="0">
            <a:normAutofit/>
          </a:bodyPr>
          <a:lstStyle>
            <a:lvl1pPr>
              <a:defRPr lang="en-US" sz="1364" b="1" kern="1200" dirty="0" smtClean="0">
                <a:solidFill>
                  <a:schemeClr val="tx1"/>
                </a:solidFill>
                <a:latin typeface="+mn-lt"/>
                <a:ea typeface="+mn-ea"/>
                <a:cs typeface="+mn-cs"/>
              </a:defRPr>
            </a:lvl1pPr>
            <a:lvl2pPr>
              <a:defRPr/>
            </a:lvl2pPr>
            <a:lvl3pPr>
              <a:defRPr/>
            </a:lvl3pPr>
          </a:lstStyle>
          <a:p>
            <a:pPr marL="0" lvl="0" indent="0" algn="l" defTabSz="868449" rtl="0" eaLnBrk="1" latinLnBrk="0" hangingPunct="1">
              <a:lnSpc>
                <a:spcPct val="90000"/>
              </a:lnSpc>
              <a:spcBef>
                <a:spcPts val="950"/>
              </a:spcBef>
              <a:buFont typeface="Arial" panose="020B0604020202020204" pitchFamily="34" charset="0"/>
              <a:buNone/>
            </a:pPr>
            <a:endParaRPr lang="en-US" dirty="0"/>
          </a:p>
        </p:txBody>
      </p:sp>
      <p:sp>
        <p:nvSpPr>
          <p:cNvPr id="40" name="Content Placeholder 6">
            <a:extLst>
              <a:ext uri="{FF2B5EF4-FFF2-40B4-BE49-F238E27FC236}">
                <a16:creationId xmlns:a16="http://schemas.microsoft.com/office/drawing/2014/main" id="{F26D8CEB-3B00-4924-BD8F-ED9DDF6F281E}"/>
              </a:ext>
            </a:extLst>
          </p:cNvPr>
          <p:cNvSpPr>
            <a:spLocks noGrp="1"/>
          </p:cNvSpPr>
          <p:nvPr>
            <p:ph sz="quarter" idx="27" hasCustomPrompt="1"/>
          </p:nvPr>
        </p:nvSpPr>
        <p:spPr>
          <a:xfrm>
            <a:off x="163027" y="1129472"/>
            <a:ext cx="3892062" cy="2467210"/>
          </a:xfrm>
          <a:solidFill>
            <a:schemeClr val="bg1"/>
          </a:solidFill>
          <a:ln>
            <a:solidFill>
              <a:schemeClr val="accent1"/>
            </a:solidFill>
          </a:ln>
        </p:spPr>
        <p:txBody>
          <a:bodyPr>
            <a:normAutofit/>
          </a:bodyPr>
          <a:lstStyle>
            <a:lvl1pPr>
              <a:defRPr sz="779"/>
            </a:lvl1pPr>
            <a:lvl2pPr>
              <a:defRPr sz="779"/>
            </a:lvl2pPr>
            <a:lvl3pPr>
              <a:defRPr sz="779"/>
            </a:lvl3pPr>
            <a:lvl4pPr>
              <a:defRPr sz="779"/>
            </a:lvl4pPr>
            <a:lvl5pPr>
              <a:defRPr sz="779"/>
            </a:lvl5pPr>
          </a:lstStyle>
          <a:p>
            <a:pPr lvl="0"/>
            <a:r>
              <a:rPr lang="en-US" dirty="0"/>
              <a:t> </a:t>
            </a:r>
          </a:p>
        </p:txBody>
      </p:sp>
      <p:sp>
        <p:nvSpPr>
          <p:cNvPr id="41" name="Content Placeholder 8">
            <a:extLst>
              <a:ext uri="{FF2B5EF4-FFF2-40B4-BE49-F238E27FC236}">
                <a16:creationId xmlns:a16="http://schemas.microsoft.com/office/drawing/2014/main" id="{61BB46C1-DD94-4B2D-9E23-0F0F31815380}"/>
              </a:ext>
            </a:extLst>
          </p:cNvPr>
          <p:cNvSpPr>
            <a:spLocks noGrp="1"/>
          </p:cNvSpPr>
          <p:nvPr>
            <p:ph sz="quarter" idx="14"/>
          </p:nvPr>
        </p:nvSpPr>
        <p:spPr>
          <a:xfrm>
            <a:off x="158058" y="1353218"/>
            <a:ext cx="3892062" cy="2243464"/>
          </a:xfrm>
          <a:noFill/>
          <a:ln>
            <a:noFill/>
          </a:ln>
        </p:spPr>
        <p:txBody>
          <a:bodyPr/>
          <a:lstStyle>
            <a:lvl1pPr>
              <a:defRPr lang="en-US" sz="1072" b="1" kern="1200" dirty="0">
                <a:solidFill>
                  <a:schemeClr val="accent1"/>
                </a:solidFill>
                <a:latin typeface="Calibri" panose="020F0502020204030204" pitchFamily="34" charset="0"/>
                <a:ea typeface="+mn-ea"/>
                <a:cs typeface="Calibri" panose="020F0502020204030204" pitchFamily="34" charset="0"/>
              </a:defRPr>
            </a:lvl1pPr>
          </a:lstStyle>
          <a:p>
            <a:pPr lvl="0"/>
            <a:r>
              <a:rPr lang="en-US" dirty="0"/>
              <a:t>Click to edit Master text styles</a:t>
            </a:r>
          </a:p>
        </p:txBody>
      </p:sp>
      <p:sp>
        <p:nvSpPr>
          <p:cNvPr id="42" name="Content Placeholder 8">
            <a:extLst>
              <a:ext uri="{FF2B5EF4-FFF2-40B4-BE49-F238E27FC236}">
                <a16:creationId xmlns:a16="http://schemas.microsoft.com/office/drawing/2014/main" id="{05F0B532-CCDD-4D33-A9F5-708F256D0FE7}"/>
              </a:ext>
            </a:extLst>
          </p:cNvPr>
          <p:cNvSpPr>
            <a:spLocks noGrp="1"/>
          </p:cNvSpPr>
          <p:nvPr>
            <p:ph sz="quarter" idx="17"/>
          </p:nvPr>
        </p:nvSpPr>
        <p:spPr>
          <a:xfrm>
            <a:off x="161184" y="3638696"/>
            <a:ext cx="3892062" cy="107927"/>
          </a:xfrm>
          <a:noFill/>
          <a:ln>
            <a:noFill/>
          </a:ln>
        </p:spPr>
        <p:txBody>
          <a:bodyPr wrap="square" lIns="0" tIns="0" rIns="0" bIns="0">
            <a:spAutoFit/>
          </a:bodyPr>
          <a:lstStyle>
            <a:lvl1pPr>
              <a:defRPr lang="en-US" sz="779" b="0" i="1" kern="1200" dirty="0">
                <a:solidFill>
                  <a:schemeClr val="tx1"/>
                </a:solidFill>
                <a:latin typeface="Calibri" panose="020F0502020204030204" pitchFamily="34" charset="0"/>
                <a:ea typeface="+mn-ea"/>
                <a:cs typeface="Calibri" panose="020F0502020204030204" pitchFamily="34" charset="0"/>
              </a:defRPr>
            </a:lvl1pPr>
          </a:lstStyle>
          <a:p>
            <a:pPr lvl="0"/>
            <a:r>
              <a:rPr lang="en-US" dirty="0"/>
              <a:t>Click to edit Master text styles</a:t>
            </a:r>
          </a:p>
        </p:txBody>
      </p:sp>
      <p:sp>
        <p:nvSpPr>
          <p:cNvPr id="43" name="Text Placeholder 2">
            <a:extLst>
              <a:ext uri="{FF2B5EF4-FFF2-40B4-BE49-F238E27FC236}">
                <a16:creationId xmlns:a16="http://schemas.microsoft.com/office/drawing/2014/main" id="{6F12441C-A977-4346-89C1-82766B827915}"/>
              </a:ext>
            </a:extLst>
          </p:cNvPr>
          <p:cNvSpPr>
            <a:spLocks noGrp="1"/>
          </p:cNvSpPr>
          <p:nvPr>
            <p:ph type="body" sz="quarter" idx="20"/>
          </p:nvPr>
        </p:nvSpPr>
        <p:spPr>
          <a:xfrm>
            <a:off x="158058" y="1129773"/>
            <a:ext cx="3892062" cy="223445"/>
          </a:xfrm>
        </p:spPr>
        <p:txBody>
          <a:bodyPr>
            <a:normAutofit/>
          </a:bodyPr>
          <a:lstStyle>
            <a:lvl1pPr>
              <a:defRPr sz="1072" b="1">
                <a:solidFill>
                  <a:srgbClr val="336699"/>
                </a:solidFill>
              </a:defRPr>
            </a:lvl1pPr>
          </a:lstStyle>
          <a:p>
            <a:pPr lvl="0"/>
            <a:r>
              <a:rPr lang="en-US" dirty="0"/>
              <a:t>Click to edit Master text styles</a:t>
            </a:r>
          </a:p>
        </p:txBody>
      </p:sp>
      <p:sp>
        <p:nvSpPr>
          <p:cNvPr id="28" name="Content Placeholder 6">
            <a:extLst>
              <a:ext uri="{FF2B5EF4-FFF2-40B4-BE49-F238E27FC236}">
                <a16:creationId xmlns:a16="http://schemas.microsoft.com/office/drawing/2014/main" id="{315A83C7-CA32-46AA-8134-6A4F3F1DC6CE}"/>
              </a:ext>
            </a:extLst>
          </p:cNvPr>
          <p:cNvSpPr>
            <a:spLocks noGrp="1"/>
          </p:cNvSpPr>
          <p:nvPr>
            <p:ph sz="quarter" idx="40" hasCustomPrompt="1"/>
          </p:nvPr>
        </p:nvSpPr>
        <p:spPr>
          <a:xfrm>
            <a:off x="4154938" y="1129472"/>
            <a:ext cx="3892062" cy="2467210"/>
          </a:xfrm>
          <a:solidFill>
            <a:schemeClr val="bg1"/>
          </a:solidFill>
          <a:ln>
            <a:solidFill>
              <a:schemeClr val="accent1"/>
            </a:solidFill>
          </a:ln>
        </p:spPr>
        <p:txBody>
          <a:bodyPr>
            <a:normAutofit/>
          </a:bodyPr>
          <a:lstStyle>
            <a:lvl1pPr>
              <a:defRPr sz="779"/>
            </a:lvl1pPr>
            <a:lvl2pPr>
              <a:defRPr sz="779"/>
            </a:lvl2pPr>
            <a:lvl3pPr>
              <a:defRPr sz="779"/>
            </a:lvl3pPr>
            <a:lvl4pPr>
              <a:defRPr sz="779"/>
            </a:lvl4pPr>
            <a:lvl5pPr>
              <a:defRPr sz="779"/>
            </a:lvl5pPr>
          </a:lstStyle>
          <a:p>
            <a:pPr lvl="0"/>
            <a:r>
              <a:rPr lang="en-US" dirty="0"/>
              <a:t> </a:t>
            </a:r>
          </a:p>
        </p:txBody>
      </p:sp>
      <p:sp>
        <p:nvSpPr>
          <p:cNvPr id="29" name="Content Placeholder 8">
            <a:extLst>
              <a:ext uri="{FF2B5EF4-FFF2-40B4-BE49-F238E27FC236}">
                <a16:creationId xmlns:a16="http://schemas.microsoft.com/office/drawing/2014/main" id="{BBD1DDD7-A4E7-4E4F-8C00-085B438201D5}"/>
              </a:ext>
            </a:extLst>
          </p:cNvPr>
          <p:cNvSpPr>
            <a:spLocks noGrp="1"/>
          </p:cNvSpPr>
          <p:nvPr>
            <p:ph sz="quarter" idx="41"/>
          </p:nvPr>
        </p:nvSpPr>
        <p:spPr>
          <a:xfrm>
            <a:off x="4149969" y="1353218"/>
            <a:ext cx="3892062" cy="2243464"/>
          </a:xfrm>
          <a:noFill/>
          <a:ln>
            <a:noFill/>
          </a:ln>
        </p:spPr>
        <p:txBody>
          <a:bodyPr/>
          <a:lstStyle>
            <a:lvl1pPr>
              <a:defRPr lang="en-US" sz="1072" b="1" kern="1200" dirty="0">
                <a:solidFill>
                  <a:schemeClr val="accent1"/>
                </a:solidFill>
                <a:latin typeface="Calibri" panose="020F0502020204030204" pitchFamily="34" charset="0"/>
                <a:ea typeface="+mn-ea"/>
                <a:cs typeface="Calibri" panose="020F0502020204030204" pitchFamily="34" charset="0"/>
              </a:defRPr>
            </a:lvl1pPr>
          </a:lstStyle>
          <a:p>
            <a:pPr lvl="0"/>
            <a:r>
              <a:rPr lang="en-US" dirty="0"/>
              <a:t>Click to edit Master text styles</a:t>
            </a:r>
          </a:p>
        </p:txBody>
      </p:sp>
      <p:sp>
        <p:nvSpPr>
          <p:cNvPr id="30" name="Content Placeholder 8">
            <a:extLst>
              <a:ext uri="{FF2B5EF4-FFF2-40B4-BE49-F238E27FC236}">
                <a16:creationId xmlns:a16="http://schemas.microsoft.com/office/drawing/2014/main" id="{62DE6A6E-0D56-4CA5-A94A-6E09B8B77D1C}"/>
              </a:ext>
            </a:extLst>
          </p:cNvPr>
          <p:cNvSpPr>
            <a:spLocks noGrp="1"/>
          </p:cNvSpPr>
          <p:nvPr>
            <p:ph sz="quarter" idx="42"/>
          </p:nvPr>
        </p:nvSpPr>
        <p:spPr>
          <a:xfrm>
            <a:off x="4153095" y="3638696"/>
            <a:ext cx="3892062" cy="107927"/>
          </a:xfrm>
          <a:noFill/>
          <a:ln>
            <a:noFill/>
          </a:ln>
        </p:spPr>
        <p:txBody>
          <a:bodyPr wrap="square" lIns="0" tIns="0" rIns="0" bIns="0">
            <a:spAutoFit/>
          </a:bodyPr>
          <a:lstStyle>
            <a:lvl1pPr>
              <a:defRPr lang="en-US" sz="779" b="0" i="1" kern="1200" dirty="0">
                <a:solidFill>
                  <a:schemeClr val="tx1"/>
                </a:solidFill>
                <a:latin typeface="Calibri" panose="020F0502020204030204" pitchFamily="34" charset="0"/>
                <a:ea typeface="+mn-ea"/>
                <a:cs typeface="Calibri" panose="020F0502020204030204" pitchFamily="34" charset="0"/>
              </a:defRPr>
            </a:lvl1pPr>
          </a:lstStyle>
          <a:p>
            <a:pPr lvl="0"/>
            <a:r>
              <a:rPr lang="en-US" dirty="0"/>
              <a:t>Click to edit Master text styles</a:t>
            </a:r>
          </a:p>
        </p:txBody>
      </p:sp>
      <p:sp>
        <p:nvSpPr>
          <p:cNvPr id="31" name="Text Placeholder 2">
            <a:extLst>
              <a:ext uri="{FF2B5EF4-FFF2-40B4-BE49-F238E27FC236}">
                <a16:creationId xmlns:a16="http://schemas.microsoft.com/office/drawing/2014/main" id="{9A2099BE-69BF-42F6-81DC-5232F66FB23F}"/>
              </a:ext>
            </a:extLst>
          </p:cNvPr>
          <p:cNvSpPr>
            <a:spLocks noGrp="1"/>
          </p:cNvSpPr>
          <p:nvPr>
            <p:ph type="body" sz="quarter" idx="43"/>
          </p:nvPr>
        </p:nvSpPr>
        <p:spPr>
          <a:xfrm>
            <a:off x="4149969" y="1129773"/>
            <a:ext cx="3892062" cy="223445"/>
          </a:xfrm>
        </p:spPr>
        <p:txBody>
          <a:bodyPr>
            <a:normAutofit/>
          </a:bodyPr>
          <a:lstStyle>
            <a:lvl1pPr>
              <a:defRPr sz="1072" b="1">
                <a:solidFill>
                  <a:srgbClr val="336699"/>
                </a:solidFill>
              </a:defRPr>
            </a:lvl1pPr>
          </a:lstStyle>
          <a:p>
            <a:pPr lvl="0"/>
            <a:r>
              <a:rPr lang="en-US" dirty="0"/>
              <a:t>Click to edit Master text styles</a:t>
            </a:r>
          </a:p>
        </p:txBody>
      </p:sp>
      <p:sp>
        <p:nvSpPr>
          <p:cNvPr id="59" name="Content Placeholder 6">
            <a:extLst>
              <a:ext uri="{FF2B5EF4-FFF2-40B4-BE49-F238E27FC236}">
                <a16:creationId xmlns:a16="http://schemas.microsoft.com/office/drawing/2014/main" id="{3349CDC3-1ED5-4EE4-8243-C533D80C39AB}"/>
              </a:ext>
            </a:extLst>
          </p:cNvPr>
          <p:cNvSpPr>
            <a:spLocks noGrp="1"/>
          </p:cNvSpPr>
          <p:nvPr>
            <p:ph sz="quarter" idx="44" hasCustomPrompt="1"/>
          </p:nvPr>
        </p:nvSpPr>
        <p:spPr>
          <a:xfrm>
            <a:off x="8138756" y="1129773"/>
            <a:ext cx="3892062" cy="2467210"/>
          </a:xfrm>
          <a:solidFill>
            <a:schemeClr val="bg1"/>
          </a:solidFill>
          <a:ln>
            <a:solidFill>
              <a:schemeClr val="accent1"/>
            </a:solidFill>
          </a:ln>
        </p:spPr>
        <p:txBody>
          <a:bodyPr>
            <a:normAutofit/>
          </a:bodyPr>
          <a:lstStyle>
            <a:lvl1pPr>
              <a:defRPr sz="779"/>
            </a:lvl1pPr>
            <a:lvl2pPr>
              <a:defRPr sz="779"/>
            </a:lvl2pPr>
            <a:lvl3pPr>
              <a:defRPr sz="779"/>
            </a:lvl3pPr>
            <a:lvl4pPr>
              <a:defRPr sz="779"/>
            </a:lvl4pPr>
            <a:lvl5pPr>
              <a:defRPr sz="779"/>
            </a:lvl5pPr>
          </a:lstStyle>
          <a:p>
            <a:pPr lvl="0"/>
            <a:r>
              <a:rPr lang="en-US" dirty="0"/>
              <a:t> </a:t>
            </a:r>
          </a:p>
        </p:txBody>
      </p:sp>
      <p:sp>
        <p:nvSpPr>
          <p:cNvPr id="60" name="Content Placeholder 8">
            <a:extLst>
              <a:ext uri="{FF2B5EF4-FFF2-40B4-BE49-F238E27FC236}">
                <a16:creationId xmlns:a16="http://schemas.microsoft.com/office/drawing/2014/main" id="{695B5110-9034-45F3-9A69-5D095376CAF0}"/>
              </a:ext>
            </a:extLst>
          </p:cNvPr>
          <p:cNvSpPr>
            <a:spLocks noGrp="1"/>
          </p:cNvSpPr>
          <p:nvPr>
            <p:ph sz="quarter" idx="45"/>
          </p:nvPr>
        </p:nvSpPr>
        <p:spPr>
          <a:xfrm>
            <a:off x="8133786" y="1353519"/>
            <a:ext cx="3892062" cy="2243464"/>
          </a:xfrm>
          <a:noFill/>
          <a:ln>
            <a:noFill/>
          </a:ln>
        </p:spPr>
        <p:txBody>
          <a:bodyPr/>
          <a:lstStyle>
            <a:lvl1pPr>
              <a:defRPr lang="en-US" sz="1072" b="1" kern="1200" dirty="0">
                <a:solidFill>
                  <a:schemeClr val="accent1"/>
                </a:solidFill>
                <a:latin typeface="Calibri" panose="020F0502020204030204" pitchFamily="34" charset="0"/>
                <a:ea typeface="+mn-ea"/>
                <a:cs typeface="Calibri" panose="020F0502020204030204" pitchFamily="34" charset="0"/>
              </a:defRPr>
            </a:lvl1pPr>
          </a:lstStyle>
          <a:p>
            <a:pPr lvl="0"/>
            <a:r>
              <a:rPr lang="en-US" dirty="0"/>
              <a:t>Click to edit Master text styles</a:t>
            </a:r>
          </a:p>
        </p:txBody>
      </p:sp>
      <p:sp>
        <p:nvSpPr>
          <p:cNvPr id="61" name="Content Placeholder 8">
            <a:extLst>
              <a:ext uri="{FF2B5EF4-FFF2-40B4-BE49-F238E27FC236}">
                <a16:creationId xmlns:a16="http://schemas.microsoft.com/office/drawing/2014/main" id="{BEBDC97C-752F-4369-8151-80E7115651AB}"/>
              </a:ext>
            </a:extLst>
          </p:cNvPr>
          <p:cNvSpPr>
            <a:spLocks noGrp="1"/>
          </p:cNvSpPr>
          <p:nvPr>
            <p:ph sz="quarter" idx="46"/>
          </p:nvPr>
        </p:nvSpPr>
        <p:spPr>
          <a:xfrm>
            <a:off x="8136913" y="3638997"/>
            <a:ext cx="3892062" cy="107927"/>
          </a:xfrm>
          <a:noFill/>
          <a:ln>
            <a:noFill/>
          </a:ln>
        </p:spPr>
        <p:txBody>
          <a:bodyPr wrap="square" lIns="0" tIns="0" rIns="0" bIns="0">
            <a:spAutoFit/>
          </a:bodyPr>
          <a:lstStyle>
            <a:lvl1pPr>
              <a:defRPr lang="en-US" sz="779" b="0" i="1" kern="1200" dirty="0">
                <a:solidFill>
                  <a:schemeClr val="tx1"/>
                </a:solidFill>
                <a:latin typeface="Calibri" panose="020F0502020204030204" pitchFamily="34" charset="0"/>
                <a:ea typeface="+mn-ea"/>
                <a:cs typeface="Calibri" panose="020F0502020204030204" pitchFamily="34" charset="0"/>
              </a:defRPr>
            </a:lvl1pPr>
          </a:lstStyle>
          <a:p>
            <a:pPr lvl="0"/>
            <a:r>
              <a:rPr lang="en-US" dirty="0"/>
              <a:t>Click to edit Master text styles</a:t>
            </a:r>
          </a:p>
        </p:txBody>
      </p:sp>
      <p:sp>
        <p:nvSpPr>
          <p:cNvPr id="62" name="Text Placeholder 2">
            <a:extLst>
              <a:ext uri="{FF2B5EF4-FFF2-40B4-BE49-F238E27FC236}">
                <a16:creationId xmlns:a16="http://schemas.microsoft.com/office/drawing/2014/main" id="{611B0342-854D-4C7B-94E3-42370FEB5C95}"/>
              </a:ext>
            </a:extLst>
          </p:cNvPr>
          <p:cNvSpPr>
            <a:spLocks noGrp="1"/>
          </p:cNvSpPr>
          <p:nvPr>
            <p:ph type="body" sz="quarter" idx="47"/>
          </p:nvPr>
        </p:nvSpPr>
        <p:spPr>
          <a:xfrm>
            <a:off x="8133786" y="1130074"/>
            <a:ext cx="3892062" cy="223445"/>
          </a:xfrm>
        </p:spPr>
        <p:txBody>
          <a:bodyPr>
            <a:normAutofit/>
          </a:bodyPr>
          <a:lstStyle>
            <a:lvl1pPr>
              <a:defRPr sz="1072" b="1">
                <a:solidFill>
                  <a:srgbClr val="336699"/>
                </a:solidFill>
              </a:defRPr>
            </a:lvl1pPr>
          </a:lstStyle>
          <a:p>
            <a:pPr lvl="0"/>
            <a:r>
              <a:rPr lang="en-US" dirty="0"/>
              <a:t>Click to edit Master text styles</a:t>
            </a:r>
          </a:p>
        </p:txBody>
      </p:sp>
      <p:sp>
        <p:nvSpPr>
          <p:cNvPr id="63" name="Content Placeholder 6">
            <a:extLst>
              <a:ext uri="{FF2B5EF4-FFF2-40B4-BE49-F238E27FC236}">
                <a16:creationId xmlns:a16="http://schemas.microsoft.com/office/drawing/2014/main" id="{D845805F-A9DA-4552-BFA0-1DC988B798AE}"/>
              </a:ext>
            </a:extLst>
          </p:cNvPr>
          <p:cNvSpPr>
            <a:spLocks noGrp="1"/>
          </p:cNvSpPr>
          <p:nvPr>
            <p:ph sz="quarter" idx="48" hasCustomPrompt="1"/>
          </p:nvPr>
        </p:nvSpPr>
        <p:spPr>
          <a:xfrm>
            <a:off x="167997" y="3948913"/>
            <a:ext cx="3892062" cy="2467210"/>
          </a:xfrm>
          <a:solidFill>
            <a:schemeClr val="bg1"/>
          </a:solidFill>
          <a:ln>
            <a:solidFill>
              <a:schemeClr val="accent1"/>
            </a:solidFill>
          </a:ln>
        </p:spPr>
        <p:txBody>
          <a:bodyPr>
            <a:normAutofit/>
          </a:bodyPr>
          <a:lstStyle>
            <a:lvl1pPr>
              <a:defRPr sz="779"/>
            </a:lvl1pPr>
            <a:lvl2pPr>
              <a:defRPr sz="779"/>
            </a:lvl2pPr>
            <a:lvl3pPr>
              <a:defRPr sz="779"/>
            </a:lvl3pPr>
            <a:lvl4pPr>
              <a:defRPr sz="779"/>
            </a:lvl4pPr>
            <a:lvl5pPr>
              <a:defRPr sz="779"/>
            </a:lvl5pPr>
          </a:lstStyle>
          <a:p>
            <a:pPr lvl="0"/>
            <a:r>
              <a:rPr lang="en-US" dirty="0"/>
              <a:t> </a:t>
            </a:r>
          </a:p>
        </p:txBody>
      </p:sp>
      <p:sp>
        <p:nvSpPr>
          <p:cNvPr id="64" name="Content Placeholder 8">
            <a:extLst>
              <a:ext uri="{FF2B5EF4-FFF2-40B4-BE49-F238E27FC236}">
                <a16:creationId xmlns:a16="http://schemas.microsoft.com/office/drawing/2014/main" id="{28934C51-F112-46B5-ABFE-7A765A6801A4}"/>
              </a:ext>
            </a:extLst>
          </p:cNvPr>
          <p:cNvSpPr>
            <a:spLocks noGrp="1"/>
          </p:cNvSpPr>
          <p:nvPr>
            <p:ph sz="quarter" idx="49"/>
          </p:nvPr>
        </p:nvSpPr>
        <p:spPr>
          <a:xfrm>
            <a:off x="163027" y="4172659"/>
            <a:ext cx="3892062" cy="2243464"/>
          </a:xfrm>
          <a:noFill/>
          <a:ln>
            <a:noFill/>
          </a:ln>
        </p:spPr>
        <p:txBody>
          <a:bodyPr/>
          <a:lstStyle>
            <a:lvl1pPr>
              <a:defRPr lang="en-US" sz="1072" b="1" kern="1200" dirty="0">
                <a:solidFill>
                  <a:schemeClr val="accent1"/>
                </a:solidFill>
                <a:latin typeface="Calibri" panose="020F0502020204030204" pitchFamily="34" charset="0"/>
                <a:ea typeface="+mn-ea"/>
                <a:cs typeface="Calibri" panose="020F0502020204030204" pitchFamily="34" charset="0"/>
              </a:defRPr>
            </a:lvl1pPr>
          </a:lstStyle>
          <a:p>
            <a:pPr lvl="0"/>
            <a:r>
              <a:rPr lang="en-US" dirty="0"/>
              <a:t>Click to edit Master text styles</a:t>
            </a:r>
          </a:p>
        </p:txBody>
      </p:sp>
      <p:sp>
        <p:nvSpPr>
          <p:cNvPr id="65" name="Content Placeholder 8">
            <a:extLst>
              <a:ext uri="{FF2B5EF4-FFF2-40B4-BE49-F238E27FC236}">
                <a16:creationId xmlns:a16="http://schemas.microsoft.com/office/drawing/2014/main" id="{362779A8-1859-464F-9659-31F4A7F43AAF}"/>
              </a:ext>
            </a:extLst>
          </p:cNvPr>
          <p:cNvSpPr>
            <a:spLocks noGrp="1"/>
          </p:cNvSpPr>
          <p:nvPr>
            <p:ph sz="quarter" idx="50"/>
          </p:nvPr>
        </p:nvSpPr>
        <p:spPr>
          <a:xfrm>
            <a:off x="166154" y="6458137"/>
            <a:ext cx="3892062" cy="107927"/>
          </a:xfrm>
          <a:noFill/>
          <a:ln>
            <a:noFill/>
          </a:ln>
        </p:spPr>
        <p:txBody>
          <a:bodyPr wrap="square" lIns="0" tIns="0" rIns="0" bIns="0">
            <a:spAutoFit/>
          </a:bodyPr>
          <a:lstStyle>
            <a:lvl1pPr>
              <a:defRPr lang="en-US" sz="779" b="0" i="1" kern="1200" dirty="0">
                <a:solidFill>
                  <a:schemeClr val="tx1"/>
                </a:solidFill>
                <a:latin typeface="Calibri" panose="020F0502020204030204" pitchFamily="34" charset="0"/>
                <a:ea typeface="+mn-ea"/>
                <a:cs typeface="Calibri" panose="020F0502020204030204" pitchFamily="34" charset="0"/>
              </a:defRPr>
            </a:lvl1pPr>
          </a:lstStyle>
          <a:p>
            <a:pPr lvl="0"/>
            <a:r>
              <a:rPr lang="en-US" dirty="0"/>
              <a:t>Click to edit Master text styles</a:t>
            </a:r>
          </a:p>
        </p:txBody>
      </p:sp>
      <p:sp>
        <p:nvSpPr>
          <p:cNvPr id="66" name="Text Placeholder 2">
            <a:extLst>
              <a:ext uri="{FF2B5EF4-FFF2-40B4-BE49-F238E27FC236}">
                <a16:creationId xmlns:a16="http://schemas.microsoft.com/office/drawing/2014/main" id="{F0EC49A4-AFBF-477A-A4B5-3536A6415374}"/>
              </a:ext>
            </a:extLst>
          </p:cNvPr>
          <p:cNvSpPr>
            <a:spLocks noGrp="1"/>
          </p:cNvSpPr>
          <p:nvPr>
            <p:ph type="body" sz="quarter" idx="51"/>
          </p:nvPr>
        </p:nvSpPr>
        <p:spPr>
          <a:xfrm>
            <a:off x="163027" y="3949215"/>
            <a:ext cx="3892062" cy="223445"/>
          </a:xfrm>
        </p:spPr>
        <p:txBody>
          <a:bodyPr>
            <a:normAutofit/>
          </a:bodyPr>
          <a:lstStyle>
            <a:lvl1pPr>
              <a:defRPr sz="1072" b="1">
                <a:solidFill>
                  <a:srgbClr val="336699"/>
                </a:solidFill>
              </a:defRPr>
            </a:lvl1pPr>
          </a:lstStyle>
          <a:p>
            <a:pPr lvl="0"/>
            <a:r>
              <a:rPr lang="en-US" dirty="0"/>
              <a:t>Click to edit Master text styles</a:t>
            </a:r>
          </a:p>
        </p:txBody>
      </p:sp>
      <p:sp>
        <p:nvSpPr>
          <p:cNvPr id="67" name="Content Placeholder 6">
            <a:extLst>
              <a:ext uri="{FF2B5EF4-FFF2-40B4-BE49-F238E27FC236}">
                <a16:creationId xmlns:a16="http://schemas.microsoft.com/office/drawing/2014/main" id="{238BC4A8-B107-43D0-94E5-6138F5DFB84F}"/>
              </a:ext>
            </a:extLst>
          </p:cNvPr>
          <p:cNvSpPr>
            <a:spLocks noGrp="1"/>
          </p:cNvSpPr>
          <p:nvPr>
            <p:ph sz="quarter" idx="52" hasCustomPrompt="1"/>
          </p:nvPr>
        </p:nvSpPr>
        <p:spPr>
          <a:xfrm>
            <a:off x="4159907" y="3948913"/>
            <a:ext cx="3892062" cy="2467210"/>
          </a:xfrm>
          <a:solidFill>
            <a:schemeClr val="bg1"/>
          </a:solidFill>
          <a:ln>
            <a:solidFill>
              <a:schemeClr val="accent1"/>
            </a:solidFill>
          </a:ln>
        </p:spPr>
        <p:txBody>
          <a:bodyPr>
            <a:normAutofit/>
          </a:bodyPr>
          <a:lstStyle>
            <a:lvl1pPr>
              <a:defRPr sz="779"/>
            </a:lvl1pPr>
            <a:lvl2pPr>
              <a:defRPr sz="779"/>
            </a:lvl2pPr>
            <a:lvl3pPr>
              <a:defRPr sz="779"/>
            </a:lvl3pPr>
            <a:lvl4pPr>
              <a:defRPr sz="779"/>
            </a:lvl4pPr>
            <a:lvl5pPr>
              <a:defRPr sz="779"/>
            </a:lvl5pPr>
          </a:lstStyle>
          <a:p>
            <a:pPr lvl="0"/>
            <a:r>
              <a:rPr lang="en-US" dirty="0"/>
              <a:t> </a:t>
            </a:r>
          </a:p>
        </p:txBody>
      </p:sp>
      <p:sp>
        <p:nvSpPr>
          <p:cNvPr id="68" name="Content Placeholder 8">
            <a:extLst>
              <a:ext uri="{FF2B5EF4-FFF2-40B4-BE49-F238E27FC236}">
                <a16:creationId xmlns:a16="http://schemas.microsoft.com/office/drawing/2014/main" id="{F1C03B3B-1656-49C6-AF5A-EC9D8F7CC693}"/>
              </a:ext>
            </a:extLst>
          </p:cNvPr>
          <p:cNvSpPr>
            <a:spLocks noGrp="1"/>
          </p:cNvSpPr>
          <p:nvPr>
            <p:ph sz="quarter" idx="53"/>
          </p:nvPr>
        </p:nvSpPr>
        <p:spPr>
          <a:xfrm>
            <a:off x="4154938" y="4172659"/>
            <a:ext cx="3892062" cy="2243464"/>
          </a:xfrm>
          <a:noFill/>
          <a:ln>
            <a:noFill/>
          </a:ln>
        </p:spPr>
        <p:txBody>
          <a:bodyPr/>
          <a:lstStyle>
            <a:lvl1pPr>
              <a:defRPr lang="en-US" sz="1072" b="1" kern="1200" dirty="0">
                <a:solidFill>
                  <a:schemeClr val="accent1"/>
                </a:solidFill>
                <a:latin typeface="Calibri" panose="020F0502020204030204" pitchFamily="34" charset="0"/>
                <a:ea typeface="+mn-ea"/>
                <a:cs typeface="Calibri" panose="020F0502020204030204" pitchFamily="34" charset="0"/>
              </a:defRPr>
            </a:lvl1pPr>
          </a:lstStyle>
          <a:p>
            <a:pPr lvl="0"/>
            <a:r>
              <a:rPr lang="en-US" dirty="0"/>
              <a:t>Click to edit Master text styles</a:t>
            </a:r>
          </a:p>
        </p:txBody>
      </p:sp>
      <p:sp>
        <p:nvSpPr>
          <p:cNvPr id="69" name="Content Placeholder 8">
            <a:extLst>
              <a:ext uri="{FF2B5EF4-FFF2-40B4-BE49-F238E27FC236}">
                <a16:creationId xmlns:a16="http://schemas.microsoft.com/office/drawing/2014/main" id="{09392247-70E8-4DD9-9883-CEB7C4B40B47}"/>
              </a:ext>
            </a:extLst>
          </p:cNvPr>
          <p:cNvSpPr>
            <a:spLocks noGrp="1"/>
          </p:cNvSpPr>
          <p:nvPr>
            <p:ph sz="quarter" idx="54"/>
          </p:nvPr>
        </p:nvSpPr>
        <p:spPr>
          <a:xfrm>
            <a:off x="4158064" y="6458137"/>
            <a:ext cx="3892062" cy="107927"/>
          </a:xfrm>
          <a:noFill/>
          <a:ln>
            <a:noFill/>
          </a:ln>
        </p:spPr>
        <p:txBody>
          <a:bodyPr wrap="square" lIns="0" tIns="0" rIns="0" bIns="0">
            <a:spAutoFit/>
          </a:bodyPr>
          <a:lstStyle>
            <a:lvl1pPr>
              <a:defRPr lang="en-US" sz="779" b="0" i="1" kern="1200" dirty="0">
                <a:solidFill>
                  <a:schemeClr val="tx1"/>
                </a:solidFill>
                <a:latin typeface="Calibri" panose="020F0502020204030204" pitchFamily="34" charset="0"/>
                <a:ea typeface="+mn-ea"/>
                <a:cs typeface="Calibri" panose="020F0502020204030204" pitchFamily="34" charset="0"/>
              </a:defRPr>
            </a:lvl1pPr>
          </a:lstStyle>
          <a:p>
            <a:pPr lvl="0"/>
            <a:r>
              <a:rPr lang="en-US" dirty="0"/>
              <a:t>Click to edit Master text styles</a:t>
            </a:r>
          </a:p>
        </p:txBody>
      </p:sp>
      <p:sp>
        <p:nvSpPr>
          <p:cNvPr id="70" name="Text Placeholder 2">
            <a:extLst>
              <a:ext uri="{FF2B5EF4-FFF2-40B4-BE49-F238E27FC236}">
                <a16:creationId xmlns:a16="http://schemas.microsoft.com/office/drawing/2014/main" id="{3AAC91E4-B057-4198-AC28-29EE279D1B96}"/>
              </a:ext>
            </a:extLst>
          </p:cNvPr>
          <p:cNvSpPr>
            <a:spLocks noGrp="1"/>
          </p:cNvSpPr>
          <p:nvPr>
            <p:ph type="body" sz="quarter" idx="55"/>
          </p:nvPr>
        </p:nvSpPr>
        <p:spPr>
          <a:xfrm>
            <a:off x="4154938" y="3949215"/>
            <a:ext cx="3892062" cy="223445"/>
          </a:xfrm>
        </p:spPr>
        <p:txBody>
          <a:bodyPr>
            <a:normAutofit/>
          </a:bodyPr>
          <a:lstStyle>
            <a:lvl1pPr>
              <a:defRPr sz="1072" b="1">
                <a:solidFill>
                  <a:srgbClr val="336699"/>
                </a:solidFill>
              </a:defRPr>
            </a:lvl1pPr>
          </a:lstStyle>
          <a:p>
            <a:pPr lvl="0"/>
            <a:r>
              <a:rPr lang="en-US" dirty="0"/>
              <a:t>Click to edit Master text styles</a:t>
            </a:r>
          </a:p>
        </p:txBody>
      </p:sp>
      <p:sp>
        <p:nvSpPr>
          <p:cNvPr id="71" name="Content Placeholder 6">
            <a:extLst>
              <a:ext uri="{FF2B5EF4-FFF2-40B4-BE49-F238E27FC236}">
                <a16:creationId xmlns:a16="http://schemas.microsoft.com/office/drawing/2014/main" id="{91C0114B-667C-4051-AD26-88DA9CBC298D}"/>
              </a:ext>
            </a:extLst>
          </p:cNvPr>
          <p:cNvSpPr>
            <a:spLocks noGrp="1"/>
          </p:cNvSpPr>
          <p:nvPr>
            <p:ph sz="quarter" idx="56" hasCustomPrompt="1"/>
          </p:nvPr>
        </p:nvSpPr>
        <p:spPr>
          <a:xfrm>
            <a:off x="8143725" y="3949214"/>
            <a:ext cx="3892062" cy="2467210"/>
          </a:xfrm>
          <a:solidFill>
            <a:schemeClr val="bg1"/>
          </a:solidFill>
          <a:ln>
            <a:solidFill>
              <a:schemeClr val="accent1"/>
            </a:solidFill>
          </a:ln>
        </p:spPr>
        <p:txBody>
          <a:bodyPr>
            <a:normAutofit/>
          </a:bodyPr>
          <a:lstStyle>
            <a:lvl1pPr>
              <a:defRPr sz="779"/>
            </a:lvl1pPr>
            <a:lvl2pPr>
              <a:defRPr sz="779"/>
            </a:lvl2pPr>
            <a:lvl3pPr>
              <a:defRPr sz="779"/>
            </a:lvl3pPr>
            <a:lvl4pPr>
              <a:defRPr sz="779"/>
            </a:lvl4pPr>
            <a:lvl5pPr>
              <a:defRPr sz="779"/>
            </a:lvl5pPr>
          </a:lstStyle>
          <a:p>
            <a:pPr lvl="0"/>
            <a:r>
              <a:rPr lang="en-US" dirty="0"/>
              <a:t> </a:t>
            </a:r>
          </a:p>
        </p:txBody>
      </p:sp>
      <p:sp>
        <p:nvSpPr>
          <p:cNvPr id="72" name="Content Placeholder 8">
            <a:extLst>
              <a:ext uri="{FF2B5EF4-FFF2-40B4-BE49-F238E27FC236}">
                <a16:creationId xmlns:a16="http://schemas.microsoft.com/office/drawing/2014/main" id="{A50693B6-CB95-453E-B404-ADC96D2F9D25}"/>
              </a:ext>
            </a:extLst>
          </p:cNvPr>
          <p:cNvSpPr>
            <a:spLocks noGrp="1"/>
          </p:cNvSpPr>
          <p:nvPr>
            <p:ph sz="quarter" idx="57"/>
          </p:nvPr>
        </p:nvSpPr>
        <p:spPr>
          <a:xfrm>
            <a:off x="8138756" y="4172960"/>
            <a:ext cx="3892062" cy="2243464"/>
          </a:xfrm>
          <a:noFill/>
          <a:ln>
            <a:noFill/>
          </a:ln>
        </p:spPr>
        <p:txBody>
          <a:bodyPr/>
          <a:lstStyle>
            <a:lvl1pPr>
              <a:defRPr lang="en-US" sz="1072" b="1" kern="1200" dirty="0">
                <a:solidFill>
                  <a:schemeClr val="accent1"/>
                </a:solidFill>
                <a:latin typeface="Calibri" panose="020F0502020204030204" pitchFamily="34" charset="0"/>
                <a:ea typeface="+mn-ea"/>
                <a:cs typeface="Calibri" panose="020F0502020204030204" pitchFamily="34" charset="0"/>
              </a:defRPr>
            </a:lvl1pPr>
          </a:lstStyle>
          <a:p>
            <a:pPr lvl="0"/>
            <a:r>
              <a:rPr lang="en-US" dirty="0"/>
              <a:t>Click to edit Master text styles</a:t>
            </a:r>
          </a:p>
        </p:txBody>
      </p:sp>
      <p:sp>
        <p:nvSpPr>
          <p:cNvPr id="73" name="Content Placeholder 8">
            <a:extLst>
              <a:ext uri="{FF2B5EF4-FFF2-40B4-BE49-F238E27FC236}">
                <a16:creationId xmlns:a16="http://schemas.microsoft.com/office/drawing/2014/main" id="{F402C121-1190-46FA-BA03-D99E605D5415}"/>
              </a:ext>
            </a:extLst>
          </p:cNvPr>
          <p:cNvSpPr>
            <a:spLocks noGrp="1"/>
          </p:cNvSpPr>
          <p:nvPr>
            <p:ph sz="quarter" idx="58"/>
          </p:nvPr>
        </p:nvSpPr>
        <p:spPr>
          <a:xfrm>
            <a:off x="8141882" y="6458438"/>
            <a:ext cx="3892062" cy="107927"/>
          </a:xfrm>
          <a:noFill/>
          <a:ln>
            <a:noFill/>
          </a:ln>
        </p:spPr>
        <p:txBody>
          <a:bodyPr wrap="square" lIns="0" tIns="0" rIns="0" bIns="0">
            <a:spAutoFit/>
          </a:bodyPr>
          <a:lstStyle>
            <a:lvl1pPr>
              <a:defRPr lang="en-US" sz="779" b="0" i="1" kern="1200" dirty="0">
                <a:solidFill>
                  <a:schemeClr val="tx1"/>
                </a:solidFill>
                <a:latin typeface="Calibri" panose="020F0502020204030204" pitchFamily="34" charset="0"/>
                <a:ea typeface="+mn-ea"/>
                <a:cs typeface="Calibri" panose="020F0502020204030204" pitchFamily="34" charset="0"/>
              </a:defRPr>
            </a:lvl1pPr>
          </a:lstStyle>
          <a:p>
            <a:pPr lvl="0"/>
            <a:r>
              <a:rPr lang="en-US" dirty="0"/>
              <a:t>Click to edit Master text styles</a:t>
            </a:r>
          </a:p>
        </p:txBody>
      </p:sp>
      <p:sp>
        <p:nvSpPr>
          <p:cNvPr id="74" name="Text Placeholder 2">
            <a:extLst>
              <a:ext uri="{FF2B5EF4-FFF2-40B4-BE49-F238E27FC236}">
                <a16:creationId xmlns:a16="http://schemas.microsoft.com/office/drawing/2014/main" id="{F2C1F9BB-DC3C-4064-977A-84A1859305C3}"/>
              </a:ext>
            </a:extLst>
          </p:cNvPr>
          <p:cNvSpPr>
            <a:spLocks noGrp="1"/>
          </p:cNvSpPr>
          <p:nvPr>
            <p:ph type="body" sz="quarter" idx="59"/>
          </p:nvPr>
        </p:nvSpPr>
        <p:spPr>
          <a:xfrm>
            <a:off x="8138756" y="3949516"/>
            <a:ext cx="3892062" cy="223445"/>
          </a:xfrm>
        </p:spPr>
        <p:txBody>
          <a:bodyPr>
            <a:normAutofit/>
          </a:bodyPr>
          <a:lstStyle>
            <a:lvl1pPr>
              <a:defRPr sz="1072" b="1">
                <a:solidFill>
                  <a:srgbClr val="336699"/>
                </a:solidFill>
              </a:defRPr>
            </a:lvl1pPr>
          </a:lstStyle>
          <a:p>
            <a:pPr lvl="0"/>
            <a:r>
              <a:rPr lang="en-US" dirty="0"/>
              <a:t>Click to edit Master text styles</a:t>
            </a:r>
          </a:p>
        </p:txBody>
      </p:sp>
      <p:pic>
        <p:nvPicPr>
          <p:cNvPr id="2" name="Picture 1" descr="C:\Users\gopinath\Downloads\Spark_Capital (1).png">
            <a:extLst>
              <a:ext uri="{FF2B5EF4-FFF2-40B4-BE49-F238E27FC236}">
                <a16:creationId xmlns:a16="http://schemas.microsoft.com/office/drawing/2014/main" id="{F8BFC72F-AD3D-8E88-D6D5-B06C7AA80F4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87083" y="67908"/>
            <a:ext cx="1542592" cy="5856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C7618F9-FB38-FE63-A74B-F0CA6DCAF9B9}"/>
              </a:ext>
            </a:extLst>
          </p:cNvPr>
          <p:cNvSpPr/>
          <p:nvPr userDrawn="1"/>
        </p:nvSpPr>
        <p:spPr>
          <a:xfrm rot="5400000">
            <a:off x="-445611" y="443951"/>
            <a:ext cx="943289" cy="55385"/>
          </a:xfrm>
          <a:prstGeom prst="rect">
            <a:avLst/>
          </a:prstGeom>
          <a:gradFill flip="none" rotWithShape="1">
            <a:gsLst>
              <a:gs pos="0">
                <a:srgbClr val="CD191A"/>
              </a:gs>
              <a:gs pos="75000">
                <a:schemeClr val="accent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753"/>
          </a:p>
        </p:txBody>
      </p:sp>
      <p:sp>
        <p:nvSpPr>
          <p:cNvPr id="4" name="Rectangle 3">
            <a:extLst>
              <a:ext uri="{FF2B5EF4-FFF2-40B4-BE49-F238E27FC236}">
                <a16:creationId xmlns:a16="http://schemas.microsoft.com/office/drawing/2014/main" id="{D9E66827-DBEB-91CB-50F1-F3F724D44A36}"/>
              </a:ext>
            </a:extLst>
          </p:cNvPr>
          <p:cNvSpPr/>
          <p:nvPr userDrawn="1"/>
        </p:nvSpPr>
        <p:spPr>
          <a:xfrm>
            <a:off x="0" y="6813467"/>
            <a:ext cx="12192000" cy="44533"/>
          </a:xfrm>
          <a:prstGeom prst="rect">
            <a:avLst/>
          </a:prstGeom>
          <a:gradFill flip="none" rotWithShape="1">
            <a:gsLst>
              <a:gs pos="0">
                <a:srgbClr val="CD191A"/>
              </a:gs>
              <a:gs pos="75000">
                <a:schemeClr val="accent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753"/>
          </a:p>
        </p:txBody>
      </p:sp>
      <p:sp>
        <p:nvSpPr>
          <p:cNvPr id="5" name="Rectangle 4">
            <a:extLst>
              <a:ext uri="{FF2B5EF4-FFF2-40B4-BE49-F238E27FC236}">
                <a16:creationId xmlns:a16="http://schemas.microsoft.com/office/drawing/2014/main" id="{30B79831-C8FD-D8C8-23E9-FEBAC61EC85C}"/>
              </a:ext>
            </a:extLst>
          </p:cNvPr>
          <p:cNvSpPr/>
          <p:nvPr userDrawn="1"/>
        </p:nvSpPr>
        <p:spPr>
          <a:xfrm>
            <a:off x="168571" y="106441"/>
            <a:ext cx="9859723" cy="423977"/>
          </a:xfrm>
          <a:prstGeom prst="rect">
            <a:avLst/>
          </a:prstGeom>
        </p:spPr>
        <p:txBody>
          <a:bodyPr vert="horz" lIns="44534" tIns="44534" rIns="44534" bIns="44534" rtlCol="0" anchor="ctr" anchorCtr="0">
            <a:noAutofit/>
          </a:bodyPr>
          <a:lstStyle/>
          <a:p>
            <a:pPr lvl="0" indent="0" defTabSz="868449">
              <a:lnSpc>
                <a:spcPct val="90000"/>
              </a:lnSpc>
              <a:spcBef>
                <a:spcPct val="0"/>
              </a:spcBef>
              <a:buFontTx/>
              <a:buNone/>
              <a:tabLst>
                <a:tab pos="350676" algn="l"/>
              </a:tabLst>
            </a:pPr>
            <a:r>
              <a:rPr lang="en-IN" sz="1753" b="1" dirty="0">
                <a:latin typeface="+mj-lt"/>
                <a:ea typeface="+mj-ea"/>
                <a:cs typeface="+mj-cs"/>
              </a:rPr>
              <a:t>DATA CENTER INDUSTRY THEMATIC</a:t>
            </a:r>
          </a:p>
        </p:txBody>
      </p:sp>
      <p:sp>
        <p:nvSpPr>
          <p:cNvPr id="6" name="Slide Number Placeholder 5">
            <a:extLst>
              <a:ext uri="{FF2B5EF4-FFF2-40B4-BE49-F238E27FC236}">
                <a16:creationId xmlns:a16="http://schemas.microsoft.com/office/drawing/2014/main" id="{C7B221BB-85C3-8414-64A4-8B0422550055}"/>
              </a:ext>
            </a:extLst>
          </p:cNvPr>
          <p:cNvSpPr>
            <a:spLocks noGrp="1"/>
          </p:cNvSpPr>
          <p:nvPr>
            <p:ph type="sldNum" sz="quarter" idx="12"/>
          </p:nvPr>
        </p:nvSpPr>
        <p:spPr>
          <a:xfrm>
            <a:off x="11295079" y="6625866"/>
            <a:ext cx="724747" cy="173125"/>
          </a:xfrm>
        </p:spPr>
        <p:txBody>
          <a:bodyPr/>
          <a:lstStyle>
            <a:lvl1pPr>
              <a:defRPr sz="974">
                <a:solidFill>
                  <a:schemeClr val="tx1"/>
                </a:solidFill>
              </a:defRPr>
            </a:lvl1pPr>
          </a:lstStyle>
          <a:p>
            <a:r>
              <a:rPr lang="en-IN" dirty="0"/>
              <a:t>Page </a:t>
            </a:r>
            <a:fld id="{E49C139C-7D9D-478B-9890-B0EC52A5050E}" type="slidenum">
              <a:rPr lang="en-IN" smtClean="0"/>
              <a:pPr/>
              <a:t>‹#›</a:t>
            </a:fld>
            <a:endParaRPr lang="en-IN" dirty="0"/>
          </a:p>
        </p:txBody>
      </p:sp>
    </p:spTree>
    <p:extLst>
      <p:ext uri="{BB962C8B-B14F-4D97-AF65-F5344CB8AC3E}">
        <p14:creationId xmlns:p14="http://schemas.microsoft.com/office/powerpoint/2010/main" val="1304482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Quadrant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89C4CE9-76EF-49B6-A49F-E061D59293B5}"/>
              </a:ext>
            </a:extLst>
          </p:cNvPr>
          <p:cNvSpPr/>
          <p:nvPr userDrawn="1"/>
        </p:nvSpPr>
        <p:spPr>
          <a:xfrm>
            <a:off x="156308" y="-1"/>
            <a:ext cx="10063586" cy="636859"/>
          </a:xfrm>
          <a:prstGeom prst="rect">
            <a:avLst/>
          </a:prstGeom>
          <a:solidFill>
            <a:schemeClr val="accent5">
              <a:lumMod val="20000"/>
              <a:lumOff val="8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84"/>
          </a:p>
        </p:txBody>
      </p:sp>
      <p:sp>
        <p:nvSpPr>
          <p:cNvPr id="25" name="Slide Number Placeholder 5">
            <a:extLst>
              <a:ext uri="{FF2B5EF4-FFF2-40B4-BE49-F238E27FC236}">
                <a16:creationId xmlns:a16="http://schemas.microsoft.com/office/drawing/2014/main" id="{CB0051FC-A911-40C0-BEFB-3E118329E93A}"/>
              </a:ext>
            </a:extLst>
          </p:cNvPr>
          <p:cNvSpPr>
            <a:spLocks noGrp="1"/>
          </p:cNvSpPr>
          <p:nvPr>
            <p:ph type="sldNum" sz="quarter" idx="12"/>
          </p:nvPr>
        </p:nvSpPr>
        <p:spPr>
          <a:xfrm>
            <a:off x="11295079" y="6672256"/>
            <a:ext cx="724747" cy="173125"/>
          </a:xfrm>
        </p:spPr>
        <p:txBody>
          <a:bodyPr/>
          <a:lstStyle>
            <a:lvl1pPr>
              <a:defRPr sz="974">
                <a:solidFill>
                  <a:schemeClr val="tx1"/>
                </a:solidFill>
              </a:defRPr>
            </a:lvl1pPr>
          </a:lstStyle>
          <a:p>
            <a:r>
              <a:rPr lang="en-IN"/>
              <a:t>Page </a:t>
            </a:r>
            <a:fld id="{E49C139C-7D9D-478B-9890-B0EC52A5050E}" type="slidenum">
              <a:rPr lang="en-IN" smtClean="0"/>
              <a:pPr/>
              <a:t>‹#›</a:t>
            </a:fld>
            <a:endParaRPr lang="en-IN"/>
          </a:p>
        </p:txBody>
      </p:sp>
      <p:sp>
        <p:nvSpPr>
          <p:cNvPr id="34" name="Text Placeholder 4">
            <a:extLst>
              <a:ext uri="{FF2B5EF4-FFF2-40B4-BE49-F238E27FC236}">
                <a16:creationId xmlns:a16="http://schemas.microsoft.com/office/drawing/2014/main" id="{CF7C7783-5614-4DF3-AB18-00CC16E3612E}"/>
              </a:ext>
            </a:extLst>
          </p:cNvPr>
          <p:cNvSpPr>
            <a:spLocks noGrp="1"/>
          </p:cNvSpPr>
          <p:nvPr>
            <p:ph type="body" sz="quarter" idx="13"/>
          </p:nvPr>
        </p:nvSpPr>
        <p:spPr>
          <a:xfrm>
            <a:off x="168571" y="666058"/>
            <a:ext cx="11838991" cy="266383"/>
          </a:xfrm>
        </p:spPr>
        <p:txBody>
          <a:bodyPr lIns="45720" tIns="0" rIns="45720" bIns="45720" anchor="b" anchorCtr="0">
            <a:normAutofit/>
          </a:bodyPr>
          <a:lstStyle>
            <a:lvl1pPr>
              <a:defRPr lang="en-US" sz="1364" b="1" kern="1200" dirty="0" smtClean="0">
                <a:solidFill>
                  <a:schemeClr val="tx1"/>
                </a:solidFill>
                <a:latin typeface="+mn-lt"/>
                <a:ea typeface="+mn-ea"/>
                <a:cs typeface="+mn-cs"/>
              </a:defRPr>
            </a:lvl1pPr>
            <a:lvl2pPr>
              <a:defRPr/>
            </a:lvl2pPr>
            <a:lvl3pPr>
              <a:defRPr/>
            </a:lvl3pPr>
          </a:lstStyle>
          <a:p>
            <a:pPr marL="0" lvl="0" indent="0" algn="l" defTabSz="868449" rtl="0" eaLnBrk="1" latinLnBrk="0" hangingPunct="1">
              <a:lnSpc>
                <a:spcPct val="90000"/>
              </a:lnSpc>
              <a:spcBef>
                <a:spcPts val="950"/>
              </a:spcBef>
              <a:buFont typeface="Arial" panose="020B0604020202020204" pitchFamily="34" charset="0"/>
              <a:buNone/>
            </a:pPr>
            <a:endParaRPr lang="en-US"/>
          </a:p>
        </p:txBody>
      </p:sp>
      <p:sp>
        <p:nvSpPr>
          <p:cNvPr id="40" name="Content Placeholder 6">
            <a:extLst>
              <a:ext uri="{FF2B5EF4-FFF2-40B4-BE49-F238E27FC236}">
                <a16:creationId xmlns:a16="http://schemas.microsoft.com/office/drawing/2014/main" id="{F26D8CEB-3B00-4924-BD8F-ED9DDF6F281E}"/>
              </a:ext>
            </a:extLst>
          </p:cNvPr>
          <p:cNvSpPr>
            <a:spLocks noGrp="1"/>
          </p:cNvSpPr>
          <p:nvPr>
            <p:ph sz="quarter" idx="27" hasCustomPrompt="1"/>
          </p:nvPr>
        </p:nvSpPr>
        <p:spPr>
          <a:xfrm>
            <a:off x="163028" y="1129472"/>
            <a:ext cx="5790920" cy="2467210"/>
          </a:xfrm>
          <a:solidFill>
            <a:schemeClr val="bg1"/>
          </a:solidFill>
          <a:ln>
            <a:solidFill>
              <a:schemeClr val="accent1"/>
            </a:solidFill>
          </a:ln>
        </p:spPr>
        <p:txBody>
          <a:bodyPr>
            <a:normAutofit/>
          </a:bodyPr>
          <a:lstStyle>
            <a:lvl1pPr>
              <a:defRPr sz="779"/>
            </a:lvl1pPr>
            <a:lvl2pPr>
              <a:defRPr sz="779"/>
            </a:lvl2pPr>
            <a:lvl3pPr>
              <a:defRPr sz="779"/>
            </a:lvl3pPr>
            <a:lvl4pPr>
              <a:defRPr sz="779"/>
            </a:lvl4pPr>
            <a:lvl5pPr>
              <a:defRPr sz="779"/>
            </a:lvl5pPr>
          </a:lstStyle>
          <a:p>
            <a:pPr lvl="0"/>
            <a:r>
              <a:rPr lang="en-US"/>
              <a:t> </a:t>
            </a:r>
          </a:p>
        </p:txBody>
      </p:sp>
      <p:sp>
        <p:nvSpPr>
          <p:cNvPr id="41" name="Content Placeholder 8">
            <a:extLst>
              <a:ext uri="{FF2B5EF4-FFF2-40B4-BE49-F238E27FC236}">
                <a16:creationId xmlns:a16="http://schemas.microsoft.com/office/drawing/2014/main" id="{61BB46C1-DD94-4B2D-9E23-0F0F31815380}"/>
              </a:ext>
            </a:extLst>
          </p:cNvPr>
          <p:cNvSpPr>
            <a:spLocks noGrp="1"/>
          </p:cNvSpPr>
          <p:nvPr>
            <p:ph sz="quarter" idx="14"/>
          </p:nvPr>
        </p:nvSpPr>
        <p:spPr>
          <a:xfrm>
            <a:off x="158059" y="1353218"/>
            <a:ext cx="5795889" cy="2243464"/>
          </a:xfrm>
          <a:noFill/>
          <a:ln>
            <a:noFill/>
          </a:ln>
        </p:spPr>
        <p:txBody>
          <a:bodyPr/>
          <a:lstStyle>
            <a:lvl1pPr>
              <a:defRPr lang="en-US" sz="1072" b="1" kern="1200" dirty="0">
                <a:solidFill>
                  <a:schemeClr val="accent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42" name="Content Placeholder 8">
            <a:extLst>
              <a:ext uri="{FF2B5EF4-FFF2-40B4-BE49-F238E27FC236}">
                <a16:creationId xmlns:a16="http://schemas.microsoft.com/office/drawing/2014/main" id="{05F0B532-CCDD-4D33-A9F5-708F256D0FE7}"/>
              </a:ext>
            </a:extLst>
          </p:cNvPr>
          <p:cNvSpPr>
            <a:spLocks noGrp="1"/>
          </p:cNvSpPr>
          <p:nvPr>
            <p:ph sz="quarter" idx="17"/>
          </p:nvPr>
        </p:nvSpPr>
        <p:spPr>
          <a:xfrm>
            <a:off x="161185" y="3638696"/>
            <a:ext cx="5795889" cy="107927"/>
          </a:xfrm>
          <a:noFill/>
          <a:ln>
            <a:noFill/>
          </a:ln>
        </p:spPr>
        <p:txBody>
          <a:bodyPr wrap="square" lIns="0" tIns="0" rIns="0" bIns="0">
            <a:spAutoFit/>
          </a:bodyPr>
          <a:lstStyle>
            <a:lvl1pPr>
              <a:defRPr lang="en-US" sz="779" b="0" i="1" kern="1200" dirty="0">
                <a:solidFill>
                  <a:schemeClr val="tx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43" name="Text Placeholder 2">
            <a:extLst>
              <a:ext uri="{FF2B5EF4-FFF2-40B4-BE49-F238E27FC236}">
                <a16:creationId xmlns:a16="http://schemas.microsoft.com/office/drawing/2014/main" id="{6F12441C-A977-4346-89C1-82766B827915}"/>
              </a:ext>
            </a:extLst>
          </p:cNvPr>
          <p:cNvSpPr>
            <a:spLocks noGrp="1"/>
          </p:cNvSpPr>
          <p:nvPr>
            <p:ph type="body" sz="quarter" idx="20"/>
          </p:nvPr>
        </p:nvSpPr>
        <p:spPr>
          <a:xfrm>
            <a:off x="158059" y="1129773"/>
            <a:ext cx="5795889" cy="223445"/>
          </a:xfrm>
        </p:spPr>
        <p:txBody>
          <a:bodyPr>
            <a:normAutofit/>
          </a:bodyPr>
          <a:lstStyle>
            <a:lvl1pPr>
              <a:defRPr sz="1072" b="1">
                <a:solidFill>
                  <a:srgbClr val="336699"/>
                </a:solidFill>
              </a:defRPr>
            </a:lvl1pPr>
          </a:lstStyle>
          <a:p>
            <a:pPr lvl="0"/>
            <a:r>
              <a:rPr lang="en-US"/>
              <a:t>Click to edit Master text styles</a:t>
            </a:r>
          </a:p>
        </p:txBody>
      </p:sp>
      <p:sp>
        <p:nvSpPr>
          <p:cNvPr id="44" name="Content Placeholder 6">
            <a:extLst>
              <a:ext uri="{FF2B5EF4-FFF2-40B4-BE49-F238E27FC236}">
                <a16:creationId xmlns:a16="http://schemas.microsoft.com/office/drawing/2014/main" id="{9332DCF1-D07A-48EF-B921-257EABAFEC8C}"/>
              </a:ext>
            </a:extLst>
          </p:cNvPr>
          <p:cNvSpPr>
            <a:spLocks noGrp="1"/>
          </p:cNvSpPr>
          <p:nvPr>
            <p:ph sz="quarter" idx="28" hasCustomPrompt="1"/>
          </p:nvPr>
        </p:nvSpPr>
        <p:spPr>
          <a:xfrm>
            <a:off x="163028" y="3948174"/>
            <a:ext cx="5790920" cy="2467210"/>
          </a:xfrm>
          <a:solidFill>
            <a:schemeClr val="bg1"/>
          </a:solidFill>
          <a:ln>
            <a:solidFill>
              <a:schemeClr val="accent1"/>
            </a:solidFill>
          </a:ln>
        </p:spPr>
        <p:txBody>
          <a:bodyPr>
            <a:normAutofit/>
          </a:bodyPr>
          <a:lstStyle>
            <a:lvl1pPr>
              <a:defRPr sz="779"/>
            </a:lvl1pPr>
            <a:lvl2pPr>
              <a:defRPr sz="779"/>
            </a:lvl2pPr>
            <a:lvl3pPr>
              <a:defRPr sz="779"/>
            </a:lvl3pPr>
            <a:lvl4pPr>
              <a:defRPr sz="779"/>
            </a:lvl4pPr>
            <a:lvl5pPr>
              <a:defRPr sz="779"/>
            </a:lvl5pPr>
          </a:lstStyle>
          <a:p>
            <a:pPr lvl="0"/>
            <a:r>
              <a:rPr lang="en-US"/>
              <a:t> </a:t>
            </a:r>
          </a:p>
        </p:txBody>
      </p:sp>
      <p:sp>
        <p:nvSpPr>
          <p:cNvPr id="45" name="Content Placeholder 8">
            <a:extLst>
              <a:ext uri="{FF2B5EF4-FFF2-40B4-BE49-F238E27FC236}">
                <a16:creationId xmlns:a16="http://schemas.microsoft.com/office/drawing/2014/main" id="{3BACACF3-2CBB-46BE-B57D-79D66D03EF02}"/>
              </a:ext>
            </a:extLst>
          </p:cNvPr>
          <p:cNvSpPr>
            <a:spLocks noGrp="1"/>
          </p:cNvSpPr>
          <p:nvPr>
            <p:ph sz="quarter" idx="29"/>
          </p:nvPr>
        </p:nvSpPr>
        <p:spPr>
          <a:xfrm>
            <a:off x="158059" y="4171920"/>
            <a:ext cx="5795889" cy="2243464"/>
          </a:xfrm>
          <a:noFill/>
          <a:ln>
            <a:noFill/>
          </a:ln>
        </p:spPr>
        <p:txBody>
          <a:bodyPr/>
          <a:lstStyle>
            <a:lvl1pPr>
              <a:defRPr lang="en-US" sz="1072" b="1" kern="1200" dirty="0">
                <a:solidFill>
                  <a:schemeClr val="accent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46" name="Content Placeholder 8">
            <a:extLst>
              <a:ext uri="{FF2B5EF4-FFF2-40B4-BE49-F238E27FC236}">
                <a16:creationId xmlns:a16="http://schemas.microsoft.com/office/drawing/2014/main" id="{7A2133EA-982C-48F7-B502-7135A6624CB9}"/>
              </a:ext>
            </a:extLst>
          </p:cNvPr>
          <p:cNvSpPr>
            <a:spLocks noGrp="1"/>
          </p:cNvSpPr>
          <p:nvPr>
            <p:ph sz="quarter" idx="30"/>
          </p:nvPr>
        </p:nvSpPr>
        <p:spPr>
          <a:xfrm>
            <a:off x="161185" y="6457398"/>
            <a:ext cx="5795889" cy="107927"/>
          </a:xfrm>
          <a:noFill/>
          <a:ln>
            <a:noFill/>
          </a:ln>
        </p:spPr>
        <p:txBody>
          <a:bodyPr wrap="square" lIns="0" tIns="0" rIns="0" bIns="0">
            <a:spAutoFit/>
          </a:bodyPr>
          <a:lstStyle>
            <a:lvl1pPr>
              <a:defRPr lang="en-US" sz="779" b="0" i="1" kern="1200" dirty="0">
                <a:solidFill>
                  <a:schemeClr val="tx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47" name="Text Placeholder 2">
            <a:extLst>
              <a:ext uri="{FF2B5EF4-FFF2-40B4-BE49-F238E27FC236}">
                <a16:creationId xmlns:a16="http://schemas.microsoft.com/office/drawing/2014/main" id="{33102573-219D-4DD0-B0A3-68070BD845A1}"/>
              </a:ext>
            </a:extLst>
          </p:cNvPr>
          <p:cNvSpPr>
            <a:spLocks noGrp="1"/>
          </p:cNvSpPr>
          <p:nvPr>
            <p:ph type="body" sz="quarter" idx="31"/>
          </p:nvPr>
        </p:nvSpPr>
        <p:spPr>
          <a:xfrm>
            <a:off x="158059" y="3948475"/>
            <a:ext cx="5795889" cy="223445"/>
          </a:xfrm>
        </p:spPr>
        <p:txBody>
          <a:bodyPr>
            <a:normAutofit/>
          </a:bodyPr>
          <a:lstStyle>
            <a:lvl1pPr>
              <a:defRPr sz="1072" b="1">
                <a:solidFill>
                  <a:srgbClr val="336699"/>
                </a:solidFill>
              </a:defRPr>
            </a:lvl1pPr>
          </a:lstStyle>
          <a:p>
            <a:pPr lvl="0"/>
            <a:r>
              <a:rPr lang="en-US"/>
              <a:t>Click to edit Master text styles</a:t>
            </a:r>
          </a:p>
        </p:txBody>
      </p:sp>
      <p:sp>
        <p:nvSpPr>
          <p:cNvPr id="48" name="Content Placeholder 6">
            <a:extLst>
              <a:ext uri="{FF2B5EF4-FFF2-40B4-BE49-F238E27FC236}">
                <a16:creationId xmlns:a16="http://schemas.microsoft.com/office/drawing/2014/main" id="{C8364F3B-E359-494F-89BD-8ACD5CAFF6E9}"/>
              </a:ext>
            </a:extLst>
          </p:cNvPr>
          <p:cNvSpPr>
            <a:spLocks noGrp="1"/>
          </p:cNvSpPr>
          <p:nvPr>
            <p:ph sz="quarter" idx="32" hasCustomPrompt="1"/>
          </p:nvPr>
        </p:nvSpPr>
        <p:spPr>
          <a:xfrm>
            <a:off x="6239898" y="1131158"/>
            <a:ext cx="5790920" cy="2467210"/>
          </a:xfrm>
          <a:solidFill>
            <a:schemeClr val="bg1"/>
          </a:solidFill>
          <a:ln>
            <a:solidFill>
              <a:schemeClr val="accent1"/>
            </a:solidFill>
          </a:ln>
        </p:spPr>
        <p:txBody>
          <a:bodyPr>
            <a:normAutofit/>
          </a:bodyPr>
          <a:lstStyle>
            <a:lvl1pPr>
              <a:defRPr sz="779"/>
            </a:lvl1pPr>
            <a:lvl2pPr>
              <a:defRPr sz="779"/>
            </a:lvl2pPr>
            <a:lvl3pPr>
              <a:defRPr sz="779"/>
            </a:lvl3pPr>
            <a:lvl4pPr>
              <a:defRPr sz="779"/>
            </a:lvl4pPr>
            <a:lvl5pPr>
              <a:defRPr sz="779"/>
            </a:lvl5pPr>
          </a:lstStyle>
          <a:p>
            <a:pPr lvl="0"/>
            <a:r>
              <a:rPr lang="en-US"/>
              <a:t> </a:t>
            </a:r>
          </a:p>
        </p:txBody>
      </p:sp>
      <p:sp>
        <p:nvSpPr>
          <p:cNvPr id="49" name="Content Placeholder 8">
            <a:extLst>
              <a:ext uri="{FF2B5EF4-FFF2-40B4-BE49-F238E27FC236}">
                <a16:creationId xmlns:a16="http://schemas.microsoft.com/office/drawing/2014/main" id="{24D60314-4CD2-4871-BAE9-CD78627C7D49}"/>
              </a:ext>
            </a:extLst>
          </p:cNvPr>
          <p:cNvSpPr>
            <a:spLocks noGrp="1"/>
          </p:cNvSpPr>
          <p:nvPr>
            <p:ph sz="quarter" idx="33"/>
          </p:nvPr>
        </p:nvSpPr>
        <p:spPr>
          <a:xfrm>
            <a:off x="6234928" y="1354904"/>
            <a:ext cx="5795889" cy="2243464"/>
          </a:xfrm>
          <a:noFill/>
          <a:ln>
            <a:noFill/>
          </a:ln>
        </p:spPr>
        <p:txBody>
          <a:bodyPr/>
          <a:lstStyle>
            <a:lvl1pPr>
              <a:defRPr lang="en-US" sz="1072" b="1" kern="1200" dirty="0">
                <a:solidFill>
                  <a:schemeClr val="accent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50" name="Content Placeholder 8">
            <a:extLst>
              <a:ext uri="{FF2B5EF4-FFF2-40B4-BE49-F238E27FC236}">
                <a16:creationId xmlns:a16="http://schemas.microsoft.com/office/drawing/2014/main" id="{F69B31EF-735E-4CA3-BE74-8AD68107A1A6}"/>
              </a:ext>
            </a:extLst>
          </p:cNvPr>
          <p:cNvSpPr>
            <a:spLocks noGrp="1"/>
          </p:cNvSpPr>
          <p:nvPr>
            <p:ph sz="quarter" idx="34"/>
          </p:nvPr>
        </p:nvSpPr>
        <p:spPr>
          <a:xfrm>
            <a:off x="6238054" y="3640382"/>
            <a:ext cx="5795889" cy="107927"/>
          </a:xfrm>
          <a:noFill/>
          <a:ln>
            <a:noFill/>
          </a:ln>
        </p:spPr>
        <p:txBody>
          <a:bodyPr wrap="square" lIns="0" tIns="0" rIns="0" bIns="0">
            <a:spAutoFit/>
          </a:bodyPr>
          <a:lstStyle>
            <a:lvl1pPr>
              <a:defRPr lang="en-US" sz="779" b="0" i="1" kern="1200" dirty="0">
                <a:solidFill>
                  <a:schemeClr val="tx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51" name="Text Placeholder 2">
            <a:extLst>
              <a:ext uri="{FF2B5EF4-FFF2-40B4-BE49-F238E27FC236}">
                <a16:creationId xmlns:a16="http://schemas.microsoft.com/office/drawing/2014/main" id="{35A9503D-C503-4CD5-BFD3-191BD112F130}"/>
              </a:ext>
            </a:extLst>
          </p:cNvPr>
          <p:cNvSpPr>
            <a:spLocks noGrp="1"/>
          </p:cNvSpPr>
          <p:nvPr>
            <p:ph type="body" sz="quarter" idx="35"/>
          </p:nvPr>
        </p:nvSpPr>
        <p:spPr>
          <a:xfrm>
            <a:off x="6234928" y="1131459"/>
            <a:ext cx="5795889" cy="223445"/>
          </a:xfrm>
        </p:spPr>
        <p:txBody>
          <a:bodyPr>
            <a:normAutofit/>
          </a:bodyPr>
          <a:lstStyle>
            <a:lvl1pPr>
              <a:defRPr sz="1072" b="1">
                <a:solidFill>
                  <a:srgbClr val="336699"/>
                </a:solidFill>
              </a:defRPr>
            </a:lvl1pPr>
          </a:lstStyle>
          <a:p>
            <a:pPr lvl="0"/>
            <a:r>
              <a:rPr lang="en-US"/>
              <a:t>Click to edit Master text styles</a:t>
            </a:r>
          </a:p>
        </p:txBody>
      </p:sp>
      <p:sp>
        <p:nvSpPr>
          <p:cNvPr id="52" name="Content Placeholder 6">
            <a:extLst>
              <a:ext uri="{FF2B5EF4-FFF2-40B4-BE49-F238E27FC236}">
                <a16:creationId xmlns:a16="http://schemas.microsoft.com/office/drawing/2014/main" id="{381B1041-E6DA-4DF8-9C14-58092AFF8199}"/>
              </a:ext>
            </a:extLst>
          </p:cNvPr>
          <p:cNvSpPr>
            <a:spLocks noGrp="1"/>
          </p:cNvSpPr>
          <p:nvPr>
            <p:ph sz="quarter" idx="36" hasCustomPrompt="1"/>
          </p:nvPr>
        </p:nvSpPr>
        <p:spPr>
          <a:xfrm>
            <a:off x="6239898" y="3949860"/>
            <a:ext cx="5790920" cy="2467210"/>
          </a:xfrm>
          <a:solidFill>
            <a:schemeClr val="bg1"/>
          </a:solidFill>
          <a:ln>
            <a:solidFill>
              <a:schemeClr val="accent1"/>
            </a:solidFill>
          </a:ln>
        </p:spPr>
        <p:txBody>
          <a:bodyPr>
            <a:normAutofit/>
          </a:bodyPr>
          <a:lstStyle>
            <a:lvl1pPr>
              <a:defRPr sz="779"/>
            </a:lvl1pPr>
            <a:lvl2pPr>
              <a:defRPr sz="779"/>
            </a:lvl2pPr>
            <a:lvl3pPr>
              <a:defRPr sz="779"/>
            </a:lvl3pPr>
            <a:lvl4pPr>
              <a:defRPr sz="779"/>
            </a:lvl4pPr>
            <a:lvl5pPr>
              <a:defRPr sz="779"/>
            </a:lvl5pPr>
          </a:lstStyle>
          <a:p>
            <a:pPr lvl="0"/>
            <a:r>
              <a:rPr lang="en-US"/>
              <a:t> </a:t>
            </a:r>
          </a:p>
        </p:txBody>
      </p:sp>
      <p:sp>
        <p:nvSpPr>
          <p:cNvPr id="53" name="Content Placeholder 8">
            <a:extLst>
              <a:ext uri="{FF2B5EF4-FFF2-40B4-BE49-F238E27FC236}">
                <a16:creationId xmlns:a16="http://schemas.microsoft.com/office/drawing/2014/main" id="{98A5F474-DE7C-489A-B570-078B265FF1FA}"/>
              </a:ext>
            </a:extLst>
          </p:cNvPr>
          <p:cNvSpPr>
            <a:spLocks noGrp="1"/>
          </p:cNvSpPr>
          <p:nvPr>
            <p:ph sz="quarter" idx="37"/>
          </p:nvPr>
        </p:nvSpPr>
        <p:spPr>
          <a:xfrm>
            <a:off x="6234928" y="4173606"/>
            <a:ext cx="5795889" cy="2243464"/>
          </a:xfrm>
          <a:noFill/>
          <a:ln>
            <a:noFill/>
          </a:ln>
        </p:spPr>
        <p:txBody>
          <a:bodyPr/>
          <a:lstStyle>
            <a:lvl1pPr>
              <a:defRPr lang="en-US" sz="1072" b="1" kern="1200" dirty="0">
                <a:solidFill>
                  <a:schemeClr val="accent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54" name="Content Placeholder 8">
            <a:extLst>
              <a:ext uri="{FF2B5EF4-FFF2-40B4-BE49-F238E27FC236}">
                <a16:creationId xmlns:a16="http://schemas.microsoft.com/office/drawing/2014/main" id="{EDE8C01D-E65A-4732-9EF8-4C0CFAFCAC5D}"/>
              </a:ext>
            </a:extLst>
          </p:cNvPr>
          <p:cNvSpPr>
            <a:spLocks noGrp="1"/>
          </p:cNvSpPr>
          <p:nvPr>
            <p:ph sz="quarter" idx="38"/>
          </p:nvPr>
        </p:nvSpPr>
        <p:spPr>
          <a:xfrm>
            <a:off x="6238054" y="6459084"/>
            <a:ext cx="5795889" cy="107927"/>
          </a:xfrm>
          <a:noFill/>
          <a:ln>
            <a:noFill/>
          </a:ln>
        </p:spPr>
        <p:txBody>
          <a:bodyPr wrap="square" lIns="0" tIns="0" rIns="0" bIns="0">
            <a:spAutoFit/>
          </a:bodyPr>
          <a:lstStyle>
            <a:lvl1pPr>
              <a:defRPr lang="en-US" sz="779" b="0" i="1" kern="1200" dirty="0">
                <a:solidFill>
                  <a:schemeClr val="tx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55" name="Text Placeholder 2">
            <a:extLst>
              <a:ext uri="{FF2B5EF4-FFF2-40B4-BE49-F238E27FC236}">
                <a16:creationId xmlns:a16="http://schemas.microsoft.com/office/drawing/2014/main" id="{5F87AC5F-6A80-4406-AA2D-7B1F157D09C7}"/>
              </a:ext>
            </a:extLst>
          </p:cNvPr>
          <p:cNvSpPr>
            <a:spLocks noGrp="1"/>
          </p:cNvSpPr>
          <p:nvPr>
            <p:ph type="body" sz="quarter" idx="39"/>
          </p:nvPr>
        </p:nvSpPr>
        <p:spPr>
          <a:xfrm>
            <a:off x="6234928" y="3950161"/>
            <a:ext cx="5795889" cy="223445"/>
          </a:xfrm>
        </p:spPr>
        <p:txBody>
          <a:bodyPr>
            <a:normAutofit/>
          </a:bodyPr>
          <a:lstStyle>
            <a:lvl1pPr>
              <a:defRPr sz="1072" b="1">
                <a:solidFill>
                  <a:srgbClr val="336699"/>
                </a:solidFill>
              </a:defRPr>
            </a:lvl1pPr>
          </a:lstStyle>
          <a:p>
            <a:pPr lvl="0"/>
            <a:r>
              <a:rPr lang="en-US"/>
              <a:t>Click to edit Master text styles</a:t>
            </a:r>
          </a:p>
        </p:txBody>
      </p:sp>
      <p:pic>
        <p:nvPicPr>
          <p:cNvPr id="2" name="Picture 1" descr="C:\Users\gopinath\Downloads\Spark_Capital (1).png">
            <a:extLst>
              <a:ext uri="{FF2B5EF4-FFF2-40B4-BE49-F238E27FC236}">
                <a16:creationId xmlns:a16="http://schemas.microsoft.com/office/drawing/2014/main" id="{D8DB61E1-7B73-BE87-601B-43C2E89DBAC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87085" y="67904"/>
            <a:ext cx="1542592" cy="5856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711B706-4E6F-F222-4A8E-14F0956B2930}"/>
              </a:ext>
            </a:extLst>
          </p:cNvPr>
          <p:cNvSpPr/>
          <p:nvPr userDrawn="1"/>
        </p:nvSpPr>
        <p:spPr>
          <a:xfrm rot="5400000">
            <a:off x="-445611" y="443951"/>
            <a:ext cx="943289" cy="55385"/>
          </a:xfrm>
          <a:prstGeom prst="rect">
            <a:avLst/>
          </a:prstGeom>
          <a:gradFill flip="none" rotWithShape="1">
            <a:gsLst>
              <a:gs pos="0">
                <a:srgbClr val="CD191A"/>
              </a:gs>
              <a:gs pos="75000">
                <a:schemeClr val="accent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753"/>
          </a:p>
        </p:txBody>
      </p:sp>
      <p:sp>
        <p:nvSpPr>
          <p:cNvPr id="4" name="Rectangle 3">
            <a:extLst>
              <a:ext uri="{FF2B5EF4-FFF2-40B4-BE49-F238E27FC236}">
                <a16:creationId xmlns:a16="http://schemas.microsoft.com/office/drawing/2014/main" id="{CAE05A7F-8AA8-FCCE-A34B-086AB8BF8669}"/>
              </a:ext>
            </a:extLst>
          </p:cNvPr>
          <p:cNvSpPr/>
          <p:nvPr userDrawn="1"/>
        </p:nvSpPr>
        <p:spPr>
          <a:xfrm>
            <a:off x="0" y="6813467"/>
            <a:ext cx="12192000" cy="44533"/>
          </a:xfrm>
          <a:prstGeom prst="rect">
            <a:avLst/>
          </a:prstGeom>
          <a:gradFill flip="none" rotWithShape="1">
            <a:gsLst>
              <a:gs pos="0">
                <a:srgbClr val="CD191A"/>
              </a:gs>
              <a:gs pos="75000">
                <a:schemeClr val="accent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753"/>
          </a:p>
        </p:txBody>
      </p:sp>
      <p:sp>
        <p:nvSpPr>
          <p:cNvPr id="5" name="Rectangle 4">
            <a:extLst>
              <a:ext uri="{FF2B5EF4-FFF2-40B4-BE49-F238E27FC236}">
                <a16:creationId xmlns:a16="http://schemas.microsoft.com/office/drawing/2014/main" id="{7BDDBDEC-106E-C5D8-AFFA-61A24BAEAA14}"/>
              </a:ext>
            </a:extLst>
          </p:cNvPr>
          <p:cNvSpPr/>
          <p:nvPr userDrawn="1"/>
        </p:nvSpPr>
        <p:spPr>
          <a:xfrm>
            <a:off x="168571" y="106441"/>
            <a:ext cx="9859723" cy="423977"/>
          </a:xfrm>
          <a:prstGeom prst="rect">
            <a:avLst/>
          </a:prstGeom>
        </p:spPr>
        <p:txBody>
          <a:bodyPr vert="horz" lIns="44534" tIns="44534" rIns="44534" bIns="44534" rtlCol="0" anchor="ctr" anchorCtr="0">
            <a:noAutofit/>
          </a:bodyPr>
          <a:lstStyle/>
          <a:p>
            <a:pPr lvl="0" indent="0" defTabSz="868449">
              <a:lnSpc>
                <a:spcPct val="90000"/>
              </a:lnSpc>
              <a:spcBef>
                <a:spcPct val="0"/>
              </a:spcBef>
              <a:buFontTx/>
              <a:buNone/>
              <a:tabLst>
                <a:tab pos="350676" algn="l"/>
              </a:tabLst>
            </a:pPr>
            <a:r>
              <a:rPr lang="en-IN" sz="1753" b="1" dirty="0">
                <a:latin typeface="+mj-lt"/>
                <a:ea typeface="+mj-ea"/>
                <a:cs typeface="+mj-cs"/>
              </a:rPr>
              <a:t>DATA CENTER INDUSTRY THEMATIC</a:t>
            </a:r>
          </a:p>
        </p:txBody>
      </p:sp>
    </p:spTree>
    <p:extLst>
      <p:ext uri="{BB962C8B-B14F-4D97-AF65-F5344CB8AC3E}">
        <p14:creationId xmlns:p14="http://schemas.microsoft.com/office/powerpoint/2010/main" val="1123964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Discalime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99CE61-4992-4517-BA78-21A026F766DD}"/>
              </a:ext>
            </a:extLst>
          </p:cNvPr>
          <p:cNvSpPr>
            <a:spLocks noGrp="1"/>
          </p:cNvSpPr>
          <p:nvPr>
            <p:ph type="title"/>
          </p:nvPr>
        </p:nvSpPr>
        <p:spPr>
          <a:xfrm>
            <a:off x="156308" y="3087147"/>
            <a:ext cx="11879385" cy="458931"/>
          </a:xfrm>
        </p:spPr>
        <p:txBody>
          <a:bodyPr>
            <a:normAutofit/>
          </a:bodyPr>
          <a:lstStyle>
            <a:lvl1pPr algn="l" defTabSz="868449" rtl="0" eaLnBrk="1" latinLnBrk="0" hangingPunct="1">
              <a:lnSpc>
                <a:spcPct val="90000"/>
              </a:lnSpc>
              <a:spcBef>
                <a:spcPct val="0"/>
              </a:spcBef>
              <a:buNone/>
              <a:defRPr lang="en-IN" sz="2338" b="1" kern="1200" dirty="0">
                <a:solidFill>
                  <a:schemeClr val="tx1"/>
                </a:solidFill>
                <a:latin typeface="+mj-lt"/>
                <a:ea typeface="+mj-ea"/>
                <a:cs typeface="+mj-cs"/>
              </a:defRPr>
            </a:lvl1pPr>
          </a:lstStyle>
          <a:p>
            <a:r>
              <a:rPr lang="en-US" dirty="0"/>
              <a:t>Click to edit Master title style</a:t>
            </a:r>
            <a:endParaRPr lang="en-IN" dirty="0"/>
          </a:p>
        </p:txBody>
      </p:sp>
      <p:sp>
        <p:nvSpPr>
          <p:cNvPr id="7" name="Rectangle 6">
            <a:extLst>
              <a:ext uri="{FF2B5EF4-FFF2-40B4-BE49-F238E27FC236}">
                <a16:creationId xmlns:a16="http://schemas.microsoft.com/office/drawing/2014/main" id="{B8472781-0088-D0CC-7887-4F6AF5D48A51}"/>
              </a:ext>
            </a:extLst>
          </p:cNvPr>
          <p:cNvSpPr/>
          <p:nvPr userDrawn="1"/>
        </p:nvSpPr>
        <p:spPr>
          <a:xfrm>
            <a:off x="0" y="3568170"/>
            <a:ext cx="12192000" cy="115202"/>
          </a:xfrm>
          <a:prstGeom prst="rect">
            <a:avLst/>
          </a:prstGeom>
          <a:gradFill flip="none" rotWithShape="1">
            <a:gsLst>
              <a:gs pos="0">
                <a:srgbClr val="CD191A"/>
              </a:gs>
              <a:gs pos="75000">
                <a:schemeClr val="accent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753"/>
          </a:p>
        </p:txBody>
      </p:sp>
    </p:spTree>
    <p:extLst>
      <p:ext uri="{BB962C8B-B14F-4D97-AF65-F5344CB8AC3E}">
        <p14:creationId xmlns:p14="http://schemas.microsoft.com/office/powerpoint/2010/main" val="38136634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3C7C75-52AE-48EE-BDB3-2565ED5DF5C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 name="Straight Connector 6">
            <a:extLst>
              <a:ext uri="{FF2B5EF4-FFF2-40B4-BE49-F238E27FC236}">
                <a16:creationId xmlns:a16="http://schemas.microsoft.com/office/drawing/2014/main" id="{2D704031-A325-4314-88A8-8233036A8E80}"/>
              </a:ext>
            </a:extLst>
          </p:cNvPr>
          <p:cNvCxnSpPr>
            <a:cxnSpLocks/>
          </p:cNvCxnSpPr>
          <p:nvPr userDrawn="1"/>
        </p:nvCxnSpPr>
        <p:spPr>
          <a:xfrm>
            <a:off x="487680" y="6705600"/>
            <a:ext cx="11704320" cy="0"/>
          </a:xfrm>
          <a:prstGeom prst="line">
            <a:avLst/>
          </a:prstGeom>
          <a:ln>
            <a:solidFill>
              <a:srgbClr val="FA143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F620A2C-E6D0-4A46-8F3B-CA5519AD16F7}"/>
              </a:ext>
            </a:extLst>
          </p:cNvPr>
          <p:cNvPicPr>
            <a:picLocks noChangeAspect="1"/>
          </p:cNvPicPr>
          <p:nvPr userDrawn="1"/>
        </p:nvPicPr>
        <p:blipFill>
          <a:blip r:embed="rId3"/>
          <a:stretch>
            <a:fillRect/>
          </a:stretch>
        </p:blipFill>
        <p:spPr>
          <a:xfrm>
            <a:off x="10413995" y="171061"/>
            <a:ext cx="1508796" cy="694109"/>
          </a:xfrm>
          <a:prstGeom prst="rect">
            <a:avLst/>
          </a:prstGeom>
        </p:spPr>
      </p:pic>
    </p:spTree>
    <p:extLst>
      <p:ext uri="{BB962C8B-B14F-4D97-AF65-F5344CB8AC3E}">
        <p14:creationId xmlns:p14="http://schemas.microsoft.com/office/powerpoint/2010/main" val="42108152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4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
        <p:nvSpPr>
          <p:cNvPr id="2" name="Title 1"/>
          <p:cNvSpPr>
            <a:spLocks noGrp="1"/>
          </p:cNvSpPr>
          <p:nvPr>
            <p:ph type="title"/>
          </p:nvPr>
        </p:nvSpPr>
        <p:spPr>
          <a:xfrm>
            <a:off x="838200" y="798786"/>
            <a:ext cx="10515600" cy="2760707"/>
          </a:xfrm>
        </p:spPr>
        <p:txBody>
          <a:bodyPr/>
          <a:lstStyle>
            <a:lvl1pPr>
              <a:defRPr>
                <a:latin typeface="+mn-lt"/>
                <a:cs typeface="Roboto" charset="0"/>
              </a:defRPr>
            </a:lvl1pPr>
          </a:lstStyle>
          <a:p>
            <a:r>
              <a:rPr lang="en-US"/>
              <a:t>Click to edit Master title style</a:t>
            </a:r>
            <a:endParaRPr lang="en-US" dirty="0"/>
          </a:p>
        </p:txBody>
      </p:sp>
      <p:cxnSp>
        <p:nvCxnSpPr>
          <p:cNvPr id="8" name="Straight Connector 7"/>
          <p:cNvCxnSpPr/>
          <p:nvPr/>
        </p:nvCxnSpPr>
        <p:spPr>
          <a:xfrm>
            <a:off x="1516380" y="2327910"/>
            <a:ext cx="711835" cy="0"/>
          </a:xfrm>
          <a:prstGeom prst="line">
            <a:avLst/>
          </a:prstGeom>
          <a:ln w="57150">
            <a:solidFill>
              <a:srgbClr val="ED1B23"/>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D30AFA1A-F0DA-461F-8455-C11CF95E81E4}"/>
              </a:ext>
            </a:extLst>
          </p:cNvPr>
          <p:cNvGrpSpPr/>
          <p:nvPr userDrawn="1"/>
        </p:nvGrpSpPr>
        <p:grpSpPr>
          <a:xfrm>
            <a:off x="0" y="0"/>
            <a:ext cx="12192000" cy="6858001"/>
            <a:chOff x="0" y="0"/>
            <a:chExt cx="12192000" cy="6858001"/>
          </a:xfrm>
        </p:grpSpPr>
        <p:sp>
          <p:nvSpPr>
            <p:cNvPr id="9" name="Rectangle 8">
              <a:extLst>
                <a:ext uri="{FF2B5EF4-FFF2-40B4-BE49-F238E27FC236}">
                  <a16:creationId xmlns:a16="http://schemas.microsoft.com/office/drawing/2014/main" id="{79FC0249-1BCE-40E2-B340-E2AA08FAC1DF}"/>
                </a:ext>
              </a:extLst>
            </p:cNvPr>
            <p:cNvSpPr/>
            <p:nvPr userDrawn="1"/>
          </p:nvSpPr>
          <p:spPr>
            <a:xfrm>
              <a:off x="0" y="1216325"/>
              <a:ext cx="12192000" cy="5641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ource Sans 3" panose="020B0303030403020204" pitchFamily="34" charset="0"/>
              </a:endParaRPr>
            </a:p>
          </p:txBody>
        </p:sp>
        <p:sp>
          <p:nvSpPr>
            <p:cNvPr id="10" name="Rectangle 9">
              <a:extLst>
                <a:ext uri="{FF2B5EF4-FFF2-40B4-BE49-F238E27FC236}">
                  <a16:creationId xmlns:a16="http://schemas.microsoft.com/office/drawing/2014/main" id="{403E3473-7FB9-4A73-B968-6FC544DB028A}"/>
                </a:ext>
              </a:extLst>
            </p:cNvPr>
            <p:cNvSpPr/>
            <p:nvPr userDrawn="1"/>
          </p:nvSpPr>
          <p:spPr>
            <a:xfrm>
              <a:off x="0" y="0"/>
              <a:ext cx="10325819" cy="124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ource Sans 3" panose="020B0303030403020204" pitchFamily="34" charset="0"/>
              </a:endParaRPr>
            </a:p>
          </p:txBody>
        </p:sp>
      </p:grpSp>
    </p:spTree>
    <p:extLst>
      <p:ext uri="{BB962C8B-B14F-4D97-AF65-F5344CB8AC3E}">
        <p14:creationId xmlns:p14="http://schemas.microsoft.com/office/powerpoint/2010/main" val="22221686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144FDB9-7D2A-43F5-9BB1-94688B0B36EE}"/>
              </a:ext>
            </a:extLst>
          </p:cNvPr>
          <p:cNvCxnSpPr>
            <a:cxnSpLocks/>
          </p:cNvCxnSpPr>
          <p:nvPr/>
        </p:nvCxnSpPr>
        <p:spPr>
          <a:xfrm>
            <a:off x="315686" y="6705600"/>
            <a:ext cx="11876314" cy="0"/>
          </a:xfrm>
          <a:prstGeom prst="line">
            <a:avLst/>
          </a:prstGeom>
          <a:ln>
            <a:solidFill>
              <a:srgbClr val="FA143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2670EB8-81E6-457F-B111-3CB1D4A32360}"/>
              </a:ext>
            </a:extLst>
          </p:cNvPr>
          <p:cNvPicPr>
            <a:picLocks noChangeAspect="1"/>
          </p:cNvPicPr>
          <p:nvPr/>
        </p:nvPicPr>
        <p:blipFill>
          <a:blip r:embed="rId2"/>
          <a:stretch>
            <a:fillRect/>
          </a:stretch>
        </p:blipFill>
        <p:spPr>
          <a:xfrm>
            <a:off x="10507133" y="136523"/>
            <a:ext cx="1566507" cy="720658"/>
          </a:xfrm>
          <a:prstGeom prst="rect">
            <a:avLst/>
          </a:prstGeom>
        </p:spPr>
      </p:pic>
    </p:spTree>
    <p:extLst>
      <p:ext uri="{BB962C8B-B14F-4D97-AF65-F5344CB8AC3E}">
        <p14:creationId xmlns:p14="http://schemas.microsoft.com/office/powerpoint/2010/main" val="1999820666"/>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8C1BA48-C8CF-407B-AD4C-3BCFC756D784}"/>
              </a:ext>
            </a:extLst>
          </p:cNvPr>
          <p:cNvCxnSpPr>
            <a:cxnSpLocks/>
          </p:cNvCxnSpPr>
          <p:nvPr/>
        </p:nvCxnSpPr>
        <p:spPr>
          <a:xfrm>
            <a:off x="315686" y="6705600"/>
            <a:ext cx="11876314" cy="0"/>
          </a:xfrm>
          <a:prstGeom prst="line">
            <a:avLst/>
          </a:prstGeom>
          <a:ln>
            <a:solidFill>
              <a:srgbClr val="FA1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892827"/>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96DF658-D07B-4325-9975-A19043F4145A}"/>
              </a:ext>
            </a:extLst>
          </p:cNvPr>
          <p:cNvCxnSpPr>
            <a:cxnSpLocks/>
          </p:cNvCxnSpPr>
          <p:nvPr/>
        </p:nvCxnSpPr>
        <p:spPr>
          <a:xfrm>
            <a:off x="315686" y="6705600"/>
            <a:ext cx="11876314" cy="0"/>
          </a:xfrm>
          <a:prstGeom prst="line">
            <a:avLst/>
          </a:prstGeom>
          <a:ln>
            <a:solidFill>
              <a:srgbClr val="FA1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482497"/>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281920C-086C-4771-B640-EDE98FEE0898}"/>
              </a:ext>
            </a:extLst>
          </p:cNvPr>
          <p:cNvCxnSpPr>
            <a:cxnSpLocks/>
          </p:cNvCxnSpPr>
          <p:nvPr/>
        </p:nvCxnSpPr>
        <p:spPr>
          <a:xfrm>
            <a:off x="315686" y="6705600"/>
            <a:ext cx="11876314" cy="0"/>
          </a:xfrm>
          <a:prstGeom prst="line">
            <a:avLst/>
          </a:prstGeom>
          <a:ln>
            <a:solidFill>
              <a:srgbClr val="FA1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495097"/>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B6F1669-DEC7-4FDF-B41F-9D70ACA638CE}"/>
              </a:ext>
            </a:extLst>
          </p:cNvPr>
          <p:cNvCxnSpPr>
            <a:cxnSpLocks/>
          </p:cNvCxnSpPr>
          <p:nvPr/>
        </p:nvCxnSpPr>
        <p:spPr>
          <a:xfrm>
            <a:off x="315686" y="6705600"/>
            <a:ext cx="11876314" cy="0"/>
          </a:xfrm>
          <a:prstGeom prst="line">
            <a:avLst/>
          </a:prstGeom>
          <a:ln>
            <a:solidFill>
              <a:srgbClr val="FA1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3745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B6F1669-DEC7-4FDF-B41F-9D70ACA638CE}"/>
              </a:ext>
            </a:extLst>
          </p:cNvPr>
          <p:cNvCxnSpPr>
            <a:cxnSpLocks/>
          </p:cNvCxnSpPr>
          <p:nvPr/>
        </p:nvCxnSpPr>
        <p:spPr>
          <a:xfrm>
            <a:off x="315686" y="6705600"/>
            <a:ext cx="11876314" cy="0"/>
          </a:xfrm>
          <a:prstGeom prst="line">
            <a:avLst/>
          </a:prstGeom>
          <a:ln>
            <a:solidFill>
              <a:srgbClr val="FA1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9308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63B077C-3C50-4550-B59E-A42977C57273}"/>
              </a:ext>
            </a:extLst>
          </p:cNvPr>
          <p:cNvCxnSpPr>
            <a:cxnSpLocks/>
          </p:cNvCxnSpPr>
          <p:nvPr/>
        </p:nvCxnSpPr>
        <p:spPr>
          <a:xfrm>
            <a:off x="315686" y="6705600"/>
            <a:ext cx="11876314" cy="0"/>
          </a:xfrm>
          <a:prstGeom prst="line">
            <a:avLst/>
          </a:prstGeom>
          <a:ln>
            <a:solidFill>
              <a:srgbClr val="FA1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733766"/>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59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5D5A95-FBCD-4A33-A507-4B90D730B4C4}"/>
              </a:ext>
            </a:extLst>
          </p:cNvPr>
          <p:cNvCxnSpPr>
            <a:cxnSpLocks/>
          </p:cNvCxnSpPr>
          <p:nvPr/>
        </p:nvCxnSpPr>
        <p:spPr>
          <a:xfrm>
            <a:off x="315686" y="6705600"/>
            <a:ext cx="11876314" cy="0"/>
          </a:xfrm>
          <a:prstGeom prst="line">
            <a:avLst/>
          </a:prstGeom>
          <a:ln>
            <a:solidFill>
              <a:srgbClr val="FA1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574916"/>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275A80-6FEF-4BF7-B567-8D81919E6E0F}" type="datetime1">
              <a:rPr lang="en-US" smtClean="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lumMod val="25000"/>
                  </a:schemeClr>
                </a:solidFill>
                <a:latin typeface="Source Sans 3" panose="020B0303030403020204" pitchFamily="34" charset="0"/>
                <a:ea typeface="Source Sans 3" panose="020B0303030403020204" pitchFamily="34" charset="0"/>
              </a:defRPr>
            </a:lvl1pPr>
          </a:lstStyle>
          <a:p>
            <a:fld id="{B3561BA9-CDCF-4958-B8AB-66F3BF063E13}" type="slidenum">
              <a:rPr lang="en-US" smtClean="0"/>
              <a:pPr/>
              <a:t>‹#›</a:t>
            </a:fld>
            <a:endParaRPr lang="en-US" dirty="0"/>
          </a:p>
        </p:txBody>
      </p:sp>
      <p:sp>
        <p:nvSpPr>
          <p:cNvPr id="7" name="Title 6"/>
          <p:cNvSpPr>
            <a:spLocks noGrp="1"/>
          </p:cNvSpPr>
          <p:nvPr>
            <p:ph type="title" hasCustomPrompt="1"/>
          </p:nvPr>
        </p:nvSpPr>
        <p:spPr>
          <a:xfrm>
            <a:off x="222250" y="52050"/>
            <a:ext cx="8974536" cy="989351"/>
          </a:xfrm>
        </p:spPr>
        <p:txBody>
          <a:bodyPr>
            <a:normAutofit/>
          </a:bodyPr>
          <a:lstStyle>
            <a:lvl1pPr>
              <a:defRPr sz="2800" b="1">
                <a:solidFill>
                  <a:schemeClr val="bg1"/>
                </a:solidFill>
                <a:latin typeface="Source Sans 3" panose="020B0303030403020204" pitchFamily="34" charset="0"/>
                <a:ea typeface="Source Sans 3" panose="020B0303030403020204" pitchFamily="34" charset="0"/>
                <a:cs typeface="Source Sans 3" panose="020B0303030403020204" pitchFamily="34" charset="0"/>
              </a:defRPr>
            </a:lvl1pPr>
          </a:lstStyle>
          <a:p>
            <a:r>
              <a:rPr lang="en-US" dirty="0"/>
              <a:t>Title</a:t>
            </a:r>
          </a:p>
        </p:txBody>
      </p:sp>
      <p:sp>
        <p:nvSpPr>
          <p:cNvPr id="3" name="Content Placeholder 2">
            <a:extLst>
              <a:ext uri="{FF2B5EF4-FFF2-40B4-BE49-F238E27FC236}">
                <a16:creationId xmlns:a16="http://schemas.microsoft.com/office/drawing/2014/main" id="{ED3E46F2-0519-42DC-BC70-F79E31EAB267}"/>
              </a:ext>
            </a:extLst>
          </p:cNvPr>
          <p:cNvSpPr>
            <a:spLocks noGrp="1"/>
          </p:cNvSpPr>
          <p:nvPr>
            <p:ph sz="quarter" idx="13"/>
          </p:nvPr>
        </p:nvSpPr>
        <p:spPr>
          <a:xfrm>
            <a:off x="222250" y="1255713"/>
            <a:ext cx="11637963" cy="4886325"/>
          </a:xfrm>
        </p:spPr>
        <p:txBody>
          <a:bodyPr/>
          <a:lstStyle>
            <a:lvl1pPr>
              <a:defRPr sz="2400">
                <a:latin typeface="Source Sans 3" panose="020B0303030403020204" pitchFamily="34" charset="0"/>
                <a:ea typeface="Source Sans 3" panose="020B0303030403020204" pitchFamily="34" charset="0"/>
              </a:defRPr>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Rectangle 1"/>
          <p:cNvSpPr/>
          <p:nvPr userDrawn="1"/>
        </p:nvSpPr>
        <p:spPr>
          <a:xfrm>
            <a:off x="0" y="-6350"/>
            <a:ext cx="10062718" cy="1056895"/>
          </a:xfrm>
          <a:custGeom>
            <a:avLst/>
            <a:gdLst>
              <a:gd name="connsiteX0" fmla="*/ 0 w 10222992"/>
              <a:gd name="connsiteY0" fmla="*/ 0 h 1041401"/>
              <a:gd name="connsiteX1" fmla="*/ 10222992 w 10222992"/>
              <a:gd name="connsiteY1" fmla="*/ 0 h 1041401"/>
              <a:gd name="connsiteX2" fmla="*/ 10222992 w 10222992"/>
              <a:gd name="connsiteY2" fmla="*/ 1041401 h 1041401"/>
              <a:gd name="connsiteX3" fmla="*/ 0 w 10222992"/>
              <a:gd name="connsiteY3" fmla="*/ 1041401 h 1041401"/>
              <a:gd name="connsiteX4" fmla="*/ 0 w 10222992"/>
              <a:gd name="connsiteY4" fmla="*/ 0 h 1041401"/>
              <a:gd name="connsiteX0" fmla="*/ 0 w 10222992"/>
              <a:gd name="connsiteY0" fmla="*/ 0 h 1041401"/>
              <a:gd name="connsiteX1" fmla="*/ 10222992 w 10222992"/>
              <a:gd name="connsiteY1" fmla="*/ 0 h 1041401"/>
              <a:gd name="connsiteX2" fmla="*/ 8119872 w 10222992"/>
              <a:gd name="connsiteY2" fmla="*/ 885953 h 1041401"/>
              <a:gd name="connsiteX3" fmla="*/ 0 w 10222992"/>
              <a:gd name="connsiteY3" fmla="*/ 1041401 h 1041401"/>
              <a:gd name="connsiteX4" fmla="*/ 0 w 10222992"/>
              <a:gd name="connsiteY4" fmla="*/ 0 h 1041401"/>
              <a:gd name="connsiteX0" fmla="*/ 0 w 10222992"/>
              <a:gd name="connsiteY0" fmla="*/ 0 h 1041401"/>
              <a:gd name="connsiteX1" fmla="*/ 10222992 w 10222992"/>
              <a:gd name="connsiteY1" fmla="*/ 0 h 1041401"/>
              <a:gd name="connsiteX2" fmla="*/ 9098280 w 10222992"/>
              <a:gd name="connsiteY2" fmla="*/ 1032257 h 1041401"/>
              <a:gd name="connsiteX3" fmla="*/ 0 w 10222992"/>
              <a:gd name="connsiteY3" fmla="*/ 1041401 h 1041401"/>
              <a:gd name="connsiteX4" fmla="*/ 0 w 10222992"/>
              <a:gd name="connsiteY4" fmla="*/ 0 h 1041401"/>
              <a:gd name="connsiteX0" fmla="*/ 0 w 9582912"/>
              <a:gd name="connsiteY0" fmla="*/ 0 h 1041401"/>
              <a:gd name="connsiteX1" fmla="*/ 9582912 w 9582912"/>
              <a:gd name="connsiteY1" fmla="*/ 73152 h 1041401"/>
              <a:gd name="connsiteX2" fmla="*/ 9098280 w 9582912"/>
              <a:gd name="connsiteY2" fmla="*/ 1032257 h 1041401"/>
              <a:gd name="connsiteX3" fmla="*/ 0 w 9582912"/>
              <a:gd name="connsiteY3" fmla="*/ 1041401 h 1041401"/>
              <a:gd name="connsiteX4" fmla="*/ 0 w 9582912"/>
              <a:gd name="connsiteY4" fmla="*/ 0 h 1041401"/>
              <a:gd name="connsiteX0" fmla="*/ 0 w 10030968"/>
              <a:gd name="connsiteY0" fmla="*/ 0 h 1041401"/>
              <a:gd name="connsiteX1" fmla="*/ 10030968 w 10030968"/>
              <a:gd name="connsiteY1" fmla="*/ 0 h 1041401"/>
              <a:gd name="connsiteX2" fmla="*/ 9098280 w 10030968"/>
              <a:gd name="connsiteY2" fmla="*/ 1032257 h 1041401"/>
              <a:gd name="connsiteX3" fmla="*/ 0 w 10030968"/>
              <a:gd name="connsiteY3" fmla="*/ 1041401 h 1041401"/>
              <a:gd name="connsiteX4" fmla="*/ 0 w 10030968"/>
              <a:gd name="connsiteY4" fmla="*/ 0 h 1041401"/>
              <a:gd name="connsiteX0" fmla="*/ 0 w 10030968"/>
              <a:gd name="connsiteY0" fmla="*/ 0 h 1041401"/>
              <a:gd name="connsiteX1" fmla="*/ 10030968 w 10030968"/>
              <a:gd name="connsiteY1" fmla="*/ 0 h 1041401"/>
              <a:gd name="connsiteX2" fmla="*/ 9134856 w 10030968"/>
              <a:gd name="connsiteY2" fmla="*/ 1013969 h 1041401"/>
              <a:gd name="connsiteX3" fmla="*/ 0 w 10030968"/>
              <a:gd name="connsiteY3" fmla="*/ 1041401 h 1041401"/>
              <a:gd name="connsiteX4" fmla="*/ 0 w 10030968"/>
              <a:gd name="connsiteY4" fmla="*/ 0 h 1041401"/>
              <a:gd name="connsiteX0" fmla="*/ 0 w 10030968"/>
              <a:gd name="connsiteY0" fmla="*/ 0 h 1050545"/>
              <a:gd name="connsiteX1" fmla="*/ 10030968 w 10030968"/>
              <a:gd name="connsiteY1" fmla="*/ 0 h 1050545"/>
              <a:gd name="connsiteX2" fmla="*/ 9134856 w 10030968"/>
              <a:gd name="connsiteY2" fmla="*/ 1050545 h 1050545"/>
              <a:gd name="connsiteX3" fmla="*/ 0 w 10030968"/>
              <a:gd name="connsiteY3" fmla="*/ 1041401 h 1050545"/>
              <a:gd name="connsiteX4" fmla="*/ 0 w 10030968"/>
              <a:gd name="connsiteY4" fmla="*/ 0 h 1050545"/>
              <a:gd name="connsiteX0" fmla="*/ 0 w 10062718"/>
              <a:gd name="connsiteY0" fmla="*/ 6350 h 1056895"/>
              <a:gd name="connsiteX1" fmla="*/ 10062718 w 10062718"/>
              <a:gd name="connsiteY1" fmla="*/ 0 h 1056895"/>
              <a:gd name="connsiteX2" fmla="*/ 9134856 w 10062718"/>
              <a:gd name="connsiteY2" fmla="*/ 1056895 h 1056895"/>
              <a:gd name="connsiteX3" fmla="*/ 0 w 10062718"/>
              <a:gd name="connsiteY3" fmla="*/ 1047751 h 1056895"/>
              <a:gd name="connsiteX4" fmla="*/ 0 w 10062718"/>
              <a:gd name="connsiteY4" fmla="*/ 6350 h 1056895"/>
              <a:gd name="connsiteX0" fmla="*/ 0 w 10062718"/>
              <a:gd name="connsiteY0" fmla="*/ 6350 h 1056895"/>
              <a:gd name="connsiteX1" fmla="*/ 10062718 w 10062718"/>
              <a:gd name="connsiteY1" fmla="*/ 0 h 1056895"/>
              <a:gd name="connsiteX2" fmla="*/ 9153906 w 10062718"/>
              <a:gd name="connsiteY2" fmla="*/ 1056895 h 1056895"/>
              <a:gd name="connsiteX3" fmla="*/ 0 w 10062718"/>
              <a:gd name="connsiteY3" fmla="*/ 1047751 h 1056895"/>
              <a:gd name="connsiteX4" fmla="*/ 0 w 10062718"/>
              <a:gd name="connsiteY4" fmla="*/ 6350 h 1056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718" h="1056895">
                <a:moveTo>
                  <a:pt x="0" y="6350"/>
                </a:moveTo>
                <a:lnTo>
                  <a:pt x="10062718" y="0"/>
                </a:lnTo>
                <a:lnTo>
                  <a:pt x="9153906" y="1056895"/>
                </a:lnTo>
                <a:lnTo>
                  <a:pt x="0" y="1047751"/>
                </a:lnTo>
                <a:lnTo>
                  <a:pt x="0" y="6350"/>
                </a:lnTo>
                <a:close/>
              </a:path>
            </a:pathLst>
          </a:custGeom>
          <a:solidFill>
            <a:srgbClr val="B3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0593920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39485" y="0"/>
            <a:ext cx="8974536" cy="989351"/>
          </a:xfrm>
        </p:spPr>
        <p:txBody>
          <a:bodyPr>
            <a:normAutofit/>
          </a:bodyPr>
          <a:lstStyle>
            <a:lvl1pPr>
              <a:defRPr sz="2800">
                <a:solidFill>
                  <a:schemeClr val="bg1"/>
                </a:solidFill>
                <a:latin typeface="Source Sans 3" panose="020B0303030403020204" pitchFamily="34" charset="0"/>
                <a:cs typeface="Source Sans 3" panose="020B0303030403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52E2A6E4-C177-4197-8933-0C42A0D91F58}" type="datetime1">
              <a:rPr lang="en-US" smtClean="0">
                <a:solidFill>
                  <a:prstClr val="black">
                    <a:tint val="75000"/>
                  </a:prstClr>
                </a:solidFill>
              </a:rPr>
              <a:t>4/10/2026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CFB385-9728-4456-B89B-C835FCCE6EE3}" type="slidenum">
              <a:rPr lang="en-US">
                <a:solidFill>
                  <a:prstClr val="black">
                    <a:tint val="75000"/>
                  </a:prstClr>
                </a:solidFill>
              </a:rPr>
              <a:pPr>
                <a:defRPr/>
              </a:pPr>
              <a:t>‹#›</a:t>
            </a:fld>
            <a:endParaRPr lang="en-US" dirty="0">
              <a:solidFill>
                <a:prstClr val="black">
                  <a:tint val="75000"/>
                </a:prstClr>
              </a:solidFill>
            </a:endParaRPr>
          </a:p>
        </p:txBody>
      </p:sp>
      <p:sp>
        <p:nvSpPr>
          <p:cNvPr id="8" name="Rectangle 1"/>
          <p:cNvSpPr/>
          <p:nvPr userDrawn="1"/>
        </p:nvSpPr>
        <p:spPr>
          <a:xfrm>
            <a:off x="0" y="-6350"/>
            <a:ext cx="10062718" cy="1056895"/>
          </a:xfrm>
          <a:custGeom>
            <a:avLst/>
            <a:gdLst>
              <a:gd name="connsiteX0" fmla="*/ 0 w 10222992"/>
              <a:gd name="connsiteY0" fmla="*/ 0 h 1041401"/>
              <a:gd name="connsiteX1" fmla="*/ 10222992 w 10222992"/>
              <a:gd name="connsiteY1" fmla="*/ 0 h 1041401"/>
              <a:gd name="connsiteX2" fmla="*/ 10222992 w 10222992"/>
              <a:gd name="connsiteY2" fmla="*/ 1041401 h 1041401"/>
              <a:gd name="connsiteX3" fmla="*/ 0 w 10222992"/>
              <a:gd name="connsiteY3" fmla="*/ 1041401 h 1041401"/>
              <a:gd name="connsiteX4" fmla="*/ 0 w 10222992"/>
              <a:gd name="connsiteY4" fmla="*/ 0 h 1041401"/>
              <a:gd name="connsiteX0" fmla="*/ 0 w 10222992"/>
              <a:gd name="connsiteY0" fmla="*/ 0 h 1041401"/>
              <a:gd name="connsiteX1" fmla="*/ 10222992 w 10222992"/>
              <a:gd name="connsiteY1" fmla="*/ 0 h 1041401"/>
              <a:gd name="connsiteX2" fmla="*/ 8119872 w 10222992"/>
              <a:gd name="connsiteY2" fmla="*/ 885953 h 1041401"/>
              <a:gd name="connsiteX3" fmla="*/ 0 w 10222992"/>
              <a:gd name="connsiteY3" fmla="*/ 1041401 h 1041401"/>
              <a:gd name="connsiteX4" fmla="*/ 0 w 10222992"/>
              <a:gd name="connsiteY4" fmla="*/ 0 h 1041401"/>
              <a:gd name="connsiteX0" fmla="*/ 0 w 10222992"/>
              <a:gd name="connsiteY0" fmla="*/ 0 h 1041401"/>
              <a:gd name="connsiteX1" fmla="*/ 10222992 w 10222992"/>
              <a:gd name="connsiteY1" fmla="*/ 0 h 1041401"/>
              <a:gd name="connsiteX2" fmla="*/ 9098280 w 10222992"/>
              <a:gd name="connsiteY2" fmla="*/ 1032257 h 1041401"/>
              <a:gd name="connsiteX3" fmla="*/ 0 w 10222992"/>
              <a:gd name="connsiteY3" fmla="*/ 1041401 h 1041401"/>
              <a:gd name="connsiteX4" fmla="*/ 0 w 10222992"/>
              <a:gd name="connsiteY4" fmla="*/ 0 h 1041401"/>
              <a:gd name="connsiteX0" fmla="*/ 0 w 9582912"/>
              <a:gd name="connsiteY0" fmla="*/ 0 h 1041401"/>
              <a:gd name="connsiteX1" fmla="*/ 9582912 w 9582912"/>
              <a:gd name="connsiteY1" fmla="*/ 73152 h 1041401"/>
              <a:gd name="connsiteX2" fmla="*/ 9098280 w 9582912"/>
              <a:gd name="connsiteY2" fmla="*/ 1032257 h 1041401"/>
              <a:gd name="connsiteX3" fmla="*/ 0 w 9582912"/>
              <a:gd name="connsiteY3" fmla="*/ 1041401 h 1041401"/>
              <a:gd name="connsiteX4" fmla="*/ 0 w 9582912"/>
              <a:gd name="connsiteY4" fmla="*/ 0 h 1041401"/>
              <a:gd name="connsiteX0" fmla="*/ 0 w 10030968"/>
              <a:gd name="connsiteY0" fmla="*/ 0 h 1041401"/>
              <a:gd name="connsiteX1" fmla="*/ 10030968 w 10030968"/>
              <a:gd name="connsiteY1" fmla="*/ 0 h 1041401"/>
              <a:gd name="connsiteX2" fmla="*/ 9098280 w 10030968"/>
              <a:gd name="connsiteY2" fmla="*/ 1032257 h 1041401"/>
              <a:gd name="connsiteX3" fmla="*/ 0 w 10030968"/>
              <a:gd name="connsiteY3" fmla="*/ 1041401 h 1041401"/>
              <a:gd name="connsiteX4" fmla="*/ 0 w 10030968"/>
              <a:gd name="connsiteY4" fmla="*/ 0 h 1041401"/>
              <a:gd name="connsiteX0" fmla="*/ 0 w 10030968"/>
              <a:gd name="connsiteY0" fmla="*/ 0 h 1041401"/>
              <a:gd name="connsiteX1" fmla="*/ 10030968 w 10030968"/>
              <a:gd name="connsiteY1" fmla="*/ 0 h 1041401"/>
              <a:gd name="connsiteX2" fmla="*/ 9134856 w 10030968"/>
              <a:gd name="connsiteY2" fmla="*/ 1013969 h 1041401"/>
              <a:gd name="connsiteX3" fmla="*/ 0 w 10030968"/>
              <a:gd name="connsiteY3" fmla="*/ 1041401 h 1041401"/>
              <a:gd name="connsiteX4" fmla="*/ 0 w 10030968"/>
              <a:gd name="connsiteY4" fmla="*/ 0 h 1041401"/>
              <a:gd name="connsiteX0" fmla="*/ 0 w 10030968"/>
              <a:gd name="connsiteY0" fmla="*/ 0 h 1050545"/>
              <a:gd name="connsiteX1" fmla="*/ 10030968 w 10030968"/>
              <a:gd name="connsiteY1" fmla="*/ 0 h 1050545"/>
              <a:gd name="connsiteX2" fmla="*/ 9134856 w 10030968"/>
              <a:gd name="connsiteY2" fmla="*/ 1050545 h 1050545"/>
              <a:gd name="connsiteX3" fmla="*/ 0 w 10030968"/>
              <a:gd name="connsiteY3" fmla="*/ 1041401 h 1050545"/>
              <a:gd name="connsiteX4" fmla="*/ 0 w 10030968"/>
              <a:gd name="connsiteY4" fmla="*/ 0 h 1050545"/>
              <a:gd name="connsiteX0" fmla="*/ 0 w 10062718"/>
              <a:gd name="connsiteY0" fmla="*/ 6350 h 1056895"/>
              <a:gd name="connsiteX1" fmla="*/ 10062718 w 10062718"/>
              <a:gd name="connsiteY1" fmla="*/ 0 h 1056895"/>
              <a:gd name="connsiteX2" fmla="*/ 9134856 w 10062718"/>
              <a:gd name="connsiteY2" fmla="*/ 1056895 h 1056895"/>
              <a:gd name="connsiteX3" fmla="*/ 0 w 10062718"/>
              <a:gd name="connsiteY3" fmla="*/ 1047751 h 1056895"/>
              <a:gd name="connsiteX4" fmla="*/ 0 w 10062718"/>
              <a:gd name="connsiteY4" fmla="*/ 6350 h 1056895"/>
              <a:gd name="connsiteX0" fmla="*/ 0 w 10062718"/>
              <a:gd name="connsiteY0" fmla="*/ 6350 h 1056895"/>
              <a:gd name="connsiteX1" fmla="*/ 10062718 w 10062718"/>
              <a:gd name="connsiteY1" fmla="*/ 0 h 1056895"/>
              <a:gd name="connsiteX2" fmla="*/ 9153906 w 10062718"/>
              <a:gd name="connsiteY2" fmla="*/ 1056895 h 1056895"/>
              <a:gd name="connsiteX3" fmla="*/ 0 w 10062718"/>
              <a:gd name="connsiteY3" fmla="*/ 1047751 h 1056895"/>
              <a:gd name="connsiteX4" fmla="*/ 0 w 10062718"/>
              <a:gd name="connsiteY4" fmla="*/ 6350 h 1056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718" h="1056895">
                <a:moveTo>
                  <a:pt x="0" y="6350"/>
                </a:moveTo>
                <a:lnTo>
                  <a:pt x="10062718" y="0"/>
                </a:lnTo>
                <a:lnTo>
                  <a:pt x="9153906" y="1056895"/>
                </a:lnTo>
                <a:lnTo>
                  <a:pt x="0" y="1047751"/>
                </a:lnTo>
                <a:lnTo>
                  <a:pt x="0" y="6350"/>
                </a:lnTo>
                <a:close/>
              </a:path>
            </a:pathLst>
          </a:custGeom>
          <a:solidFill>
            <a:srgbClr val="B3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40166871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Separator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C592E8-3784-4234-AAFE-E690488A2CC3}" type="datetime1">
              <a:rPr lang="en-US" smtClean="0"/>
              <a:t>4/10/2026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dirty="0"/>
          </a:p>
        </p:txBody>
      </p:sp>
      <p:sp>
        <p:nvSpPr>
          <p:cNvPr id="9" name="Title 8"/>
          <p:cNvSpPr>
            <a:spLocks noGrp="1"/>
          </p:cNvSpPr>
          <p:nvPr>
            <p:ph type="title" hasCustomPrompt="1"/>
          </p:nvPr>
        </p:nvSpPr>
        <p:spPr>
          <a:xfrm>
            <a:off x="838200" y="3373581"/>
            <a:ext cx="10515600" cy="2319794"/>
          </a:xfrm>
        </p:spPr>
        <p:txBody>
          <a:bodyPr anchor="t">
            <a:normAutofit/>
          </a:bodyPr>
          <a:lstStyle>
            <a:lvl1pPr>
              <a:defRPr sz="5400" b="1">
                <a:solidFill>
                  <a:srgbClr val="003773"/>
                </a:solidFill>
                <a:latin typeface="Source Sans 3" panose="020B0303030403020204" pitchFamily="34" charset="0"/>
                <a:ea typeface="Source Sans 3" panose="020B0303030403020204" pitchFamily="34" charset="0"/>
                <a:cs typeface="Source Sans 3" panose="020B0303030403020204" pitchFamily="34" charset="0"/>
              </a:defRPr>
            </a:lvl1pPr>
          </a:lstStyle>
          <a:p>
            <a:r>
              <a:rPr lang="en-US" dirty="0"/>
              <a:t>Separator Slide</a:t>
            </a:r>
          </a:p>
        </p:txBody>
      </p:sp>
      <p:cxnSp>
        <p:nvCxnSpPr>
          <p:cNvPr id="6" name="Straight Connector 5">
            <a:extLst>
              <a:ext uri="{FF2B5EF4-FFF2-40B4-BE49-F238E27FC236}">
                <a16:creationId xmlns:a16="http://schemas.microsoft.com/office/drawing/2014/main" id="{B34BB64E-57D7-4496-9086-8156D8CC6AC4}"/>
              </a:ext>
            </a:extLst>
          </p:cNvPr>
          <p:cNvCxnSpPr/>
          <p:nvPr userDrawn="1"/>
        </p:nvCxnSpPr>
        <p:spPr>
          <a:xfrm>
            <a:off x="926444" y="1604011"/>
            <a:ext cx="711835" cy="0"/>
          </a:xfrm>
          <a:prstGeom prst="line">
            <a:avLst/>
          </a:prstGeom>
          <a:ln w="57150">
            <a:solidFill>
              <a:srgbClr val="ED1B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4948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2E2D89C6-1F2C-4C6F-A6C4-144F84031E16}" type="datetime1">
              <a:rPr lang="en-US" smtClean="0"/>
              <a:t>4/10/2026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bg2">
                    <a:lumMod val="25000"/>
                  </a:schemeClr>
                </a:solidFill>
                <a:latin typeface="Source Sans 3" panose="020B0303030403020204" pitchFamily="34" charset="0"/>
                <a:ea typeface="Source Sans 3" panose="020B0303030403020204" pitchFamily="34" charset="0"/>
              </a:defRPr>
            </a:lvl1pPr>
          </a:lstStyle>
          <a:p>
            <a:fld id="{B3561BA9-CDCF-4958-B8AB-66F3BF063E13}" type="slidenum">
              <a:rPr lang="en-US" smtClean="0"/>
              <a:pPr/>
              <a:t>‹#›</a:t>
            </a:fld>
            <a:endParaRPr lang="en-US" dirty="0"/>
          </a:p>
        </p:txBody>
      </p:sp>
      <p:sp>
        <p:nvSpPr>
          <p:cNvPr id="7" name="Title 6"/>
          <p:cNvSpPr>
            <a:spLocks noGrp="1"/>
          </p:cNvSpPr>
          <p:nvPr>
            <p:ph type="title" hasCustomPrompt="1"/>
          </p:nvPr>
        </p:nvSpPr>
        <p:spPr>
          <a:xfrm>
            <a:off x="222250" y="52050"/>
            <a:ext cx="8974536" cy="989351"/>
          </a:xfrm>
          <a:prstGeom prst="rect">
            <a:avLst/>
          </a:prstGeom>
        </p:spPr>
        <p:txBody>
          <a:bodyPr>
            <a:normAutofit/>
          </a:bodyPr>
          <a:lstStyle>
            <a:lvl1pPr>
              <a:defRPr sz="2800" b="1">
                <a:solidFill>
                  <a:schemeClr val="bg1"/>
                </a:solidFill>
                <a:latin typeface="Source Sans 3" panose="020B0303030403020204" pitchFamily="34" charset="0"/>
                <a:ea typeface="Source Sans 3" panose="020B0303030403020204" pitchFamily="34" charset="0"/>
                <a:cs typeface="Source Sans 3" panose="020B0303030403020204" pitchFamily="34" charset="0"/>
              </a:defRPr>
            </a:lvl1pPr>
          </a:lstStyle>
          <a:p>
            <a:r>
              <a:rPr lang="en-US" dirty="0"/>
              <a:t>Title</a:t>
            </a:r>
          </a:p>
        </p:txBody>
      </p:sp>
      <p:sp>
        <p:nvSpPr>
          <p:cNvPr id="3" name="Content Placeholder 2">
            <a:extLst>
              <a:ext uri="{FF2B5EF4-FFF2-40B4-BE49-F238E27FC236}">
                <a16:creationId xmlns:a16="http://schemas.microsoft.com/office/drawing/2014/main" id="{ED3E46F2-0519-42DC-BC70-F79E31EAB267}"/>
              </a:ext>
            </a:extLst>
          </p:cNvPr>
          <p:cNvSpPr>
            <a:spLocks noGrp="1"/>
          </p:cNvSpPr>
          <p:nvPr>
            <p:ph sz="quarter" idx="13"/>
          </p:nvPr>
        </p:nvSpPr>
        <p:spPr>
          <a:xfrm>
            <a:off x="222250" y="1255713"/>
            <a:ext cx="11637963" cy="4886325"/>
          </a:xfrm>
          <a:prstGeom prst="rect">
            <a:avLst/>
          </a:prstGeom>
        </p:spPr>
        <p:txBody>
          <a:bodyPr/>
          <a:lstStyle>
            <a:lvl1pPr>
              <a:defRPr sz="2400">
                <a:latin typeface="Source Sans 3" panose="020B0303030403020204" pitchFamily="34" charset="0"/>
                <a:ea typeface="Source Sans 3" panose="020B0303030403020204" pitchFamily="34" charset="0"/>
              </a:defRPr>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Rectangle 1"/>
          <p:cNvSpPr/>
          <p:nvPr userDrawn="1"/>
        </p:nvSpPr>
        <p:spPr>
          <a:xfrm>
            <a:off x="0" y="-6350"/>
            <a:ext cx="10062718" cy="1056895"/>
          </a:xfrm>
          <a:custGeom>
            <a:avLst/>
            <a:gdLst>
              <a:gd name="connsiteX0" fmla="*/ 0 w 10222992"/>
              <a:gd name="connsiteY0" fmla="*/ 0 h 1041401"/>
              <a:gd name="connsiteX1" fmla="*/ 10222992 w 10222992"/>
              <a:gd name="connsiteY1" fmla="*/ 0 h 1041401"/>
              <a:gd name="connsiteX2" fmla="*/ 10222992 w 10222992"/>
              <a:gd name="connsiteY2" fmla="*/ 1041401 h 1041401"/>
              <a:gd name="connsiteX3" fmla="*/ 0 w 10222992"/>
              <a:gd name="connsiteY3" fmla="*/ 1041401 h 1041401"/>
              <a:gd name="connsiteX4" fmla="*/ 0 w 10222992"/>
              <a:gd name="connsiteY4" fmla="*/ 0 h 1041401"/>
              <a:gd name="connsiteX0" fmla="*/ 0 w 10222992"/>
              <a:gd name="connsiteY0" fmla="*/ 0 h 1041401"/>
              <a:gd name="connsiteX1" fmla="*/ 10222992 w 10222992"/>
              <a:gd name="connsiteY1" fmla="*/ 0 h 1041401"/>
              <a:gd name="connsiteX2" fmla="*/ 8119872 w 10222992"/>
              <a:gd name="connsiteY2" fmla="*/ 885953 h 1041401"/>
              <a:gd name="connsiteX3" fmla="*/ 0 w 10222992"/>
              <a:gd name="connsiteY3" fmla="*/ 1041401 h 1041401"/>
              <a:gd name="connsiteX4" fmla="*/ 0 w 10222992"/>
              <a:gd name="connsiteY4" fmla="*/ 0 h 1041401"/>
              <a:gd name="connsiteX0" fmla="*/ 0 w 10222992"/>
              <a:gd name="connsiteY0" fmla="*/ 0 h 1041401"/>
              <a:gd name="connsiteX1" fmla="*/ 10222992 w 10222992"/>
              <a:gd name="connsiteY1" fmla="*/ 0 h 1041401"/>
              <a:gd name="connsiteX2" fmla="*/ 9098280 w 10222992"/>
              <a:gd name="connsiteY2" fmla="*/ 1032257 h 1041401"/>
              <a:gd name="connsiteX3" fmla="*/ 0 w 10222992"/>
              <a:gd name="connsiteY3" fmla="*/ 1041401 h 1041401"/>
              <a:gd name="connsiteX4" fmla="*/ 0 w 10222992"/>
              <a:gd name="connsiteY4" fmla="*/ 0 h 1041401"/>
              <a:gd name="connsiteX0" fmla="*/ 0 w 9582912"/>
              <a:gd name="connsiteY0" fmla="*/ 0 h 1041401"/>
              <a:gd name="connsiteX1" fmla="*/ 9582912 w 9582912"/>
              <a:gd name="connsiteY1" fmla="*/ 73152 h 1041401"/>
              <a:gd name="connsiteX2" fmla="*/ 9098280 w 9582912"/>
              <a:gd name="connsiteY2" fmla="*/ 1032257 h 1041401"/>
              <a:gd name="connsiteX3" fmla="*/ 0 w 9582912"/>
              <a:gd name="connsiteY3" fmla="*/ 1041401 h 1041401"/>
              <a:gd name="connsiteX4" fmla="*/ 0 w 9582912"/>
              <a:gd name="connsiteY4" fmla="*/ 0 h 1041401"/>
              <a:gd name="connsiteX0" fmla="*/ 0 w 10030968"/>
              <a:gd name="connsiteY0" fmla="*/ 0 h 1041401"/>
              <a:gd name="connsiteX1" fmla="*/ 10030968 w 10030968"/>
              <a:gd name="connsiteY1" fmla="*/ 0 h 1041401"/>
              <a:gd name="connsiteX2" fmla="*/ 9098280 w 10030968"/>
              <a:gd name="connsiteY2" fmla="*/ 1032257 h 1041401"/>
              <a:gd name="connsiteX3" fmla="*/ 0 w 10030968"/>
              <a:gd name="connsiteY3" fmla="*/ 1041401 h 1041401"/>
              <a:gd name="connsiteX4" fmla="*/ 0 w 10030968"/>
              <a:gd name="connsiteY4" fmla="*/ 0 h 1041401"/>
              <a:gd name="connsiteX0" fmla="*/ 0 w 10030968"/>
              <a:gd name="connsiteY0" fmla="*/ 0 h 1041401"/>
              <a:gd name="connsiteX1" fmla="*/ 10030968 w 10030968"/>
              <a:gd name="connsiteY1" fmla="*/ 0 h 1041401"/>
              <a:gd name="connsiteX2" fmla="*/ 9134856 w 10030968"/>
              <a:gd name="connsiteY2" fmla="*/ 1013969 h 1041401"/>
              <a:gd name="connsiteX3" fmla="*/ 0 w 10030968"/>
              <a:gd name="connsiteY3" fmla="*/ 1041401 h 1041401"/>
              <a:gd name="connsiteX4" fmla="*/ 0 w 10030968"/>
              <a:gd name="connsiteY4" fmla="*/ 0 h 1041401"/>
              <a:gd name="connsiteX0" fmla="*/ 0 w 10030968"/>
              <a:gd name="connsiteY0" fmla="*/ 0 h 1050545"/>
              <a:gd name="connsiteX1" fmla="*/ 10030968 w 10030968"/>
              <a:gd name="connsiteY1" fmla="*/ 0 h 1050545"/>
              <a:gd name="connsiteX2" fmla="*/ 9134856 w 10030968"/>
              <a:gd name="connsiteY2" fmla="*/ 1050545 h 1050545"/>
              <a:gd name="connsiteX3" fmla="*/ 0 w 10030968"/>
              <a:gd name="connsiteY3" fmla="*/ 1041401 h 1050545"/>
              <a:gd name="connsiteX4" fmla="*/ 0 w 10030968"/>
              <a:gd name="connsiteY4" fmla="*/ 0 h 1050545"/>
              <a:gd name="connsiteX0" fmla="*/ 0 w 10062718"/>
              <a:gd name="connsiteY0" fmla="*/ 6350 h 1056895"/>
              <a:gd name="connsiteX1" fmla="*/ 10062718 w 10062718"/>
              <a:gd name="connsiteY1" fmla="*/ 0 h 1056895"/>
              <a:gd name="connsiteX2" fmla="*/ 9134856 w 10062718"/>
              <a:gd name="connsiteY2" fmla="*/ 1056895 h 1056895"/>
              <a:gd name="connsiteX3" fmla="*/ 0 w 10062718"/>
              <a:gd name="connsiteY3" fmla="*/ 1047751 h 1056895"/>
              <a:gd name="connsiteX4" fmla="*/ 0 w 10062718"/>
              <a:gd name="connsiteY4" fmla="*/ 6350 h 1056895"/>
              <a:gd name="connsiteX0" fmla="*/ 0 w 10062718"/>
              <a:gd name="connsiteY0" fmla="*/ 6350 h 1056895"/>
              <a:gd name="connsiteX1" fmla="*/ 10062718 w 10062718"/>
              <a:gd name="connsiteY1" fmla="*/ 0 h 1056895"/>
              <a:gd name="connsiteX2" fmla="*/ 9153906 w 10062718"/>
              <a:gd name="connsiteY2" fmla="*/ 1056895 h 1056895"/>
              <a:gd name="connsiteX3" fmla="*/ 0 w 10062718"/>
              <a:gd name="connsiteY3" fmla="*/ 1047751 h 1056895"/>
              <a:gd name="connsiteX4" fmla="*/ 0 w 10062718"/>
              <a:gd name="connsiteY4" fmla="*/ 6350 h 1056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718" h="1056895">
                <a:moveTo>
                  <a:pt x="0" y="6350"/>
                </a:moveTo>
                <a:lnTo>
                  <a:pt x="10062718" y="0"/>
                </a:lnTo>
                <a:lnTo>
                  <a:pt x="9153906" y="1056895"/>
                </a:lnTo>
                <a:lnTo>
                  <a:pt x="0" y="1047751"/>
                </a:lnTo>
                <a:lnTo>
                  <a:pt x="0" y="6350"/>
                </a:lnTo>
                <a:close/>
              </a:path>
            </a:pathLst>
          </a:custGeom>
          <a:solidFill>
            <a:srgbClr val="B3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7928615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descr="Jayesh Sir Template 1.jpg"/>
          <p:cNvPicPr>
            <a:picLocks noChangeAspect="1"/>
          </p:cNvPicPr>
          <p:nvPr userDrawn="1"/>
        </p:nvPicPr>
        <p:blipFill>
          <a:blip r:embed="rId2" cstate="print"/>
          <a:stretch>
            <a:fillRect/>
          </a:stretch>
        </p:blipFill>
        <p:spPr>
          <a:xfrm>
            <a:off x="0" y="0"/>
            <a:ext cx="12192000" cy="6858000"/>
          </a:xfrm>
          <a:prstGeom prst="rect">
            <a:avLst/>
          </a:prstGeom>
        </p:spPr>
      </p:pic>
      <p:sp>
        <p:nvSpPr>
          <p:cNvPr id="3" name="Slide Number Placeholder 5"/>
          <p:cNvSpPr>
            <a:spLocks noGrp="1"/>
          </p:cNvSpPr>
          <p:nvPr>
            <p:ph type="sldNum" sz="quarter" idx="12"/>
          </p:nvPr>
        </p:nvSpPr>
        <p:spPr>
          <a:xfrm>
            <a:off x="-26554" y="6476712"/>
            <a:ext cx="2844800" cy="365125"/>
          </a:xfrm>
          <a:prstGeom prst="rect">
            <a:avLst/>
          </a:prstGeom>
        </p:spPr>
        <p:txBody>
          <a:bodyPr/>
          <a:lstStyle>
            <a:lvl1pPr>
              <a:defRPr lang="en-US" sz="1333" smtClean="0">
                <a:solidFill>
                  <a:prstClr val="white"/>
                </a:solidFill>
              </a:defRPr>
            </a:lvl1pPr>
          </a:lstStyle>
          <a:p>
            <a:pPr algn="l"/>
            <a:fld id="{A44F59DC-00BC-4D49-9A19-D272CE1082FF}" type="slidenum">
              <a:rPr lang="en-IN" smtClean="0"/>
              <a:pPr algn="l"/>
              <a:t>‹#›</a:t>
            </a:fld>
            <a:endParaRPr lang="en-IN" dirty="0"/>
          </a:p>
        </p:txBody>
      </p:sp>
    </p:spTree>
    <p:extLst>
      <p:ext uri="{BB962C8B-B14F-4D97-AF65-F5344CB8AC3E}">
        <p14:creationId xmlns:p14="http://schemas.microsoft.com/office/powerpoint/2010/main" val="2663024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lvl1pPr>
              <a:defRPr>
                <a:latin typeface="Source Sans 3" panose="020B0303030403020204" pitchFamily="34" charset="0"/>
              </a:defRPr>
            </a:lvl1pPr>
          </a:lstStyle>
          <a:p>
            <a:pPr>
              <a:defRPr/>
            </a:pPr>
            <a:fld id="{FDE934FF-F4E1-47C5-9CA5-30A81DDE2BE4}" type="datetimeFigureOut">
              <a:rPr lang="en-US" sz="1200" smtClean="0">
                <a:solidFill>
                  <a:prstClr val="black">
                    <a:tint val="75000"/>
                  </a:prstClr>
                </a:solidFill>
              </a:rPr>
              <a:pPr>
                <a:defRPr/>
              </a:pPr>
              <a:t>4/10/2026</a:t>
            </a:fld>
            <a:endParaRPr lang="en-US" sz="1200" dirty="0">
              <a:solidFill>
                <a:prstClr val="black">
                  <a:tint val="75000"/>
                </a:prstClr>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latin typeface="Source Sans 3" panose="020B0303030403020204" pitchFamily="34" charset="0"/>
              </a:defRPr>
            </a:lvl1pPr>
          </a:lstStyle>
          <a:p>
            <a:pPr algn="ctr">
              <a:defRPr/>
            </a:pPr>
            <a:endParaRPr lang="en-US" sz="1200" dirty="0">
              <a:solidFill>
                <a:prstClr val="black">
                  <a:tint val="75000"/>
                </a:prstClr>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a:latin typeface="Source Sans 3" panose="020B0303030403020204" pitchFamily="34" charset="0"/>
              </a:defRPr>
            </a:lvl1pPr>
          </a:lstStyle>
          <a:p>
            <a:pPr algn="r">
              <a:defRPr/>
            </a:pPr>
            <a:fld id="{B3561BA9-CDCF-4958-B8AB-66F3BF063E13}" type="slidenum">
              <a:rPr lang="en-US" sz="1200" smtClean="0">
                <a:solidFill>
                  <a:prstClr val="black">
                    <a:tint val="75000"/>
                  </a:prstClr>
                </a:solidFill>
              </a:rPr>
              <a:pPr algn="r">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87536009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63B077C-3C50-4550-B59E-A42977C57273}"/>
              </a:ext>
            </a:extLst>
          </p:cNvPr>
          <p:cNvCxnSpPr>
            <a:cxnSpLocks/>
          </p:cNvCxnSpPr>
          <p:nvPr/>
        </p:nvCxnSpPr>
        <p:spPr>
          <a:xfrm>
            <a:off x="315686" y="6705600"/>
            <a:ext cx="11876314" cy="0"/>
          </a:xfrm>
          <a:prstGeom prst="line">
            <a:avLst/>
          </a:prstGeom>
          <a:ln>
            <a:solidFill>
              <a:srgbClr val="FA1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30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55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5D5A95-FBCD-4A33-A507-4B90D730B4C4}"/>
              </a:ext>
            </a:extLst>
          </p:cNvPr>
          <p:cNvCxnSpPr>
            <a:cxnSpLocks/>
          </p:cNvCxnSpPr>
          <p:nvPr/>
        </p:nvCxnSpPr>
        <p:spPr>
          <a:xfrm>
            <a:off x="315686" y="6705600"/>
            <a:ext cx="11876314" cy="0"/>
          </a:xfrm>
          <a:prstGeom prst="line">
            <a:avLst/>
          </a:prstGeom>
          <a:ln>
            <a:solidFill>
              <a:srgbClr val="FA14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260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lumMod val="25000"/>
                  </a:schemeClr>
                </a:solidFill>
                <a:latin typeface="Source Sans 3" panose="020B0303030403020204" pitchFamily="34" charset="0"/>
                <a:ea typeface="Source Sans 3" panose="020B0303030403020204" pitchFamily="34" charset="0"/>
              </a:defRPr>
            </a:lvl1pPr>
          </a:lstStyle>
          <a:p>
            <a:fld id="{B3561BA9-CDCF-4958-B8AB-66F3BF063E13}" type="slidenum">
              <a:rPr lang="en-US" smtClean="0"/>
              <a:pPr/>
              <a:t>‹#›</a:t>
            </a:fld>
            <a:endParaRPr lang="en-US" dirty="0"/>
          </a:p>
        </p:txBody>
      </p:sp>
      <p:sp>
        <p:nvSpPr>
          <p:cNvPr id="7" name="Title 6"/>
          <p:cNvSpPr>
            <a:spLocks noGrp="1"/>
          </p:cNvSpPr>
          <p:nvPr>
            <p:ph type="title" hasCustomPrompt="1"/>
          </p:nvPr>
        </p:nvSpPr>
        <p:spPr>
          <a:xfrm>
            <a:off x="222250" y="52050"/>
            <a:ext cx="8974536" cy="989351"/>
          </a:xfrm>
        </p:spPr>
        <p:txBody>
          <a:bodyPr>
            <a:normAutofit/>
          </a:bodyPr>
          <a:lstStyle>
            <a:lvl1pPr>
              <a:defRPr sz="2800" b="1">
                <a:solidFill>
                  <a:schemeClr val="bg1"/>
                </a:solidFill>
                <a:latin typeface="Source Sans 3" panose="020B0303030403020204" pitchFamily="34" charset="0"/>
                <a:ea typeface="Source Sans 3" panose="020B0303030403020204" pitchFamily="34" charset="0"/>
                <a:cs typeface="Source Sans 3" panose="020B0303030403020204" pitchFamily="34" charset="0"/>
              </a:defRPr>
            </a:lvl1pPr>
          </a:lstStyle>
          <a:p>
            <a:r>
              <a:rPr lang="en-US" dirty="0"/>
              <a:t>Title</a:t>
            </a:r>
          </a:p>
        </p:txBody>
      </p:sp>
      <p:sp>
        <p:nvSpPr>
          <p:cNvPr id="3" name="Content Placeholder 2">
            <a:extLst>
              <a:ext uri="{FF2B5EF4-FFF2-40B4-BE49-F238E27FC236}">
                <a16:creationId xmlns:a16="http://schemas.microsoft.com/office/drawing/2014/main" id="{ED3E46F2-0519-42DC-BC70-F79E31EAB267}"/>
              </a:ext>
            </a:extLst>
          </p:cNvPr>
          <p:cNvSpPr>
            <a:spLocks noGrp="1"/>
          </p:cNvSpPr>
          <p:nvPr>
            <p:ph sz="quarter" idx="13"/>
          </p:nvPr>
        </p:nvSpPr>
        <p:spPr>
          <a:xfrm>
            <a:off x="222250" y="1255713"/>
            <a:ext cx="11637963" cy="4886325"/>
          </a:xfrm>
        </p:spPr>
        <p:txBody>
          <a:bodyPr/>
          <a:lstStyle>
            <a:lvl1pPr>
              <a:defRPr sz="2400">
                <a:latin typeface="Source Sans 3" panose="020B0303030403020204" pitchFamily="34" charset="0"/>
                <a:ea typeface="Source Sans 3" panose="020B0303030403020204" pitchFamily="34" charset="0"/>
              </a:defRPr>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Rectangle 1"/>
          <p:cNvSpPr/>
          <p:nvPr userDrawn="1"/>
        </p:nvSpPr>
        <p:spPr>
          <a:xfrm>
            <a:off x="0" y="-6350"/>
            <a:ext cx="10062718" cy="1056895"/>
          </a:xfrm>
          <a:custGeom>
            <a:avLst/>
            <a:gdLst>
              <a:gd name="connsiteX0" fmla="*/ 0 w 10222992"/>
              <a:gd name="connsiteY0" fmla="*/ 0 h 1041401"/>
              <a:gd name="connsiteX1" fmla="*/ 10222992 w 10222992"/>
              <a:gd name="connsiteY1" fmla="*/ 0 h 1041401"/>
              <a:gd name="connsiteX2" fmla="*/ 10222992 w 10222992"/>
              <a:gd name="connsiteY2" fmla="*/ 1041401 h 1041401"/>
              <a:gd name="connsiteX3" fmla="*/ 0 w 10222992"/>
              <a:gd name="connsiteY3" fmla="*/ 1041401 h 1041401"/>
              <a:gd name="connsiteX4" fmla="*/ 0 w 10222992"/>
              <a:gd name="connsiteY4" fmla="*/ 0 h 1041401"/>
              <a:gd name="connsiteX0" fmla="*/ 0 w 10222992"/>
              <a:gd name="connsiteY0" fmla="*/ 0 h 1041401"/>
              <a:gd name="connsiteX1" fmla="*/ 10222992 w 10222992"/>
              <a:gd name="connsiteY1" fmla="*/ 0 h 1041401"/>
              <a:gd name="connsiteX2" fmla="*/ 8119872 w 10222992"/>
              <a:gd name="connsiteY2" fmla="*/ 885953 h 1041401"/>
              <a:gd name="connsiteX3" fmla="*/ 0 w 10222992"/>
              <a:gd name="connsiteY3" fmla="*/ 1041401 h 1041401"/>
              <a:gd name="connsiteX4" fmla="*/ 0 w 10222992"/>
              <a:gd name="connsiteY4" fmla="*/ 0 h 1041401"/>
              <a:gd name="connsiteX0" fmla="*/ 0 w 10222992"/>
              <a:gd name="connsiteY0" fmla="*/ 0 h 1041401"/>
              <a:gd name="connsiteX1" fmla="*/ 10222992 w 10222992"/>
              <a:gd name="connsiteY1" fmla="*/ 0 h 1041401"/>
              <a:gd name="connsiteX2" fmla="*/ 9098280 w 10222992"/>
              <a:gd name="connsiteY2" fmla="*/ 1032257 h 1041401"/>
              <a:gd name="connsiteX3" fmla="*/ 0 w 10222992"/>
              <a:gd name="connsiteY3" fmla="*/ 1041401 h 1041401"/>
              <a:gd name="connsiteX4" fmla="*/ 0 w 10222992"/>
              <a:gd name="connsiteY4" fmla="*/ 0 h 1041401"/>
              <a:gd name="connsiteX0" fmla="*/ 0 w 9582912"/>
              <a:gd name="connsiteY0" fmla="*/ 0 h 1041401"/>
              <a:gd name="connsiteX1" fmla="*/ 9582912 w 9582912"/>
              <a:gd name="connsiteY1" fmla="*/ 73152 h 1041401"/>
              <a:gd name="connsiteX2" fmla="*/ 9098280 w 9582912"/>
              <a:gd name="connsiteY2" fmla="*/ 1032257 h 1041401"/>
              <a:gd name="connsiteX3" fmla="*/ 0 w 9582912"/>
              <a:gd name="connsiteY3" fmla="*/ 1041401 h 1041401"/>
              <a:gd name="connsiteX4" fmla="*/ 0 w 9582912"/>
              <a:gd name="connsiteY4" fmla="*/ 0 h 1041401"/>
              <a:gd name="connsiteX0" fmla="*/ 0 w 10030968"/>
              <a:gd name="connsiteY0" fmla="*/ 0 h 1041401"/>
              <a:gd name="connsiteX1" fmla="*/ 10030968 w 10030968"/>
              <a:gd name="connsiteY1" fmla="*/ 0 h 1041401"/>
              <a:gd name="connsiteX2" fmla="*/ 9098280 w 10030968"/>
              <a:gd name="connsiteY2" fmla="*/ 1032257 h 1041401"/>
              <a:gd name="connsiteX3" fmla="*/ 0 w 10030968"/>
              <a:gd name="connsiteY3" fmla="*/ 1041401 h 1041401"/>
              <a:gd name="connsiteX4" fmla="*/ 0 w 10030968"/>
              <a:gd name="connsiteY4" fmla="*/ 0 h 1041401"/>
              <a:gd name="connsiteX0" fmla="*/ 0 w 10030968"/>
              <a:gd name="connsiteY0" fmla="*/ 0 h 1041401"/>
              <a:gd name="connsiteX1" fmla="*/ 10030968 w 10030968"/>
              <a:gd name="connsiteY1" fmla="*/ 0 h 1041401"/>
              <a:gd name="connsiteX2" fmla="*/ 9134856 w 10030968"/>
              <a:gd name="connsiteY2" fmla="*/ 1013969 h 1041401"/>
              <a:gd name="connsiteX3" fmla="*/ 0 w 10030968"/>
              <a:gd name="connsiteY3" fmla="*/ 1041401 h 1041401"/>
              <a:gd name="connsiteX4" fmla="*/ 0 w 10030968"/>
              <a:gd name="connsiteY4" fmla="*/ 0 h 1041401"/>
              <a:gd name="connsiteX0" fmla="*/ 0 w 10030968"/>
              <a:gd name="connsiteY0" fmla="*/ 0 h 1050545"/>
              <a:gd name="connsiteX1" fmla="*/ 10030968 w 10030968"/>
              <a:gd name="connsiteY1" fmla="*/ 0 h 1050545"/>
              <a:gd name="connsiteX2" fmla="*/ 9134856 w 10030968"/>
              <a:gd name="connsiteY2" fmla="*/ 1050545 h 1050545"/>
              <a:gd name="connsiteX3" fmla="*/ 0 w 10030968"/>
              <a:gd name="connsiteY3" fmla="*/ 1041401 h 1050545"/>
              <a:gd name="connsiteX4" fmla="*/ 0 w 10030968"/>
              <a:gd name="connsiteY4" fmla="*/ 0 h 1050545"/>
              <a:gd name="connsiteX0" fmla="*/ 0 w 10062718"/>
              <a:gd name="connsiteY0" fmla="*/ 6350 h 1056895"/>
              <a:gd name="connsiteX1" fmla="*/ 10062718 w 10062718"/>
              <a:gd name="connsiteY1" fmla="*/ 0 h 1056895"/>
              <a:gd name="connsiteX2" fmla="*/ 9134856 w 10062718"/>
              <a:gd name="connsiteY2" fmla="*/ 1056895 h 1056895"/>
              <a:gd name="connsiteX3" fmla="*/ 0 w 10062718"/>
              <a:gd name="connsiteY3" fmla="*/ 1047751 h 1056895"/>
              <a:gd name="connsiteX4" fmla="*/ 0 w 10062718"/>
              <a:gd name="connsiteY4" fmla="*/ 6350 h 1056895"/>
              <a:gd name="connsiteX0" fmla="*/ 0 w 10062718"/>
              <a:gd name="connsiteY0" fmla="*/ 6350 h 1056895"/>
              <a:gd name="connsiteX1" fmla="*/ 10062718 w 10062718"/>
              <a:gd name="connsiteY1" fmla="*/ 0 h 1056895"/>
              <a:gd name="connsiteX2" fmla="*/ 9153906 w 10062718"/>
              <a:gd name="connsiteY2" fmla="*/ 1056895 h 1056895"/>
              <a:gd name="connsiteX3" fmla="*/ 0 w 10062718"/>
              <a:gd name="connsiteY3" fmla="*/ 1047751 h 1056895"/>
              <a:gd name="connsiteX4" fmla="*/ 0 w 10062718"/>
              <a:gd name="connsiteY4" fmla="*/ 6350 h 1056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2718" h="1056895">
                <a:moveTo>
                  <a:pt x="0" y="6350"/>
                </a:moveTo>
                <a:lnTo>
                  <a:pt x="10062718" y="0"/>
                </a:lnTo>
                <a:lnTo>
                  <a:pt x="9153906" y="1056895"/>
                </a:lnTo>
                <a:lnTo>
                  <a:pt x="0" y="1047751"/>
                </a:lnTo>
                <a:lnTo>
                  <a:pt x="0" y="6350"/>
                </a:lnTo>
                <a:close/>
              </a:path>
            </a:pathLst>
          </a:custGeom>
          <a:solidFill>
            <a:srgbClr val="B31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05848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1.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4.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EB75-E5D6-48C7-8133-EB7A46859C99}"/>
              </a:ext>
            </a:extLst>
          </p:cNvPr>
          <p:cNvPicPr>
            <a:picLocks noChangeAspect="1"/>
          </p:cNvPicPr>
          <p:nvPr/>
        </p:nvPicPr>
        <p:blipFill>
          <a:blip r:embed="rId16"/>
          <a:stretch>
            <a:fillRect/>
          </a:stretch>
        </p:blipFill>
        <p:spPr>
          <a:xfrm>
            <a:off x="10507133" y="136523"/>
            <a:ext cx="1566507" cy="720658"/>
          </a:xfrm>
          <a:prstGeom prst="rect">
            <a:avLst/>
          </a:prstGeom>
        </p:spPr>
      </p:pic>
    </p:spTree>
    <p:extLst>
      <p:ext uri="{BB962C8B-B14F-4D97-AF65-F5344CB8AC3E}">
        <p14:creationId xmlns:p14="http://schemas.microsoft.com/office/powerpoint/2010/main" val="376473747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682" r:id="rId12"/>
    <p:sldLayoutId id="2147483685" r:id="rId13"/>
    <p:sldLayoutId id="2147483705"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EB75-E5D6-48C7-8133-EB7A46859C99}"/>
              </a:ext>
            </a:extLst>
          </p:cNvPr>
          <p:cNvPicPr>
            <a:picLocks noChangeAspect="1"/>
          </p:cNvPicPr>
          <p:nvPr userDrawn="1"/>
        </p:nvPicPr>
        <p:blipFill>
          <a:blip r:embed="rId14"/>
          <a:stretch>
            <a:fillRect/>
          </a:stretch>
        </p:blipFill>
        <p:spPr>
          <a:xfrm>
            <a:off x="10507133" y="136523"/>
            <a:ext cx="1566507" cy="720658"/>
          </a:xfrm>
          <a:prstGeom prst="rect">
            <a:avLst/>
          </a:prstGeom>
        </p:spPr>
      </p:pic>
    </p:spTree>
    <p:extLst>
      <p:ext uri="{BB962C8B-B14F-4D97-AF65-F5344CB8AC3E}">
        <p14:creationId xmlns:p14="http://schemas.microsoft.com/office/powerpoint/2010/main" val="333068452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9EF59-3016-0E4C-BE7C-CDF82468CDCC}"/>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26ECF3-28E8-B844-8097-E8E8C2424C17}"/>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72D657-D946-4343-BE26-9B06E818D83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35E8560-A21A-2B4D-A86D-05C7A00F8624}"/>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E9A06D-28C1-024B-883F-9FD2FE20E2C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CFF74-B290-C242-A21A-D3DC9250A7C0}" type="slidenum">
              <a:rPr lang="en-US" smtClean="0"/>
              <a:t>‹#›</a:t>
            </a:fld>
            <a:endParaRPr lang="en-US"/>
          </a:p>
        </p:txBody>
      </p:sp>
    </p:spTree>
    <p:extLst>
      <p:ext uri="{BB962C8B-B14F-4D97-AF65-F5344CB8AC3E}">
        <p14:creationId xmlns:p14="http://schemas.microsoft.com/office/powerpoint/2010/main" val="194813676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Lst>
  <p:hf hdr="0" ftr="0" dt="0"/>
  <p:txStyles>
    <p:titleStyle>
      <a:lvl1pPr algn="l" defTabSz="914442" rtl="0" eaLnBrk="1" latinLnBrk="0" hangingPunct="1">
        <a:lnSpc>
          <a:spcPct val="90000"/>
        </a:lnSpc>
        <a:spcBef>
          <a:spcPct val="0"/>
        </a:spcBef>
        <a:buNone/>
        <a:defRPr sz="4400" kern="1200">
          <a:solidFill>
            <a:schemeClr val="tx1"/>
          </a:solidFill>
          <a:latin typeface="Frutiger SAIN Rm v.1 Roman" pitchFamily="2" charset="0"/>
          <a:ea typeface="+mj-ea"/>
          <a:cs typeface="+mj-cs"/>
        </a:defRPr>
      </a:lvl1pPr>
    </p:titleStyle>
    <p:bodyStyle>
      <a:lvl1pPr marL="228611" indent="-228611" algn="l" defTabSz="914442" rtl="0" eaLnBrk="1" latinLnBrk="0" hangingPunct="1">
        <a:lnSpc>
          <a:spcPct val="90000"/>
        </a:lnSpc>
        <a:spcBef>
          <a:spcPts val="1001"/>
        </a:spcBef>
        <a:buFont typeface="Arial" panose="020B0604020202020204" pitchFamily="34" charset="0"/>
        <a:buChar char="•"/>
        <a:defRPr sz="2800" kern="1200">
          <a:solidFill>
            <a:schemeClr val="tx1"/>
          </a:solidFill>
          <a:latin typeface="Frutiger SAIN Rm v.1 Roman" pitchFamily="2" charset="0"/>
          <a:ea typeface="+mn-ea"/>
          <a:cs typeface="+mn-cs"/>
        </a:defRPr>
      </a:lvl1pPr>
      <a:lvl2pPr marL="685832" indent="-228611" algn="l" defTabSz="914442" rtl="0" eaLnBrk="1" latinLnBrk="0" hangingPunct="1">
        <a:lnSpc>
          <a:spcPct val="90000"/>
        </a:lnSpc>
        <a:spcBef>
          <a:spcPts val="500"/>
        </a:spcBef>
        <a:buFont typeface="Arial" panose="020B0604020202020204" pitchFamily="34" charset="0"/>
        <a:buChar char="•"/>
        <a:defRPr sz="2400" kern="1200">
          <a:solidFill>
            <a:schemeClr val="tx1"/>
          </a:solidFill>
          <a:latin typeface="Frutiger SAIN Rm v.1 Roman" pitchFamily="2" charset="0"/>
          <a:ea typeface="+mn-ea"/>
          <a:cs typeface="+mn-cs"/>
        </a:defRPr>
      </a:lvl2pPr>
      <a:lvl3pPr marL="1143053" indent="-228611" algn="l" defTabSz="914442" rtl="0" eaLnBrk="1" latinLnBrk="0" hangingPunct="1">
        <a:lnSpc>
          <a:spcPct val="90000"/>
        </a:lnSpc>
        <a:spcBef>
          <a:spcPts val="500"/>
        </a:spcBef>
        <a:buFont typeface="Arial" panose="020B0604020202020204" pitchFamily="34" charset="0"/>
        <a:buChar char="•"/>
        <a:defRPr sz="2000" kern="1200">
          <a:solidFill>
            <a:schemeClr val="tx1"/>
          </a:solidFill>
          <a:latin typeface="Frutiger SAIN Rm v.1 Roman" pitchFamily="2" charset="0"/>
          <a:ea typeface="+mn-ea"/>
          <a:cs typeface="+mn-cs"/>
        </a:defRPr>
      </a:lvl3pPr>
      <a:lvl4pPr marL="1600275" indent="-228611" algn="l" defTabSz="914442" rtl="0" eaLnBrk="1" latinLnBrk="0" hangingPunct="1">
        <a:lnSpc>
          <a:spcPct val="90000"/>
        </a:lnSpc>
        <a:spcBef>
          <a:spcPts val="500"/>
        </a:spcBef>
        <a:buFont typeface="Arial" panose="020B0604020202020204" pitchFamily="34" charset="0"/>
        <a:buChar char="•"/>
        <a:defRPr sz="1801" kern="1200">
          <a:solidFill>
            <a:schemeClr val="tx1"/>
          </a:solidFill>
          <a:latin typeface="Frutiger SAIN Rm v.1 Roman" pitchFamily="2" charset="0"/>
          <a:ea typeface="+mn-ea"/>
          <a:cs typeface="+mn-cs"/>
        </a:defRPr>
      </a:lvl4pPr>
      <a:lvl5pPr marL="2057496" indent="-228611" algn="l" defTabSz="914442" rtl="0" eaLnBrk="1" latinLnBrk="0" hangingPunct="1">
        <a:lnSpc>
          <a:spcPct val="90000"/>
        </a:lnSpc>
        <a:spcBef>
          <a:spcPts val="500"/>
        </a:spcBef>
        <a:buFont typeface="Arial" panose="020B0604020202020204" pitchFamily="34" charset="0"/>
        <a:buChar char="•"/>
        <a:defRPr sz="1801" kern="1200">
          <a:solidFill>
            <a:schemeClr val="tx1"/>
          </a:solidFill>
          <a:latin typeface="Frutiger SAIN Rm v.1 Roman" pitchFamily="2" charset="0"/>
          <a:ea typeface="+mn-ea"/>
          <a:cs typeface="+mn-cs"/>
        </a:defRPr>
      </a:lvl5pPr>
      <a:lvl6pPr marL="2514717" indent="-228611" algn="l" defTabSz="91444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938" indent="-228611" algn="l" defTabSz="91444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159" indent="-228611" algn="l" defTabSz="91444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380" indent="-228611" algn="l" defTabSz="91444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42" rtl="0" eaLnBrk="1" latinLnBrk="0" hangingPunct="1">
        <a:defRPr sz="1801" kern="1200">
          <a:solidFill>
            <a:schemeClr val="tx1"/>
          </a:solidFill>
          <a:latin typeface="+mn-lt"/>
          <a:ea typeface="+mn-ea"/>
          <a:cs typeface="+mn-cs"/>
        </a:defRPr>
      </a:lvl1pPr>
      <a:lvl2pPr marL="457221" algn="l" defTabSz="914442" rtl="0" eaLnBrk="1" latinLnBrk="0" hangingPunct="1">
        <a:defRPr sz="1801" kern="1200">
          <a:solidFill>
            <a:schemeClr val="tx1"/>
          </a:solidFill>
          <a:latin typeface="+mn-lt"/>
          <a:ea typeface="+mn-ea"/>
          <a:cs typeface="+mn-cs"/>
        </a:defRPr>
      </a:lvl2pPr>
      <a:lvl3pPr marL="914442" algn="l" defTabSz="914442" rtl="0" eaLnBrk="1" latinLnBrk="0" hangingPunct="1">
        <a:defRPr sz="1801" kern="1200">
          <a:solidFill>
            <a:schemeClr val="tx1"/>
          </a:solidFill>
          <a:latin typeface="+mn-lt"/>
          <a:ea typeface="+mn-ea"/>
          <a:cs typeface="+mn-cs"/>
        </a:defRPr>
      </a:lvl3pPr>
      <a:lvl4pPr marL="1371663" algn="l" defTabSz="914442" rtl="0" eaLnBrk="1" latinLnBrk="0" hangingPunct="1">
        <a:defRPr sz="1801" kern="1200">
          <a:solidFill>
            <a:schemeClr val="tx1"/>
          </a:solidFill>
          <a:latin typeface="+mn-lt"/>
          <a:ea typeface="+mn-ea"/>
          <a:cs typeface="+mn-cs"/>
        </a:defRPr>
      </a:lvl4pPr>
      <a:lvl5pPr marL="1828885" algn="l" defTabSz="914442" rtl="0" eaLnBrk="1" latinLnBrk="0" hangingPunct="1">
        <a:defRPr sz="1801" kern="1200">
          <a:solidFill>
            <a:schemeClr val="tx1"/>
          </a:solidFill>
          <a:latin typeface="+mn-lt"/>
          <a:ea typeface="+mn-ea"/>
          <a:cs typeface="+mn-cs"/>
        </a:defRPr>
      </a:lvl5pPr>
      <a:lvl6pPr marL="2286106" algn="l" defTabSz="914442" rtl="0" eaLnBrk="1" latinLnBrk="0" hangingPunct="1">
        <a:defRPr sz="1801" kern="1200">
          <a:solidFill>
            <a:schemeClr val="tx1"/>
          </a:solidFill>
          <a:latin typeface="+mn-lt"/>
          <a:ea typeface="+mn-ea"/>
          <a:cs typeface="+mn-cs"/>
        </a:defRPr>
      </a:lvl6pPr>
      <a:lvl7pPr marL="2743327" algn="l" defTabSz="914442" rtl="0" eaLnBrk="1" latinLnBrk="0" hangingPunct="1">
        <a:defRPr sz="1801" kern="1200">
          <a:solidFill>
            <a:schemeClr val="tx1"/>
          </a:solidFill>
          <a:latin typeface="+mn-lt"/>
          <a:ea typeface="+mn-ea"/>
          <a:cs typeface="+mn-cs"/>
        </a:defRPr>
      </a:lvl7pPr>
      <a:lvl8pPr marL="3200548" algn="l" defTabSz="914442" rtl="0" eaLnBrk="1" latinLnBrk="0" hangingPunct="1">
        <a:defRPr sz="1801" kern="1200">
          <a:solidFill>
            <a:schemeClr val="tx1"/>
          </a:solidFill>
          <a:latin typeface="+mn-lt"/>
          <a:ea typeface="+mn-ea"/>
          <a:cs typeface="+mn-cs"/>
        </a:defRPr>
      </a:lvl8pPr>
      <a:lvl9pPr marL="3657769" algn="l" defTabSz="914442"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EB75-E5D6-48C7-8133-EB7A46859C99}"/>
              </a:ext>
            </a:extLst>
          </p:cNvPr>
          <p:cNvPicPr>
            <a:picLocks noChangeAspect="1"/>
          </p:cNvPicPr>
          <p:nvPr/>
        </p:nvPicPr>
        <p:blipFill>
          <a:blip r:embed="rId16"/>
          <a:stretch>
            <a:fillRect/>
          </a:stretch>
        </p:blipFill>
        <p:spPr>
          <a:xfrm>
            <a:off x="10507133" y="136523"/>
            <a:ext cx="1566507" cy="720658"/>
          </a:xfrm>
          <a:prstGeom prst="rect">
            <a:avLst/>
          </a:prstGeom>
        </p:spPr>
      </p:pic>
    </p:spTree>
    <p:extLst>
      <p:ext uri="{BB962C8B-B14F-4D97-AF65-F5344CB8AC3E}">
        <p14:creationId xmlns:p14="http://schemas.microsoft.com/office/powerpoint/2010/main" val="319887446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46.xml"/><Relationship Id="rId5" Type="http://schemas.openxmlformats.org/officeDocument/2006/relationships/image" Target="../media/image55.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3.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2" Type="http://schemas.openxmlformats.org/officeDocument/2006/relationships/hyperlink" Target="https://www.kotakmf.com/investor/Transaction-PreLogin-Mobile-Submit?subfund=KTLF"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6D1885-5833-4A3C-AD80-FB1973EA77CE}"/>
              </a:ext>
            </a:extLst>
          </p:cNvPr>
          <p:cNvSpPr>
            <a:spLocks noGrp="1"/>
          </p:cNvSpPr>
          <p:nvPr>
            <p:ph type="title" idx="4294967295"/>
          </p:nvPr>
        </p:nvSpPr>
        <p:spPr>
          <a:xfrm>
            <a:off x="256032" y="358774"/>
            <a:ext cx="8974138" cy="989013"/>
          </a:xfrm>
          <a:prstGeom prst="rect">
            <a:avLst/>
          </a:prstGeom>
        </p:spPr>
        <p:txBody>
          <a:bodyPr>
            <a:normAutofit/>
          </a:bodyPr>
          <a:lstStyle/>
          <a:p>
            <a:r>
              <a:rPr lang="en-US" sz="3200" dirty="0">
                <a:solidFill>
                  <a:srgbClr val="FF0049"/>
                </a:solidFill>
                <a:latin typeface="Source Sans 3" panose="020B0303030403020204" pitchFamily="34" charset="0"/>
                <a:ea typeface="+mn-ea"/>
                <a:cs typeface="+mn-cs"/>
              </a:rPr>
              <a:t>You Must Be Knowing Him..</a:t>
            </a:r>
          </a:p>
        </p:txBody>
      </p:sp>
      <p:sp>
        <p:nvSpPr>
          <p:cNvPr id="2" name="Slide Number Placeholder 1">
            <a:extLst>
              <a:ext uri="{FF2B5EF4-FFF2-40B4-BE49-F238E27FC236}">
                <a16:creationId xmlns:a16="http://schemas.microsoft.com/office/drawing/2014/main" id="{7E753D55-05F3-43F1-B63B-1C9603E6C51B}"/>
              </a:ext>
            </a:extLst>
          </p:cNvPr>
          <p:cNvSpPr>
            <a:spLocks noGrp="1"/>
          </p:cNvSpPr>
          <p:nvPr>
            <p:ph type="sldNum" sz="quarter" idx="4294967295"/>
          </p:nvPr>
        </p:nvSpPr>
        <p:spPr>
          <a:xfrm>
            <a:off x="9448800" y="6356350"/>
            <a:ext cx="2743200" cy="365125"/>
          </a:xfrm>
          <a:prstGeom prst="rect">
            <a:avLst/>
          </a:prstGeom>
        </p:spPr>
        <p:txBody>
          <a:bodyPr/>
          <a:lstStyle/>
          <a:p>
            <a:fld id="{B3561BA9-CDCF-4958-B8AB-66F3BF063E13}" type="slidenum">
              <a:rPr lang="en-US" smtClean="0">
                <a:latin typeface="Source Sans 3" panose="020B0303030403020204" pitchFamily="34" charset="0"/>
              </a:rPr>
              <a:pPr/>
              <a:t>1</a:t>
            </a:fld>
            <a:endParaRPr lang="en-US" dirty="0">
              <a:latin typeface="Source Sans 3" panose="020B0303030403020204" pitchFamily="34" charset="0"/>
            </a:endParaRPr>
          </a:p>
        </p:txBody>
      </p:sp>
      <p:sp>
        <p:nvSpPr>
          <p:cNvPr id="4" name="TextBox 3">
            <a:extLst>
              <a:ext uri="{FF2B5EF4-FFF2-40B4-BE49-F238E27FC236}">
                <a16:creationId xmlns:a16="http://schemas.microsoft.com/office/drawing/2014/main" id="{C82C945C-57BC-4EEE-B3B3-797FDD27D613}"/>
              </a:ext>
            </a:extLst>
          </p:cNvPr>
          <p:cNvSpPr txBox="1"/>
          <p:nvPr/>
        </p:nvSpPr>
        <p:spPr>
          <a:xfrm>
            <a:off x="6688756" y="3111782"/>
            <a:ext cx="4133461" cy="646331"/>
          </a:xfrm>
          <a:prstGeom prst="rect">
            <a:avLst/>
          </a:prstGeom>
          <a:noFill/>
        </p:spPr>
        <p:txBody>
          <a:bodyPr wrap="square" rtlCol="0">
            <a:spAutoFit/>
          </a:bodyPr>
          <a:lstStyle/>
          <a:p>
            <a:r>
              <a:rPr lang="en-US" sz="3600" b="1" dirty="0">
                <a:solidFill>
                  <a:schemeClr val="tx1">
                    <a:lumMod val="65000"/>
                    <a:lumOff val="35000"/>
                  </a:schemeClr>
                </a:solidFill>
                <a:ea typeface="Roboto" panose="02000000000000000000" pitchFamily="2" charset="0"/>
              </a:rPr>
              <a:t>Guess Who??</a:t>
            </a:r>
          </a:p>
        </p:txBody>
      </p:sp>
      <p:pic>
        <p:nvPicPr>
          <p:cNvPr id="1028" name="Picture 4">
            <a:extLst>
              <a:ext uri="{FF2B5EF4-FFF2-40B4-BE49-F238E27FC236}">
                <a16:creationId xmlns:a16="http://schemas.microsoft.com/office/drawing/2014/main" id="{FDF14D4A-D909-42D1-A384-6E47CA857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417" y="1347787"/>
            <a:ext cx="5512858" cy="5008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724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E2E3B-76FF-4D41-944D-06C0F053E661}"/>
              </a:ext>
            </a:extLst>
          </p:cNvPr>
          <p:cNvSpPr>
            <a:spLocks noGrp="1"/>
          </p:cNvSpPr>
          <p:nvPr>
            <p:ph type="title" idx="4294967295"/>
          </p:nvPr>
        </p:nvSpPr>
        <p:spPr>
          <a:xfrm>
            <a:off x="39270" y="317657"/>
            <a:ext cx="8974138" cy="989012"/>
          </a:xfrm>
        </p:spPr>
        <p:txBody>
          <a:bodyPr/>
          <a:lstStyle/>
          <a:p>
            <a:r>
              <a:rPr lang="en-US" sz="2600" dirty="0">
                <a:solidFill>
                  <a:srgbClr val="FF0000"/>
                </a:solidFill>
                <a:latin typeface="Source Sans 3" panose="020B0303030403020204" pitchFamily="34" charset="0"/>
                <a:cs typeface="+mn-cs"/>
              </a:rPr>
              <a:t>IT Sector Looks Fundamentally Strong</a:t>
            </a:r>
          </a:p>
        </p:txBody>
      </p:sp>
      <p:sp>
        <p:nvSpPr>
          <p:cNvPr id="3" name="Slide Number Placeholder 2">
            <a:extLst>
              <a:ext uri="{FF2B5EF4-FFF2-40B4-BE49-F238E27FC236}">
                <a16:creationId xmlns:a16="http://schemas.microsoft.com/office/drawing/2014/main" id="{3F256ECD-FBB9-46AF-B0E9-9F047F20340E}"/>
              </a:ext>
            </a:extLst>
          </p:cNvPr>
          <p:cNvSpPr>
            <a:spLocks noGrp="1"/>
          </p:cNvSpPr>
          <p:nvPr>
            <p:ph type="sldNum" sz="quarter" idx="4294967295"/>
          </p:nvPr>
        </p:nvSpPr>
        <p:spPr>
          <a:xfrm>
            <a:off x="0" y="0"/>
            <a:ext cx="0" cy="0"/>
          </a:xfrm>
        </p:spPr>
        <p:txBody>
          <a:bodyPr/>
          <a:lstStyle/>
          <a:p>
            <a:endParaRPr lang="en-US" dirty="0">
              <a:solidFill>
                <a:srgbClr val="E7E6E6">
                  <a:lumMod val="25000"/>
                </a:srgbClr>
              </a:solidFill>
            </a:endParaRPr>
          </a:p>
        </p:txBody>
      </p:sp>
      <p:graphicFrame>
        <p:nvGraphicFramePr>
          <p:cNvPr id="4" name="Chart 3">
            <a:extLst>
              <a:ext uri="{FF2B5EF4-FFF2-40B4-BE49-F238E27FC236}">
                <a16:creationId xmlns:a16="http://schemas.microsoft.com/office/drawing/2014/main" id="{DCEBFFAD-245B-4C50-92DA-473F7EB10523}"/>
              </a:ext>
            </a:extLst>
          </p:cNvPr>
          <p:cNvGraphicFramePr>
            <a:graphicFrameLocks/>
          </p:cNvGraphicFramePr>
          <p:nvPr>
            <p:extLst>
              <p:ext uri="{D42A27DB-BD31-4B8C-83A1-F6EECF244321}">
                <p14:modId xmlns:p14="http://schemas.microsoft.com/office/powerpoint/2010/main" val="2668775880"/>
              </p:ext>
            </p:extLst>
          </p:nvPr>
        </p:nvGraphicFramePr>
        <p:xfrm>
          <a:off x="476250" y="1290881"/>
          <a:ext cx="5374044" cy="26619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247C213E-0B17-425C-8133-91BBF35DEF9A}"/>
              </a:ext>
            </a:extLst>
          </p:cNvPr>
          <p:cNvGraphicFramePr>
            <a:graphicFrameLocks/>
          </p:cNvGraphicFramePr>
          <p:nvPr>
            <p:extLst>
              <p:ext uri="{D42A27DB-BD31-4B8C-83A1-F6EECF244321}">
                <p14:modId xmlns:p14="http://schemas.microsoft.com/office/powerpoint/2010/main" val="4180256433"/>
              </p:ext>
            </p:extLst>
          </p:nvPr>
        </p:nvGraphicFramePr>
        <p:xfrm>
          <a:off x="6333340" y="1306669"/>
          <a:ext cx="5360137" cy="26619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72638858-30E7-4859-B570-388B099F424D}"/>
              </a:ext>
            </a:extLst>
          </p:cNvPr>
          <p:cNvGraphicFramePr>
            <a:graphicFrameLocks/>
          </p:cNvGraphicFramePr>
          <p:nvPr>
            <p:extLst>
              <p:ext uri="{D42A27DB-BD31-4B8C-83A1-F6EECF244321}">
                <p14:modId xmlns:p14="http://schemas.microsoft.com/office/powerpoint/2010/main" val="2923268650"/>
              </p:ext>
            </p:extLst>
          </p:nvPr>
        </p:nvGraphicFramePr>
        <p:xfrm>
          <a:off x="886307" y="4185033"/>
          <a:ext cx="4781228" cy="21893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AF88F61B-A6AD-44F5-9315-19E0FCB9FBD2}"/>
              </a:ext>
            </a:extLst>
          </p:cNvPr>
          <p:cNvGraphicFramePr>
            <a:graphicFrameLocks/>
          </p:cNvGraphicFramePr>
          <p:nvPr>
            <p:extLst>
              <p:ext uri="{D42A27DB-BD31-4B8C-83A1-F6EECF244321}">
                <p14:modId xmlns:p14="http://schemas.microsoft.com/office/powerpoint/2010/main" val="4052952136"/>
              </p:ext>
            </p:extLst>
          </p:nvPr>
        </p:nvGraphicFramePr>
        <p:xfrm>
          <a:off x="6412251" y="4275979"/>
          <a:ext cx="5301854" cy="2029571"/>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a:extLst>
              <a:ext uri="{FF2B5EF4-FFF2-40B4-BE49-F238E27FC236}">
                <a16:creationId xmlns:a16="http://schemas.microsoft.com/office/drawing/2014/main" id="{13606289-C25A-4E8F-81BD-A67A119F4417}"/>
              </a:ext>
            </a:extLst>
          </p:cNvPr>
          <p:cNvSpPr txBox="1"/>
          <p:nvPr/>
        </p:nvSpPr>
        <p:spPr>
          <a:xfrm>
            <a:off x="1333603" y="1106394"/>
            <a:ext cx="3346881" cy="307777"/>
          </a:xfrm>
          <a:prstGeom prst="rect">
            <a:avLst/>
          </a:prstGeom>
          <a:noFill/>
        </p:spPr>
        <p:txBody>
          <a:bodyPr wrap="square" rtlCol="0">
            <a:spAutoFit/>
          </a:bodyPr>
          <a:lstStyle/>
          <a:p>
            <a:pPr algn="ctr"/>
            <a:r>
              <a:rPr lang="en-US" sz="1400" b="1" dirty="0">
                <a:solidFill>
                  <a:schemeClr val="tx1">
                    <a:lumMod val="65000"/>
                    <a:lumOff val="35000"/>
                  </a:schemeClr>
                </a:solidFill>
                <a:latin typeface="Source Sans 3" panose="020B0303030403020204" pitchFamily="34" charset="0"/>
                <a:ea typeface="Roboto" panose="02000000000000000000" pitchFamily="2" charset="0"/>
              </a:rPr>
              <a:t>Consistent EBIT Margin</a:t>
            </a:r>
          </a:p>
        </p:txBody>
      </p:sp>
      <p:sp>
        <p:nvSpPr>
          <p:cNvPr id="9" name="TextBox 8">
            <a:extLst>
              <a:ext uri="{FF2B5EF4-FFF2-40B4-BE49-F238E27FC236}">
                <a16:creationId xmlns:a16="http://schemas.microsoft.com/office/drawing/2014/main" id="{2BB0C836-74FC-4190-A413-C4693F25361D}"/>
              </a:ext>
            </a:extLst>
          </p:cNvPr>
          <p:cNvSpPr txBox="1"/>
          <p:nvPr/>
        </p:nvSpPr>
        <p:spPr>
          <a:xfrm>
            <a:off x="7362718" y="1119611"/>
            <a:ext cx="3346881" cy="307777"/>
          </a:xfrm>
          <a:prstGeom prst="rect">
            <a:avLst/>
          </a:prstGeom>
          <a:noFill/>
        </p:spPr>
        <p:txBody>
          <a:bodyPr wrap="square" rtlCol="0">
            <a:spAutoFit/>
          </a:bodyPr>
          <a:lstStyle/>
          <a:p>
            <a:pPr algn="ctr"/>
            <a:r>
              <a:rPr lang="en-US" sz="1400" b="1" dirty="0">
                <a:solidFill>
                  <a:schemeClr val="tx1">
                    <a:lumMod val="65000"/>
                    <a:lumOff val="35000"/>
                  </a:schemeClr>
                </a:solidFill>
                <a:latin typeface="Source Sans 3" panose="020B0303030403020204" pitchFamily="34" charset="0"/>
                <a:ea typeface="Roboto" panose="02000000000000000000" pitchFamily="2" charset="0"/>
              </a:rPr>
              <a:t>Stable ROE</a:t>
            </a:r>
          </a:p>
        </p:txBody>
      </p:sp>
      <p:sp>
        <p:nvSpPr>
          <p:cNvPr id="10" name="TextBox 9">
            <a:extLst>
              <a:ext uri="{FF2B5EF4-FFF2-40B4-BE49-F238E27FC236}">
                <a16:creationId xmlns:a16="http://schemas.microsoft.com/office/drawing/2014/main" id="{9A00E0C6-1A84-4B79-8D9E-D5D0B90455B6}"/>
              </a:ext>
            </a:extLst>
          </p:cNvPr>
          <p:cNvSpPr txBox="1"/>
          <p:nvPr/>
        </p:nvSpPr>
        <p:spPr>
          <a:xfrm>
            <a:off x="1696571" y="4038827"/>
            <a:ext cx="3346881" cy="307777"/>
          </a:xfrm>
          <a:prstGeom prst="rect">
            <a:avLst/>
          </a:prstGeom>
          <a:noFill/>
        </p:spPr>
        <p:txBody>
          <a:bodyPr wrap="square" rtlCol="0">
            <a:spAutoFit/>
          </a:bodyPr>
          <a:lstStyle/>
          <a:p>
            <a:pPr algn="ctr"/>
            <a:r>
              <a:rPr lang="en-US" sz="1400" b="1" dirty="0">
                <a:solidFill>
                  <a:schemeClr val="tx1">
                    <a:lumMod val="65000"/>
                    <a:lumOff val="35000"/>
                  </a:schemeClr>
                </a:solidFill>
                <a:latin typeface="Source Sans 3" panose="020B0303030403020204" pitchFamily="34" charset="0"/>
                <a:ea typeface="Roboto" panose="02000000000000000000" pitchFamily="2" charset="0"/>
              </a:rPr>
              <a:t>Strong Cash flows</a:t>
            </a:r>
          </a:p>
        </p:txBody>
      </p:sp>
      <p:sp>
        <p:nvSpPr>
          <p:cNvPr id="11" name="TextBox 10">
            <a:extLst>
              <a:ext uri="{FF2B5EF4-FFF2-40B4-BE49-F238E27FC236}">
                <a16:creationId xmlns:a16="http://schemas.microsoft.com/office/drawing/2014/main" id="{2460F79E-0FB2-453B-A2B5-353504A13404}"/>
              </a:ext>
            </a:extLst>
          </p:cNvPr>
          <p:cNvSpPr txBox="1"/>
          <p:nvPr/>
        </p:nvSpPr>
        <p:spPr>
          <a:xfrm>
            <a:off x="7901683" y="4061961"/>
            <a:ext cx="3346881" cy="307777"/>
          </a:xfrm>
          <a:prstGeom prst="rect">
            <a:avLst/>
          </a:prstGeom>
          <a:noFill/>
        </p:spPr>
        <p:txBody>
          <a:bodyPr wrap="square" rtlCol="0">
            <a:spAutoFit/>
          </a:bodyPr>
          <a:lstStyle/>
          <a:p>
            <a:r>
              <a:rPr lang="en-US" sz="1400" b="1" dirty="0">
                <a:solidFill>
                  <a:schemeClr val="tx1">
                    <a:lumMod val="65000"/>
                    <a:lumOff val="35000"/>
                  </a:schemeClr>
                </a:solidFill>
                <a:latin typeface="Source Sans 3" panose="020B0303030403020204" pitchFamily="34" charset="0"/>
                <a:ea typeface="Roboto" panose="02000000000000000000" pitchFamily="2" charset="0"/>
              </a:rPr>
              <a:t>High Dividend Payouts</a:t>
            </a:r>
          </a:p>
        </p:txBody>
      </p:sp>
      <p:sp>
        <p:nvSpPr>
          <p:cNvPr id="12" name="TextBox 11">
            <a:extLst>
              <a:ext uri="{FF2B5EF4-FFF2-40B4-BE49-F238E27FC236}">
                <a16:creationId xmlns:a16="http://schemas.microsoft.com/office/drawing/2014/main" id="{472F1FDA-B1CF-40AA-BCEA-08C5485B2C47}"/>
              </a:ext>
            </a:extLst>
          </p:cNvPr>
          <p:cNvSpPr txBox="1"/>
          <p:nvPr/>
        </p:nvSpPr>
        <p:spPr>
          <a:xfrm>
            <a:off x="26269" y="6469964"/>
            <a:ext cx="11259023" cy="461665"/>
          </a:xfrm>
          <a:prstGeom prst="rect">
            <a:avLst/>
          </a:prstGeom>
          <a:noFill/>
        </p:spPr>
        <p:txBody>
          <a:bodyPr wrap="square" rtlCol="0">
            <a:spAutoFit/>
          </a:bodyPr>
          <a:lstStyle/>
          <a:p>
            <a:r>
              <a:rPr lang="en-US" sz="1100" dirty="0">
                <a:latin typeface="Source Sans 3" panose="020B0303030403020204" pitchFamily="34" charset="0"/>
                <a:ea typeface="Roboto" panose="02000000000000000000" pitchFamily="2" charset="0"/>
              </a:rPr>
              <a:t>* Including Buyback. The above data is the average of the TOP 5 IT companies.   Data as on FY’25 , Source: KMAMC Internal Research. This is the latest data available. </a:t>
            </a:r>
          </a:p>
          <a:p>
            <a:endParaRPr lang="en-US" sz="1200" dirty="0">
              <a:latin typeface="Source Sans 3" panose="020B0303030403020204" pitchFamily="34" charset="0"/>
              <a:ea typeface="Roboto" panose="02000000000000000000" pitchFamily="2" charset="0"/>
            </a:endParaRPr>
          </a:p>
        </p:txBody>
      </p:sp>
    </p:spTree>
    <p:extLst>
      <p:ext uri="{BB962C8B-B14F-4D97-AF65-F5344CB8AC3E}">
        <p14:creationId xmlns:p14="http://schemas.microsoft.com/office/powerpoint/2010/main" val="3149651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4CB64-112F-6823-0588-296F35A739E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C1D4306-8B0D-F557-6A5D-D268CFBC2AD8}"/>
              </a:ext>
            </a:extLst>
          </p:cNvPr>
          <p:cNvSpPr txBox="1"/>
          <p:nvPr/>
        </p:nvSpPr>
        <p:spPr>
          <a:xfrm>
            <a:off x="225816" y="332295"/>
            <a:ext cx="9527783"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rgbClr val="FF0000"/>
                </a:solidFill>
                <a:latin typeface="Source Sans 3" panose="020B0303030403020204" pitchFamily="34" charset="0"/>
              </a:rPr>
              <a:t>Services’ share within overall tech spend could expand</a:t>
            </a:r>
            <a:endParaRPr lang="en-IN" sz="2600" dirty="0">
              <a:solidFill>
                <a:srgbClr val="FF0000"/>
              </a:solidFill>
              <a:latin typeface="Source Sans 3" panose="020B0303030403020204" pitchFamily="34" charset="0"/>
            </a:endParaRPr>
          </a:p>
        </p:txBody>
      </p:sp>
      <p:sp>
        <p:nvSpPr>
          <p:cNvPr id="7" name="TextBox 6">
            <a:extLst>
              <a:ext uri="{FF2B5EF4-FFF2-40B4-BE49-F238E27FC236}">
                <a16:creationId xmlns:a16="http://schemas.microsoft.com/office/drawing/2014/main" id="{CC4B4A04-5D1C-95E7-8683-731843CC4D0E}"/>
              </a:ext>
            </a:extLst>
          </p:cNvPr>
          <p:cNvSpPr txBox="1"/>
          <p:nvPr/>
        </p:nvSpPr>
        <p:spPr>
          <a:xfrm>
            <a:off x="0" y="6173000"/>
            <a:ext cx="11614324" cy="430887"/>
          </a:xfrm>
          <a:prstGeom prst="rect">
            <a:avLst/>
          </a:prstGeom>
          <a:noFill/>
        </p:spPr>
        <p:txBody>
          <a:bodyPr wrap="square">
            <a:spAutoFit/>
          </a:bodyPr>
          <a:lstStyle/>
          <a:p>
            <a:pPr lvl="0">
              <a:defRPr/>
            </a:pPr>
            <a:r>
              <a:rPr kumimoji="0" lang="de-DE" sz="1100" b="0" i="0" u="none" strike="noStrike" kern="1200" cap="none" spc="0" normalizeH="0" baseline="0" noProof="0" dirty="0">
                <a:ln>
                  <a:noFill/>
                </a:ln>
                <a:solidFill>
                  <a:srgbClr val="000000"/>
                </a:solidFill>
                <a:effectLst/>
                <a:uLnTx/>
                <a:uFillTx/>
                <a:latin typeface="Source Sans 3" panose="020B0303030403020204"/>
                <a:ea typeface="+mn-ea"/>
                <a:cs typeface="+mn-cs"/>
              </a:rPr>
              <a:t>Source: Gartner estimates, Bernstein estimate &amp; analysis, As on 14th July 2025, </a:t>
            </a:r>
            <a:r>
              <a:rPr lang="en-US" sz="1100" dirty="0">
                <a:solidFill>
                  <a:srgbClr val="000000"/>
                </a:solidFill>
                <a:latin typeface="Source Sans 3" panose="020B0303030403020204" pitchFamily="34" charset="0"/>
              </a:rPr>
              <a:t>E stands for Estimates, </a:t>
            </a:r>
            <a:r>
              <a:rPr kumimoji="0" lang="de-DE" sz="1100" b="0" i="0" u="none" strike="noStrike" kern="1200" cap="none" spc="0" normalizeH="0" baseline="0" noProof="0" dirty="0">
                <a:ln>
                  <a:noFill/>
                </a:ln>
                <a:solidFill>
                  <a:srgbClr val="000000"/>
                </a:solidFill>
                <a:effectLst/>
                <a:uLnTx/>
                <a:uFillTx/>
                <a:latin typeface="Source Sans 3" panose="020B0303030403020204"/>
                <a:ea typeface="+mn-ea"/>
                <a:cs typeface="+mn-cs"/>
              </a:rPr>
              <a:t>As per latest data available. </a:t>
            </a:r>
            <a:r>
              <a:rPr lang="en-US" sz="1100" dirty="0">
                <a:solidFill>
                  <a:srgbClr val="000000"/>
                </a:solidFill>
                <a:latin typeface="Source Sans 3" panose="020B0303030403020204" pitchFamily="34" charset="0"/>
              </a:rPr>
              <a:t>The stock(s)/sector(s) mentioned in this slide do not constitute any recommendation and Kotak Mutual Fund may or may not have any future position in these stock(s) &amp; sectors(s)</a:t>
            </a:r>
            <a:r>
              <a:rPr lang="de-DE" sz="1100" dirty="0">
                <a:solidFill>
                  <a:srgbClr val="000000"/>
                </a:solidFill>
                <a:latin typeface="Source Sans 3" panose="020B0303030403020204" pitchFamily="34" charset="0"/>
              </a:rPr>
              <a:t> </a:t>
            </a:r>
            <a:endParaRPr lang="en-IN" sz="1100" dirty="0">
              <a:solidFill>
                <a:srgbClr val="000000"/>
              </a:solidFill>
              <a:latin typeface="Source Sans 3" panose="020B0303030403020204" pitchFamily="34" charset="0"/>
            </a:endParaRPr>
          </a:p>
        </p:txBody>
      </p:sp>
      <p:graphicFrame>
        <p:nvGraphicFramePr>
          <p:cNvPr id="4" name="Chart 3">
            <a:extLst>
              <a:ext uri="{FF2B5EF4-FFF2-40B4-BE49-F238E27FC236}">
                <a16:creationId xmlns:a16="http://schemas.microsoft.com/office/drawing/2014/main" id="{60E47C5F-39DE-B145-DC33-41C7232F0A44}"/>
              </a:ext>
            </a:extLst>
          </p:cNvPr>
          <p:cNvGraphicFramePr>
            <a:graphicFrameLocks/>
          </p:cNvGraphicFramePr>
          <p:nvPr>
            <p:extLst>
              <p:ext uri="{D42A27DB-BD31-4B8C-83A1-F6EECF244321}">
                <p14:modId xmlns:p14="http://schemas.microsoft.com/office/powerpoint/2010/main" val="179940227"/>
              </p:ext>
            </p:extLst>
          </p:nvPr>
        </p:nvGraphicFramePr>
        <p:xfrm>
          <a:off x="0" y="949647"/>
          <a:ext cx="11389160" cy="522335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3351FBF-1BA1-B2CF-3C78-9A7A1D0F8060}"/>
              </a:ext>
            </a:extLst>
          </p:cNvPr>
          <p:cNvSpPr txBox="1"/>
          <p:nvPr/>
        </p:nvSpPr>
        <p:spPr>
          <a:xfrm rot="10800000" flipH="1" flipV="1">
            <a:off x="9034271" y="5773782"/>
            <a:ext cx="353567" cy="307777"/>
          </a:xfrm>
          <a:prstGeom prst="rect">
            <a:avLst/>
          </a:prstGeom>
          <a:noFill/>
        </p:spPr>
        <p:txBody>
          <a:bodyPr wrap="square" rtlCol="0">
            <a:spAutoFit/>
          </a:bodyPr>
          <a:lstStyle/>
          <a:p>
            <a:r>
              <a:rPr lang="en-US" sz="1400" dirty="0">
                <a:solidFill>
                  <a:schemeClr val="accent3">
                    <a:lumMod val="75000"/>
                  </a:schemeClr>
                </a:solidFill>
              </a:rPr>
              <a:t>E</a:t>
            </a:r>
            <a:endParaRPr lang="en-IN" sz="1400" dirty="0">
              <a:solidFill>
                <a:schemeClr val="accent3">
                  <a:lumMod val="75000"/>
                </a:schemeClr>
              </a:solidFill>
            </a:endParaRPr>
          </a:p>
        </p:txBody>
      </p:sp>
    </p:spTree>
    <p:extLst>
      <p:ext uri="{BB962C8B-B14F-4D97-AF65-F5344CB8AC3E}">
        <p14:creationId xmlns:p14="http://schemas.microsoft.com/office/powerpoint/2010/main" val="1080637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D0943-75A3-908A-2411-41F05C75B74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A67A891-86EB-3515-5EA4-AF24BFAD6DE1}"/>
              </a:ext>
            </a:extLst>
          </p:cNvPr>
          <p:cNvSpPr txBox="1"/>
          <p:nvPr/>
        </p:nvSpPr>
        <p:spPr>
          <a:xfrm>
            <a:off x="239485" y="6495549"/>
            <a:ext cx="6349428"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Source Sans 3" panose="020B0303030403020204" pitchFamily="34" charset="0"/>
              </a:rPr>
              <a:t>Source: IDC Report, Bernstein Analysis, As per latest available data</a:t>
            </a:r>
            <a:endParaRPr kumimoji="0" lang="en-IN" sz="1100" b="0" i="0" u="none" strike="noStrike" kern="1200" cap="none" spc="0" normalizeH="0" baseline="0" noProof="0" dirty="0">
              <a:ln>
                <a:noFill/>
              </a:ln>
              <a:solidFill>
                <a:schemeClr val="bg1"/>
              </a:solidFill>
              <a:effectLst/>
              <a:uLnTx/>
              <a:uFillTx/>
              <a:latin typeface="Source Sans 3" panose="020B0303030403020204" pitchFamily="34" charset="0"/>
            </a:endParaRPr>
          </a:p>
        </p:txBody>
      </p:sp>
      <p:sp>
        <p:nvSpPr>
          <p:cNvPr id="8" name="TextBox 7">
            <a:extLst>
              <a:ext uri="{FF2B5EF4-FFF2-40B4-BE49-F238E27FC236}">
                <a16:creationId xmlns:a16="http://schemas.microsoft.com/office/drawing/2014/main" id="{27D0D6C2-F51C-6B63-75F2-D8F0C00E69AF}"/>
              </a:ext>
            </a:extLst>
          </p:cNvPr>
          <p:cNvSpPr txBox="1"/>
          <p:nvPr/>
        </p:nvSpPr>
        <p:spPr>
          <a:xfrm>
            <a:off x="204516" y="323544"/>
            <a:ext cx="9565240" cy="4924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srgbClr val="FF0000"/>
                </a:solidFill>
                <a:latin typeface="Source Sans 3" panose="020B0303030403020204" pitchFamily="34" charset="0"/>
                <a:ea typeface="+mj-ea"/>
              </a:rPr>
              <a:t>It is a myth that software engineering is only about coding</a:t>
            </a:r>
            <a:endParaRPr lang="en-IN" sz="2600" dirty="0">
              <a:solidFill>
                <a:srgbClr val="FF0000"/>
              </a:solidFill>
              <a:latin typeface="Source Sans 3" panose="020B0303030403020204" pitchFamily="34" charset="0"/>
              <a:ea typeface="+mj-ea"/>
            </a:endParaRPr>
          </a:p>
        </p:txBody>
      </p:sp>
      <p:sp>
        <p:nvSpPr>
          <p:cNvPr id="2" name="TextBox 1">
            <a:extLst>
              <a:ext uri="{FF2B5EF4-FFF2-40B4-BE49-F238E27FC236}">
                <a16:creationId xmlns:a16="http://schemas.microsoft.com/office/drawing/2014/main" id="{F902B0B3-F425-EFCA-82A2-5388B0C126F6}"/>
              </a:ext>
            </a:extLst>
          </p:cNvPr>
          <p:cNvSpPr txBox="1"/>
          <p:nvPr/>
        </p:nvSpPr>
        <p:spPr>
          <a:xfrm>
            <a:off x="919648" y="1126592"/>
            <a:ext cx="10352705" cy="400110"/>
          </a:xfrm>
          <a:prstGeom prst="rect">
            <a:avLst/>
          </a:prstGeom>
          <a:noFill/>
        </p:spPr>
        <p:txBody>
          <a:bodyPr wrap="square" rtlCol="0">
            <a:spAutoFit/>
          </a:bodyPr>
          <a:lstStyle/>
          <a:p>
            <a:pPr algn="ctr"/>
            <a:r>
              <a:rPr lang="en-US" sz="2000" b="1" dirty="0">
                <a:solidFill>
                  <a:srgbClr val="24404D"/>
                </a:solidFill>
                <a:latin typeface="Source Sans 3" panose="020B0303030403020204" pitchFamily="34" charset="0"/>
              </a:rPr>
              <a:t>Hardly one sixth of a software engineer’s time is spent on coding</a:t>
            </a:r>
          </a:p>
        </p:txBody>
      </p:sp>
      <p:sp>
        <p:nvSpPr>
          <p:cNvPr id="3" name="TextBox 2">
            <a:extLst>
              <a:ext uri="{FF2B5EF4-FFF2-40B4-BE49-F238E27FC236}">
                <a16:creationId xmlns:a16="http://schemas.microsoft.com/office/drawing/2014/main" id="{55A589DF-CA46-A65A-AEEC-1B57CBA782E1}"/>
              </a:ext>
            </a:extLst>
          </p:cNvPr>
          <p:cNvSpPr txBox="1"/>
          <p:nvPr/>
        </p:nvSpPr>
        <p:spPr>
          <a:xfrm>
            <a:off x="6074228" y="1774288"/>
            <a:ext cx="2910214" cy="511487"/>
          </a:xfrm>
          <a:prstGeom prst="rect">
            <a:avLst/>
          </a:prstGeom>
          <a:noFill/>
        </p:spPr>
        <p:txBody>
          <a:bodyPr wrap="square" lIns="0" tIns="0" rIns="0" bIns="0" rtlCol="0">
            <a:noAutofit/>
          </a:bodyPr>
          <a:lstStyle/>
          <a:p>
            <a:pPr algn="l"/>
            <a:r>
              <a:rPr lang="en-US" sz="2200" dirty="0">
                <a:solidFill>
                  <a:srgbClr val="24404D"/>
                </a:solidFill>
                <a:latin typeface="Source Sans 3" panose="020B0303030403020204" pitchFamily="34" charset="0"/>
              </a:rPr>
              <a:t>Coding</a:t>
            </a:r>
            <a:endParaRPr lang="en-IN" sz="2200" dirty="0">
              <a:solidFill>
                <a:srgbClr val="24404D"/>
              </a:solidFill>
              <a:latin typeface="Source Sans 3" panose="020B0303030403020204" pitchFamily="34" charset="0"/>
            </a:endParaRPr>
          </a:p>
        </p:txBody>
      </p:sp>
      <p:sp>
        <p:nvSpPr>
          <p:cNvPr id="4" name="TextBox 3">
            <a:extLst>
              <a:ext uri="{FF2B5EF4-FFF2-40B4-BE49-F238E27FC236}">
                <a16:creationId xmlns:a16="http://schemas.microsoft.com/office/drawing/2014/main" id="{E18C5827-729F-884A-59F6-89DC992525A3}"/>
              </a:ext>
            </a:extLst>
          </p:cNvPr>
          <p:cNvSpPr txBox="1"/>
          <p:nvPr/>
        </p:nvSpPr>
        <p:spPr>
          <a:xfrm>
            <a:off x="6076316" y="2387231"/>
            <a:ext cx="3544842" cy="511487"/>
          </a:xfrm>
          <a:prstGeom prst="rect">
            <a:avLst/>
          </a:prstGeom>
          <a:noFill/>
        </p:spPr>
        <p:txBody>
          <a:bodyPr wrap="square" lIns="0" tIns="0" rIns="0" bIns="0" rtlCol="0">
            <a:noAutofit/>
          </a:bodyPr>
          <a:lstStyle/>
          <a:p>
            <a:pPr algn="l"/>
            <a:r>
              <a:rPr lang="en-US" sz="2200" dirty="0">
                <a:solidFill>
                  <a:srgbClr val="24404D"/>
                </a:solidFill>
                <a:latin typeface="Source Sans 3" panose="020B0303030403020204" pitchFamily="34" charset="0"/>
              </a:rPr>
              <a:t>Requirements, Tests</a:t>
            </a:r>
            <a:endParaRPr lang="en-IN" sz="2200" dirty="0">
              <a:solidFill>
                <a:srgbClr val="24404D"/>
              </a:solidFill>
              <a:latin typeface="Source Sans 3" panose="020B0303030403020204" pitchFamily="34" charset="0"/>
            </a:endParaRPr>
          </a:p>
        </p:txBody>
      </p:sp>
      <p:sp>
        <p:nvSpPr>
          <p:cNvPr id="5" name="TextBox 4">
            <a:extLst>
              <a:ext uri="{FF2B5EF4-FFF2-40B4-BE49-F238E27FC236}">
                <a16:creationId xmlns:a16="http://schemas.microsoft.com/office/drawing/2014/main" id="{8611B40E-1043-B974-F1DA-F537E183659A}"/>
              </a:ext>
            </a:extLst>
          </p:cNvPr>
          <p:cNvSpPr txBox="1"/>
          <p:nvPr/>
        </p:nvSpPr>
        <p:spPr>
          <a:xfrm>
            <a:off x="6101368" y="3000174"/>
            <a:ext cx="2910214" cy="511487"/>
          </a:xfrm>
          <a:prstGeom prst="rect">
            <a:avLst/>
          </a:prstGeom>
          <a:noFill/>
        </p:spPr>
        <p:txBody>
          <a:bodyPr wrap="square" lIns="0" tIns="0" rIns="0" bIns="0" rtlCol="0">
            <a:noAutofit/>
          </a:bodyPr>
          <a:lstStyle/>
          <a:p>
            <a:pPr algn="l"/>
            <a:r>
              <a:rPr lang="en-US" sz="2200" dirty="0">
                <a:solidFill>
                  <a:srgbClr val="24404D"/>
                </a:solidFill>
                <a:latin typeface="Source Sans 3" panose="020B0303030403020204" pitchFamily="34" charset="0"/>
              </a:rPr>
              <a:t>Security</a:t>
            </a:r>
            <a:endParaRPr lang="en-IN" sz="2200" dirty="0">
              <a:solidFill>
                <a:srgbClr val="24404D"/>
              </a:solidFill>
              <a:latin typeface="Source Sans 3" panose="020B0303030403020204" pitchFamily="34" charset="0"/>
            </a:endParaRPr>
          </a:p>
        </p:txBody>
      </p:sp>
      <p:sp>
        <p:nvSpPr>
          <p:cNvPr id="9" name="TextBox 8">
            <a:extLst>
              <a:ext uri="{FF2B5EF4-FFF2-40B4-BE49-F238E27FC236}">
                <a16:creationId xmlns:a16="http://schemas.microsoft.com/office/drawing/2014/main" id="{D4F423A8-111A-36C1-FD19-60DA630AEF94}"/>
              </a:ext>
            </a:extLst>
          </p:cNvPr>
          <p:cNvSpPr txBox="1"/>
          <p:nvPr/>
        </p:nvSpPr>
        <p:spPr>
          <a:xfrm>
            <a:off x="6088841" y="3613117"/>
            <a:ext cx="3847579" cy="511487"/>
          </a:xfrm>
          <a:prstGeom prst="rect">
            <a:avLst/>
          </a:prstGeom>
          <a:noFill/>
        </p:spPr>
        <p:txBody>
          <a:bodyPr wrap="square" lIns="0" tIns="0" rIns="0" bIns="0" rtlCol="0">
            <a:noAutofit/>
          </a:bodyPr>
          <a:lstStyle/>
          <a:p>
            <a:pPr algn="l"/>
            <a:r>
              <a:rPr lang="en-US" sz="2200" dirty="0">
                <a:solidFill>
                  <a:srgbClr val="24404D"/>
                </a:solidFill>
                <a:latin typeface="Source Sans 3" panose="020B0303030403020204" pitchFamily="34" charset="0"/>
              </a:rPr>
              <a:t>Implementing Processes</a:t>
            </a:r>
            <a:endParaRPr lang="en-IN" sz="2200" dirty="0">
              <a:solidFill>
                <a:srgbClr val="24404D"/>
              </a:solidFill>
              <a:latin typeface="Source Sans 3" panose="020B0303030403020204" pitchFamily="34" charset="0"/>
            </a:endParaRPr>
          </a:p>
        </p:txBody>
      </p:sp>
      <p:sp>
        <p:nvSpPr>
          <p:cNvPr id="11" name="TextBox 10">
            <a:extLst>
              <a:ext uri="{FF2B5EF4-FFF2-40B4-BE49-F238E27FC236}">
                <a16:creationId xmlns:a16="http://schemas.microsoft.com/office/drawing/2014/main" id="{326303F1-832C-D252-2B98-09262E472567}"/>
              </a:ext>
            </a:extLst>
          </p:cNvPr>
          <p:cNvSpPr txBox="1"/>
          <p:nvPr/>
        </p:nvSpPr>
        <p:spPr>
          <a:xfrm>
            <a:off x="6088842" y="4226060"/>
            <a:ext cx="3997890" cy="511487"/>
          </a:xfrm>
          <a:prstGeom prst="rect">
            <a:avLst/>
          </a:prstGeom>
          <a:noFill/>
        </p:spPr>
        <p:txBody>
          <a:bodyPr wrap="square" lIns="0" tIns="0" rIns="0" bIns="0" rtlCol="0">
            <a:noAutofit/>
          </a:bodyPr>
          <a:lstStyle/>
          <a:p>
            <a:pPr algn="l"/>
            <a:r>
              <a:rPr lang="en-US" sz="2200" dirty="0">
                <a:solidFill>
                  <a:srgbClr val="24404D"/>
                </a:solidFill>
                <a:latin typeface="Source Sans 3" panose="020B0303030403020204" pitchFamily="34" charset="0"/>
              </a:rPr>
              <a:t>Management, Performance</a:t>
            </a:r>
            <a:endParaRPr lang="en-IN" sz="2200" dirty="0">
              <a:solidFill>
                <a:srgbClr val="24404D"/>
              </a:solidFill>
              <a:latin typeface="Source Sans 3" panose="020B0303030403020204" pitchFamily="34" charset="0"/>
            </a:endParaRPr>
          </a:p>
        </p:txBody>
      </p:sp>
      <p:sp>
        <p:nvSpPr>
          <p:cNvPr id="37" name="TextBox 36">
            <a:extLst>
              <a:ext uri="{FF2B5EF4-FFF2-40B4-BE49-F238E27FC236}">
                <a16:creationId xmlns:a16="http://schemas.microsoft.com/office/drawing/2014/main" id="{04F67ACC-3C37-C112-F450-2D4E944019A7}"/>
              </a:ext>
            </a:extLst>
          </p:cNvPr>
          <p:cNvSpPr txBox="1"/>
          <p:nvPr/>
        </p:nvSpPr>
        <p:spPr>
          <a:xfrm>
            <a:off x="6101368" y="4839003"/>
            <a:ext cx="2910214" cy="511487"/>
          </a:xfrm>
          <a:prstGeom prst="rect">
            <a:avLst/>
          </a:prstGeom>
          <a:noFill/>
        </p:spPr>
        <p:txBody>
          <a:bodyPr wrap="square" lIns="0" tIns="0" rIns="0" bIns="0" rtlCol="0">
            <a:noAutofit/>
          </a:bodyPr>
          <a:lstStyle/>
          <a:p>
            <a:pPr algn="l"/>
            <a:r>
              <a:rPr lang="en-US" sz="2200" dirty="0">
                <a:solidFill>
                  <a:srgbClr val="24404D"/>
                </a:solidFill>
                <a:latin typeface="Source Sans 3" panose="020B0303030403020204" pitchFamily="34" charset="0"/>
              </a:rPr>
              <a:t>Deployment</a:t>
            </a:r>
            <a:endParaRPr lang="en-IN" sz="2200" dirty="0">
              <a:solidFill>
                <a:srgbClr val="24404D"/>
              </a:solidFill>
              <a:latin typeface="Source Sans 3" panose="020B0303030403020204" pitchFamily="34" charset="0"/>
            </a:endParaRPr>
          </a:p>
        </p:txBody>
      </p:sp>
      <p:sp>
        <p:nvSpPr>
          <p:cNvPr id="38" name="TextBox 37">
            <a:extLst>
              <a:ext uri="{FF2B5EF4-FFF2-40B4-BE49-F238E27FC236}">
                <a16:creationId xmlns:a16="http://schemas.microsoft.com/office/drawing/2014/main" id="{F6B2340D-CD9D-7184-22AD-6B1BBBC9D2E7}"/>
              </a:ext>
            </a:extLst>
          </p:cNvPr>
          <p:cNvSpPr txBox="1"/>
          <p:nvPr/>
        </p:nvSpPr>
        <p:spPr>
          <a:xfrm>
            <a:off x="6101368" y="5451946"/>
            <a:ext cx="2910214" cy="511487"/>
          </a:xfrm>
          <a:prstGeom prst="rect">
            <a:avLst/>
          </a:prstGeom>
          <a:noFill/>
        </p:spPr>
        <p:txBody>
          <a:bodyPr wrap="square" lIns="0" tIns="0" rIns="0" bIns="0" rtlCol="0">
            <a:noAutofit/>
          </a:bodyPr>
          <a:lstStyle/>
          <a:p>
            <a:pPr algn="l"/>
            <a:r>
              <a:rPr lang="en-US" sz="2200" dirty="0">
                <a:solidFill>
                  <a:srgbClr val="24404D"/>
                </a:solidFill>
                <a:latin typeface="Source Sans 3" panose="020B0303030403020204" pitchFamily="34" charset="0"/>
              </a:rPr>
              <a:t>Infra Management</a:t>
            </a:r>
            <a:endParaRPr lang="en-IN" sz="2200" dirty="0">
              <a:solidFill>
                <a:srgbClr val="24404D"/>
              </a:solidFill>
              <a:latin typeface="Source Sans 3" panose="020B0303030403020204" pitchFamily="34" charset="0"/>
            </a:endParaRPr>
          </a:p>
        </p:txBody>
      </p:sp>
      <p:sp>
        <p:nvSpPr>
          <p:cNvPr id="41" name="TextBox 40">
            <a:extLst>
              <a:ext uri="{FF2B5EF4-FFF2-40B4-BE49-F238E27FC236}">
                <a16:creationId xmlns:a16="http://schemas.microsoft.com/office/drawing/2014/main" id="{F8075D83-C0EE-93B3-310E-C9F3920F89DC}"/>
              </a:ext>
            </a:extLst>
          </p:cNvPr>
          <p:cNvSpPr txBox="1"/>
          <p:nvPr/>
        </p:nvSpPr>
        <p:spPr>
          <a:xfrm>
            <a:off x="6090930" y="6064892"/>
            <a:ext cx="2910214" cy="511487"/>
          </a:xfrm>
          <a:prstGeom prst="rect">
            <a:avLst/>
          </a:prstGeom>
          <a:noFill/>
        </p:spPr>
        <p:txBody>
          <a:bodyPr wrap="square" lIns="0" tIns="0" rIns="0" bIns="0" rtlCol="0">
            <a:noAutofit/>
          </a:bodyPr>
          <a:lstStyle/>
          <a:p>
            <a:pPr algn="l"/>
            <a:r>
              <a:rPr lang="en-US" sz="2200" dirty="0">
                <a:solidFill>
                  <a:srgbClr val="24404D"/>
                </a:solidFill>
                <a:latin typeface="Source Sans 3" panose="020B0303030403020204" pitchFamily="34" charset="0"/>
              </a:rPr>
              <a:t>User Experience</a:t>
            </a:r>
            <a:endParaRPr lang="en-IN" sz="2200" dirty="0">
              <a:solidFill>
                <a:srgbClr val="24404D"/>
              </a:solidFill>
              <a:latin typeface="Source Sans 3" panose="020B0303030403020204" pitchFamily="34" charset="0"/>
            </a:endParaRPr>
          </a:p>
        </p:txBody>
      </p:sp>
      <p:sp>
        <p:nvSpPr>
          <p:cNvPr id="42" name="TextBox 41">
            <a:extLst>
              <a:ext uri="{FF2B5EF4-FFF2-40B4-BE49-F238E27FC236}">
                <a16:creationId xmlns:a16="http://schemas.microsoft.com/office/drawing/2014/main" id="{DF1F971B-0EF5-0C09-6161-C4B8E0441A37}"/>
              </a:ext>
            </a:extLst>
          </p:cNvPr>
          <p:cNvSpPr txBox="1"/>
          <p:nvPr/>
        </p:nvSpPr>
        <p:spPr>
          <a:xfrm>
            <a:off x="11232270" y="1763402"/>
            <a:ext cx="894418" cy="511487"/>
          </a:xfrm>
          <a:prstGeom prst="rect">
            <a:avLst/>
          </a:prstGeom>
          <a:noFill/>
        </p:spPr>
        <p:txBody>
          <a:bodyPr wrap="square" lIns="0" tIns="0" rIns="0" bIns="0" rtlCol="0">
            <a:noAutofit/>
          </a:bodyPr>
          <a:lstStyle/>
          <a:p>
            <a:pPr algn="l"/>
            <a:r>
              <a:rPr lang="en-US" sz="2000" dirty="0">
                <a:solidFill>
                  <a:srgbClr val="24404D"/>
                </a:solidFill>
                <a:latin typeface="Source Sans 3" panose="020B0303030403020204" pitchFamily="34" charset="0"/>
              </a:rPr>
              <a:t>16%</a:t>
            </a:r>
            <a:endParaRPr lang="en-IN" sz="2000" dirty="0">
              <a:solidFill>
                <a:srgbClr val="24404D"/>
              </a:solidFill>
              <a:latin typeface="Source Sans 3" panose="020B0303030403020204" pitchFamily="34" charset="0"/>
            </a:endParaRPr>
          </a:p>
        </p:txBody>
      </p:sp>
      <p:sp>
        <p:nvSpPr>
          <p:cNvPr id="43" name="TextBox 42">
            <a:extLst>
              <a:ext uri="{FF2B5EF4-FFF2-40B4-BE49-F238E27FC236}">
                <a16:creationId xmlns:a16="http://schemas.microsoft.com/office/drawing/2014/main" id="{04267719-BC00-0CCC-1F3E-EE318045FB49}"/>
              </a:ext>
            </a:extLst>
          </p:cNvPr>
          <p:cNvSpPr txBox="1"/>
          <p:nvPr/>
        </p:nvSpPr>
        <p:spPr>
          <a:xfrm>
            <a:off x="11234358" y="2381011"/>
            <a:ext cx="663730" cy="511487"/>
          </a:xfrm>
          <a:prstGeom prst="rect">
            <a:avLst/>
          </a:prstGeom>
          <a:noFill/>
        </p:spPr>
        <p:txBody>
          <a:bodyPr wrap="square" lIns="0" tIns="0" rIns="0" bIns="0" rtlCol="0">
            <a:noAutofit/>
          </a:bodyPr>
          <a:lstStyle/>
          <a:p>
            <a:pPr algn="l"/>
            <a:r>
              <a:rPr lang="en-US" sz="2000" dirty="0">
                <a:solidFill>
                  <a:srgbClr val="24404D"/>
                </a:solidFill>
                <a:latin typeface="Source Sans 3" panose="020B0303030403020204" pitchFamily="34" charset="0"/>
              </a:rPr>
              <a:t>14%</a:t>
            </a:r>
            <a:endParaRPr lang="en-IN" sz="2000" dirty="0">
              <a:solidFill>
                <a:srgbClr val="24404D"/>
              </a:solidFill>
              <a:latin typeface="Source Sans 3" panose="020B0303030403020204" pitchFamily="34" charset="0"/>
            </a:endParaRPr>
          </a:p>
        </p:txBody>
      </p:sp>
      <p:sp>
        <p:nvSpPr>
          <p:cNvPr id="44" name="TextBox 43">
            <a:extLst>
              <a:ext uri="{FF2B5EF4-FFF2-40B4-BE49-F238E27FC236}">
                <a16:creationId xmlns:a16="http://schemas.microsoft.com/office/drawing/2014/main" id="{400AC97B-2E51-B5A8-3622-46E3D38A5ACC}"/>
              </a:ext>
            </a:extLst>
          </p:cNvPr>
          <p:cNvSpPr txBox="1"/>
          <p:nvPr/>
        </p:nvSpPr>
        <p:spPr>
          <a:xfrm>
            <a:off x="11259410" y="2998620"/>
            <a:ext cx="725764" cy="511487"/>
          </a:xfrm>
          <a:prstGeom prst="rect">
            <a:avLst/>
          </a:prstGeom>
          <a:noFill/>
        </p:spPr>
        <p:txBody>
          <a:bodyPr wrap="square" lIns="0" tIns="0" rIns="0" bIns="0" rtlCol="0">
            <a:noAutofit/>
          </a:bodyPr>
          <a:lstStyle/>
          <a:p>
            <a:pPr algn="l"/>
            <a:r>
              <a:rPr lang="en-US" sz="2000" dirty="0">
                <a:solidFill>
                  <a:srgbClr val="24404D"/>
                </a:solidFill>
                <a:latin typeface="Source Sans 3" panose="020B0303030403020204" pitchFamily="34" charset="0"/>
              </a:rPr>
              <a:t>13%</a:t>
            </a:r>
            <a:endParaRPr lang="en-IN" sz="2000" dirty="0">
              <a:solidFill>
                <a:srgbClr val="24404D"/>
              </a:solidFill>
              <a:latin typeface="Source Sans 3" panose="020B0303030403020204" pitchFamily="34" charset="0"/>
            </a:endParaRPr>
          </a:p>
        </p:txBody>
      </p:sp>
      <p:sp>
        <p:nvSpPr>
          <p:cNvPr id="45" name="TextBox 44">
            <a:extLst>
              <a:ext uri="{FF2B5EF4-FFF2-40B4-BE49-F238E27FC236}">
                <a16:creationId xmlns:a16="http://schemas.microsoft.com/office/drawing/2014/main" id="{923F8BFA-A0E9-588B-14BA-FB8243A6964A}"/>
              </a:ext>
            </a:extLst>
          </p:cNvPr>
          <p:cNvSpPr txBox="1"/>
          <p:nvPr/>
        </p:nvSpPr>
        <p:spPr>
          <a:xfrm>
            <a:off x="11246884" y="3616229"/>
            <a:ext cx="716520" cy="511487"/>
          </a:xfrm>
          <a:prstGeom prst="rect">
            <a:avLst/>
          </a:prstGeom>
          <a:noFill/>
        </p:spPr>
        <p:txBody>
          <a:bodyPr wrap="square" lIns="0" tIns="0" rIns="0" bIns="0" rtlCol="0">
            <a:noAutofit/>
          </a:bodyPr>
          <a:lstStyle/>
          <a:p>
            <a:pPr algn="l"/>
            <a:r>
              <a:rPr lang="en-US" sz="2000" dirty="0">
                <a:solidFill>
                  <a:srgbClr val="24404D"/>
                </a:solidFill>
                <a:latin typeface="Source Sans 3" panose="020B0303030403020204" pitchFamily="34" charset="0"/>
              </a:rPr>
              <a:t>12%</a:t>
            </a:r>
            <a:endParaRPr lang="en-IN" sz="2000" dirty="0">
              <a:solidFill>
                <a:srgbClr val="24404D"/>
              </a:solidFill>
              <a:latin typeface="Source Sans 3" panose="020B0303030403020204" pitchFamily="34" charset="0"/>
            </a:endParaRPr>
          </a:p>
        </p:txBody>
      </p:sp>
      <p:sp>
        <p:nvSpPr>
          <p:cNvPr id="46" name="TextBox 45">
            <a:extLst>
              <a:ext uri="{FF2B5EF4-FFF2-40B4-BE49-F238E27FC236}">
                <a16:creationId xmlns:a16="http://schemas.microsoft.com/office/drawing/2014/main" id="{DDC378E4-3BB1-DCAF-08B2-3CC77F390641}"/>
              </a:ext>
            </a:extLst>
          </p:cNvPr>
          <p:cNvSpPr txBox="1"/>
          <p:nvPr/>
        </p:nvSpPr>
        <p:spPr>
          <a:xfrm>
            <a:off x="11246884" y="4233838"/>
            <a:ext cx="672976" cy="511487"/>
          </a:xfrm>
          <a:prstGeom prst="rect">
            <a:avLst/>
          </a:prstGeom>
          <a:noFill/>
        </p:spPr>
        <p:txBody>
          <a:bodyPr wrap="square" lIns="0" tIns="0" rIns="0" bIns="0" rtlCol="0">
            <a:noAutofit/>
          </a:bodyPr>
          <a:lstStyle/>
          <a:p>
            <a:pPr algn="l"/>
            <a:r>
              <a:rPr lang="en-US" sz="2000" dirty="0">
                <a:solidFill>
                  <a:srgbClr val="24404D"/>
                </a:solidFill>
                <a:latin typeface="Source Sans 3" panose="020B0303030403020204" pitchFamily="34" charset="0"/>
              </a:rPr>
              <a:t>12%</a:t>
            </a:r>
            <a:endParaRPr lang="en-IN" sz="2000" dirty="0">
              <a:solidFill>
                <a:srgbClr val="24404D"/>
              </a:solidFill>
              <a:latin typeface="Source Sans 3" panose="020B0303030403020204" pitchFamily="34" charset="0"/>
            </a:endParaRPr>
          </a:p>
        </p:txBody>
      </p:sp>
      <p:sp>
        <p:nvSpPr>
          <p:cNvPr id="47" name="TextBox 46">
            <a:extLst>
              <a:ext uri="{FF2B5EF4-FFF2-40B4-BE49-F238E27FC236}">
                <a16:creationId xmlns:a16="http://schemas.microsoft.com/office/drawing/2014/main" id="{77D431B2-609A-2C38-C20B-BAFA005CA8D0}"/>
              </a:ext>
            </a:extLst>
          </p:cNvPr>
          <p:cNvSpPr txBox="1"/>
          <p:nvPr/>
        </p:nvSpPr>
        <p:spPr>
          <a:xfrm>
            <a:off x="11259410" y="4851447"/>
            <a:ext cx="725764" cy="511487"/>
          </a:xfrm>
          <a:prstGeom prst="rect">
            <a:avLst/>
          </a:prstGeom>
          <a:noFill/>
        </p:spPr>
        <p:txBody>
          <a:bodyPr wrap="square" lIns="0" tIns="0" rIns="0" bIns="0" rtlCol="0">
            <a:noAutofit/>
          </a:bodyPr>
          <a:lstStyle/>
          <a:p>
            <a:pPr algn="l"/>
            <a:r>
              <a:rPr lang="en-US" sz="2000" dirty="0">
                <a:solidFill>
                  <a:srgbClr val="24404D"/>
                </a:solidFill>
                <a:latin typeface="Source Sans 3" panose="020B0303030403020204" pitchFamily="34" charset="0"/>
              </a:rPr>
              <a:t>12%</a:t>
            </a:r>
            <a:endParaRPr lang="en-IN" sz="2000" dirty="0">
              <a:solidFill>
                <a:srgbClr val="24404D"/>
              </a:solidFill>
              <a:latin typeface="Source Sans 3" panose="020B0303030403020204" pitchFamily="34" charset="0"/>
            </a:endParaRPr>
          </a:p>
        </p:txBody>
      </p:sp>
      <p:sp>
        <p:nvSpPr>
          <p:cNvPr id="48" name="TextBox 47">
            <a:extLst>
              <a:ext uri="{FF2B5EF4-FFF2-40B4-BE49-F238E27FC236}">
                <a16:creationId xmlns:a16="http://schemas.microsoft.com/office/drawing/2014/main" id="{12787E23-ED13-3027-A100-CCD84FFB37F2}"/>
              </a:ext>
            </a:extLst>
          </p:cNvPr>
          <p:cNvSpPr txBox="1"/>
          <p:nvPr/>
        </p:nvSpPr>
        <p:spPr>
          <a:xfrm>
            <a:off x="11259410" y="5469056"/>
            <a:ext cx="671336" cy="511487"/>
          </a:xfrm>
          <a:prstGeom prst="rect">
            <a:avLst/>
          </a:prstGeom>
          <a:noFill/>
        </p:spPr>
        <p:txBody>
          <a:bodyPr wrap="square" lIns="0" tIns="0" rIns="0" bIns="0" rtlCol="0">
            <a:noAutofit/>
          </a:bodyPr>
          <a:lstStyle/>
          <a:p>
            <a:pPr algn="l"/>
            <a:r>
              <a:rPr lang="en-US" sz="2000" dirty="0">
                <a:solidFill>
                  <a:srgbClr val="24404D"/>
                </a:solidFill>
                <a:latin typeface="Source Sans 3" panose="020B0303030403020204" pitchFamily="34" charset="0"/>
              </a:rPr>
              <a:t>11%</a:t>
            </a:r>
            <a:endParaRPr lang="en-IN" sz="2000" dirty="0">
              <a:solidFill>
                <a:srgbClr val="24404D"/>
              </a:solidFill>
              <a:latin typeface="Source Sans 3" panose="020B0303030403020204" pitchFamily="34" charset="0"/>
            </a:endParaRPr>
          </a:p>
        </p:txBody>
      </p:sp>
      <p:sp>
        <p:nvSpPr>
          <p:cNvPr id="49" name="TextBox 48">
            <a:extLst>
              <a:ext uri="{FF2B5EF4-FFF2-40B4-BE49-F238E27FC236}">
                <a16:creationId xmlns:a16="http://schemas.microsoft.com/office/drawing/2014/main" id="{8027C9DB-5FFC-3229-229E-17A418A7CE0E}"/>
              </a:ext>
            </a:extLst>
          </p:cNvPr>
          <p:cNvSpPr txBox="1"/>
          <p:nvPr/>
        </p:nvSpPr>
        <p:spPr>
          <a:xfrm>
            <a:off x="11248972" y="6086663"/>
            <a:ext cx="670888" cy="511487"/>
          </a:xfrm>
          <a:prstGeom prst="rect">
            <a:avLst/>
          </a:prstGeom>
          <a:noFill/>
        </p:spPr>
        <p:txBody>
          <a:bodyPr wrap="square" lIns="0" tIns="0" rIns="0" bIns="0" rtlCol="0">
            <a:noAutofit/>
          </a:bodyPr>
          <a:lstStyle/>
          <a:p>
            <a:pPr algn="l"/>
            <a:r>
              <a:rPr lang="en-US" sz="2000" dirty="0">
                <a:solidFill>
                  <a:srgbClr val="24404D"/>
                </a:solidFill>
                <a:latin typeface="Source Sans 3" panose="020B0303030403020204" pitchFamily="34" charset="0"/>
              </a:rPr>
              <a:t>10%</a:t>
            </a:r>
            <a:endParaRPr lang="en-IN" sz="2000" dirty="0">
              <a:solidFill>
                <a:srgbClr val="24404D"/>
              </a:solidFill>
              <a:latin typeface="Source Sans 3" panose="020B0303030403020204" pitchFamily="34" charset="0"/>
            </a:endParaRPr>
          </a:p>
        </p:txBody>
      </p:sp>
      <p:sp>
        <p:nvSpPr>
          <p:cNvPr id="51" name="Rectangle 50">
            <a:extLst>
              <a:ext uri="{FF2B5EF4-FFF2-40B4-BE49-F238E27FC236}">
                <a16:creationId xmlns:a16="http://schemas.microsoft.com/office/drawing/2014/main" id="{5EE9CBBC-38DA-B8BA-ABE8-228A678B7D66}"/>
              </a:ext>
            </a:extLst>
          </p:cNvPr>
          <p:cNvSpPr/>
          <p:nvPr/>
        </p:nvSpPr>
        <p:spPr>
          <a:xfrm>
            <a:off x="7119257" y="1850572"/>
            <a:ext cx="3940629" cy="130628"/>
          </a:xfrm>
          <a:prstGeom prst="rect">
            <a:avLst/>
          </a:prstGeom>
          <a:solidFill>
            <a:srgbClr val="FF0049"/>
          </a:solidFill>
          <a:ln w="9525" cap="flat" cmpd="sng" algn="ctr">
            <a:noFill/>
            <a:prstDash val="solid"/>
          </a:ln>
          <a:effectLst/>
          <a:extLst>
            <a:ext uri="{91240B29-F687-4f45-9708-019B960494DF}">
              <a14:hiddenLine xmlns:a14="http://schemas.microsoft.com/office/drawing/2010/main" xmlns="" w="9525" cap="flat" cmpd="sng" algn="ctr">
                <a:solidFill>
                  <a:srgbClr val="C0C0C0"/>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27432" rtlCol="0" anchor="t" anchorCtr="0"/>
          <a:lstStyle/>
          <a:p>
            <a:pPr algn="l"/>
            <a:endParaRPr lang="en-IN" sz="800" dirty="0">
              <a:solidFill>
                <a:srgbClr val="000000"/>
              </a:solidFill>
              <a:latin typeface="Source Sans 3" panose="020B0303030403020204" pitchFamily="34" charset="0"/>
            </a:endParaRPr>
          </a:p>
        </p:txBody>
      </p:sp>
      <p:sp>
        <p:nvSpPr>
          <p:cNvPr id="52" name="Rectangle 51">
            <a:extLst>
              <a:ext uri="{FF2B5EF4-FFF2-40B4-BE49-F238E27FC236}">
                <a16:creationId xmlns:a16="http://schemas.microsoft.com/office/drawing/2014/main" id="{9707E695-CEC5-226F-A87D-3D603299BCCD}"/>
              </a:ext>
            </a:extLst>
          </p:cNvPr>
          <p:cNvSpPr/>
          <p:nvPr/>
        </p:nvSpPr>
        <p:spPr>
          <a:xfrm>
            <a:off x="8595360" y="2492829"/>
            <a:ext cx="2464526" cy="121919"/>
          </a:xfrm>
          <a:prstGeom prst="rect">
            <a:avLst/>
          </a:prstGeom>
          <a:solidFill>
            <a:srgbClr val="3857FF"/>
          </a:solidFill>
          <a:ln w="9525" cap="flat" cmpd="sng" algn="ctr">
            <a:noFill/>
            <a:prstDash val="solid"/>
          </a:ln>
          <a:effectLst/>
          <a:extLst>
            <a:ext uri="{91240B29-F687-4f45-9708-019B960494DF}">
              <a14:hiddenLine xmlns:a14="http://schemas.microsoft.com/office/drawing/2010/main" xmlns="" w="9525" cap="flat" cmpd="sng" algn="ctr">
                <a:solidFill>
                  <a:srgbClr val="C0C0C0"/>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27432" rtlCol="0" anchor="t" anchorCtr="0"/>
          <a:lstStyle/>
          <a:p>
            <a:pPr algn="l"/>
            <a:endParaRPr lang="en-IN" sz="800" dirty="0">
              <a:solidFill>
                <a:srgbClr val="000000"/>
              </a:solidFill>
              <a:latin typeface="Source Sans 3" panose="020B0303030403020204" pitchFamily="34" charset="0"/>
            </a:endParaRPr>
          </a:p>
        </p:txBody>
      </p:sp>
      <p:sp>
        <p:nvSpPr>
          <p:cNvPr id="53" name="Rectangle 52">
            <a:extLst>
              <a:ext uri="{FF2B5EF4-FFF2-40B4-BE49-F238E27FC236}">
                <a16:creationId xmlns:a16="http://schemas.microsoft.com/office/drawing/2014/main" id="{6A22029B-D49A-D4B3-24CD-D293677BC5CF}"/>
              </a:ext>
            </a:extLst>
          </p:cNvPr>
          <p:cNvSpPr/>
          <p:nvPr/>
        </p:nvSpPr>
        <p:spPr>
          <a:xfrm>
            <a:off x="7119257" y="3102429"/>
            <a:ext cx="3940629" cy="130628"/>
          </a:xfrm>
          <a:prstGeom prst="rect">
            <a:avLst/>
          </a:prstGeom>
          <a:solidFill>
            <a:srgbClr val="FF0049"/>
          </a:solidFill>
          <a:ln w="9525" cap="flat" cmpd="sng" algn="ctr">
            <a:noFill/>
            <a:prstDash val="solid"/>
          </a:ln>
          <a:effectLst/>
          <a:extLst>
            <a:ext uri="{91240B29-F687-4f45-9708-019B960494DF}">
              <a14:hiddenLine xmlns:a14="http://schemas.microsoft.com/office/drawing/2010/main" xmlns="" w="9525" cap="flat" cmpd="sng" algn="ctr">
                <a:solidFill>
                  <a:srgbClr val="C0C0C0"/>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27432" rtlCol="0" anchor="t" anchorCtr="0"/>
          <a:lstStyle/>
          <a:p>
            <a:pPr algn="l"/>
            <a:endParaRPr lang="en-IN" sz="800" dirty="0">
              <a:solidFill>
                <a:srgbClr val="000000"/>
              </a:solidFill>
              <a:latin typeface="Source Sans 3" panose="020B0303030403020204" pitchFamily="34" charset="0"/>
            </a:endParaRPr>
          </a:p>
        </p:txBody>
      </p:sp>
      <p:sp>
        <p:nvSpPr>
          <p:cNvPr id="54" name="Rectangle 53">
            <a:extLst>
              <a:ext uri="{FF2B5EF4-FFF2-40B4-BE49-F238E27FC236}">
                <a16:creationId xmlns:a16="http://schemas.microsoft.com/office/drawing/2014/main" id="{FED1D230-F77A-2EC5-2525-6A7F3966DFE1}"/>
              </a:ext>
            </a:extLst>
          </p:cNvPr>
          <p:cNvSpPr/>
          <p:nvPr/>
        </p:nvSpPr>
        <p:spPr>
          <a:xfrm>
            <a:off x="9102090" y="3722915"/>
            <a:ext cx="1957796" cy="130628"/>
          </a:xfrm>
          <a:prstGeom prst="rect">
            <a:avLst/>
          </a:prstGeom>
          <a:solidFill>
            <a:srgbClr val="3857FF"/>
          </a:solidFill>
          <a:ln w="9525" cap="flat" cmpd="sng" algn="ctr">
            <a:noFill/>
            <a:prstDash val="solid"/>
          </a:ln>
          <a:effectLst/>
          <a:extLst>
            <a:ext uri="{91240B29-F687-4f45-9708-019B960494DF}">
              <a14:hiddenLine xmlns:a14="http://schemas.microsoft.com/office/drawing/2010/main" xmlns="" w="9525" cap="flat" cmpd="sng" algn="ctr">
                <a:solidFill>
                  <a:srgbClr val="C0C0C0"/>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27432" rtlCol="0" anchor="t" anchorCtr="0"/>
          <a:lstStyle/>
          <a:p>
            <a:pPr algn="l"/>
            <a:endParaRPr lang="en-IN" sz="800" dirty="0">
              <a:solidFill>
                <a:srgbClr val="000000"/>
              </a:solidFill>
              <a:latin typeface="Source Sans 3" panose="020B0303030403020204" pitchFamily="34" charset="0"/>
            </a:endParaRPr>
          </a:p>
        </p:txBody>
      </p:sp>
      <p:sp>
        <p:nvSpPr>
          <p:cNvPr id="55" name="Rectangle 54">
            <a:extLst>
              <a:ext uri="{FF2B5EF4-FFF2-40B4-BE49-F238E27FC236}">
                <a16:creationId xmlns:a16="http://schemas.microsoft.com/office/drawing/2014/main" id="{DE01FB8A-E016-3586-55F8-FB98E691B319}"/>
              </a:ext>
            </a:extLst>
          </p:cNvPr>
          <p:cNvSpPr/>
          <p:nvPr/>
        </p:nvSpPr>
        <p:spPr>
          <a:xfrm>
            <a:off x="9387840" y="4327072"/>
            <a:ext cx="1672046" cy="130628"/>
          </a:xfrm>
          <a:prstGeom prst="rect">
            <a:avLst/>
          </a:prstGeom>
          <a:solidFill>
            <a:srgbClr val="FF0049"/>
          </a:solidFill>
          <a:ln w="9525" cap="flat" cmpd="sng" algn="ctr">
            <a:noFill/>
            <a:prstDash val="solid"/>
          </a:ln>
          <a:effectLst/>
          <a:extLst>
            <a:ext uri="{91240B29-F687-4f45-9708-019B960494DF}">
              <a14:hiddenLine xmlns:a14="http://schemas.microsoft.com/office/drawing/2010/main" xmlns="" w="9525" cap="flat" cmpd="sng" algn="ctr">
                <a:solidFill>
                  <a:srgbClr val="C0C0C0"/>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27432" rtlCol="0" anchor="t" anchorCtr="0"/>
          <a:lstStyle/>
          <a:p>
            <a:pPr algn="l"/>
            <a:endParaRPr lang="en-IN" sz="800" dirty="0">
              <a:solidFill>
                <a:srgbClr val="000000"/>
              </a:solidFill>
              <a:latin typeface="Source Sans 3" panose="020B0303030403020204" pitchFamily="34" charset="0"/>
            </a:endParaRPr>
          </a:p>
        </p:txBody>
      </p:sp>
      <p:sp>
        <p:nvSpPr>
          <p:cNvPr id="56" name="Rectangle 55">
            <a:extLst>
              <a:ext uri="{FF2B5EF4-FFF2-40B4-BE49-F238E27FC236}">
                <a16:creationId xmlns:a16="http://schemas.microsoft.com/office/drawing/2014/main" id="{DA2A8A7B-B008-9911-D271-EA3B8A3F610F}"/>
              </a:ext>
            </a:extLst>
          </p:cNvPr>
          <p:cNvSpPr/>
          <p:nvPr/>
        </p:nvSpPr>
        <p:spPr>
          <a:xfrm>
            <a:off x="7715250" y="4931230"/>
            <a:ext cx="3344636" cy="130628"/>
          </a:xfrm>
          <a:prstGeom prst="rect">
            <a:avLst/>
          </a:prstGeom>
          <a:solidFill>
            <a:srgbClr val="3857FF"/>
          </a:solidFill>
          <a:ln w="9525" cap="flat" cmpd="sng" algn="ctr">
            <a:noFill/>
            <a:prstDash val="solid"/>
          </a:ln>
          <a:effectLst/>
          <a:extLst>
            <a:ext uri="{91240B29-F687-4f45-9708-019B960494DF}">
              <a14:hiddenLine xmlns:a14="http://schemas.microsoft.com/office/drawing/2010/main" xmlns="" w="9525" cap="flat" cmpd="sng" algn="ctr">
                <a:solidFill>
                  <a:srgbClr val="C0C0C0"/>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27432" rtlCol="0" anchor="t" anchorCtr="0"/>
          <a:lstStyle/>
          <a:p>
            <a:pPr algn="l"/>
            <a:endParaRPr lang="en-IN" sz="800" dirty="0">
              <a:solidFill>
                <a:srgbClr val="000000"/>
              </a:solidFill>
              <a:latin typeface="Source Sans 3" panose="020B0303030403020204" pitchFamily="34" charset="0"/>
            </a:endParaRPr>
          </a:p>
        </p:txBody>
      </p:sp>
      <p:sp>
        <p:nvSpPr>
          <p:cNvPr id="57" name="Rectangle 56">
            <a:extLst>
              <a:ext uri="{FF2B5EF4-FFF2-40B4-BE49-F238E27FC236}">
                <a16:creationId xmlns:a16="http://schemas.microsoft.com/office/drawing/2014/main" id="{08B66307-C5D6-FF38-4666-3F0571154219}"/>
              </a:ext>
            </a:extLst>
          </p:cNvPr>
          <p:cNvSpPr/>
          <p:nvPr/>
        </p:nvSpPr>
        <p:spPr>
          <a:xfrm>
            <a:off x="8401050" y="5551715"/>
            <a:ext cx="2658836" cy="130628"/>
          </a:xfrm>
          <a:prstGeom prst="rect">
            <a:avLst/>
          </a:prstGeom>
          <a:solidFill>
            <a:srgbClr val="FF0049"/>
          </a:solidFill>
          <a:ln w="9525" cap="flat" cmpd="sng" algn="ctr">
            <a:noFill/>
            <a:prstDash val="solid"/>
          </a:ln>
          <a:effectLst/>
          <a:extLst>
            <a:ext uri="{91240B29-F687-4f45-9708-019B960494DF}">
              <a14:hiddenLine xmlns:a14="http://schemas.microsoft.com/office/drawing/2010/main" xmlns="" w="9525" cap="flat" cmpd="sng" algn="ctr">
                <a:solidFill>
                  <a:srgbClr val="C0C0C0"/>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27432" rtlCol="0" anchor="t" anchorCtr="0"/>
          <a:lstStyle/>
          <a:p>
            <a:pPr algn="l"/>
            <a:endParaRPr lang="en-IN" sz="800" dirty="0">
              <a:solidFill>
                <a:srgbClr val="000000"/>
              </a:solidFill>
              <a:latin typeface="Source Sans 3" panose="020B0303030403020204" pitchFamily="34" charset="0"/>
            </a:endParaRPr>
          </a:p>
        </p:txBody>
      </p:sp>
      <p:sp>
        <p:nvSpPr>
          <p:cNvPr id="58" name="Rectangle 57">
            <a:extLst>
              <a:ext uri="{FF2B5EF4-FFF2-40B4-BE49-F238E27FC236}">
                <a16:creationId xmlns:a16="http://schemas.microsoft.com/office/drawing/2014/main" id="{383AC9FC-2A64-7E46-1ACE-B044425F2AEA}"/>
              </a:ext>
            </a:extLst>
          </p:cNvPr>
          <p:cNvSpPr/>
          <p:nvPr/>
        </p:nvSpPr>
        <p:spPr>
          <a:xfrm>
            <a:off x="8122920" y="6179822"/>
            <a:ext cx="2936966" cy="130628"/>
          </a:xfrm>
          <a:prstGeom prst="rect">
            <a:avLst/>
          </a:prstGeom>
          <a:solidFill>
            <a:srgbClr val="3857FF"/>
          </a:solidFill>
          <a:ln w="9525" cap="flat" cmpd="sng" algn="ctr">
            <a:noFill/>
            <a:prstDash val="solid"/>
          </a:ln>
          <a:effectLst/>
          <a:extLst>
            <a:ext uri="{91240B29-F687-4f45-9708-019B960494DF}">
              <a14:hiddenLine xmlns:a14="http://schemas.microsoft.com/office/drawing/2010/main" xmlns="" w="9525" cap="flat" cmpd="sng" algn="ctr">
                <a:solidFill>
                  <a:srgbClr val="C0C0C0"/>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27432" rtlCol="0" anchor="t" anchorCtr="0"/>
          <a:lstStyle/>
          <a:p>
            <a:pPr algn="l"/>
            <a:endParaRPr lang="en-IN" sz="800" dirty="0">
              <a:solidFill>
                <a:srgbClr val="000000"/>
              </a:solidFill>
              <a:latin typeface="Source Sans 3" panose="020B0303030403020204" pitchFamily="34" charset="0"/>
            </a:endParaRPr>
          </a:p>
        </p:txBody>
      </p:sp>
      <p:pic>
        <p:nvPicPr>
          <p:cNvPr id="60" name="Picture 59">
            <a:extLst>
              <a:ext uri="{FF2B5EF4-FFF2-40B4-BE49-F238E27FC236}">
                <a16:creationId xmlns:a16="http://schemas.microsoft.com/office/drawing/2014/main" id="{91F3FB08-02DD-F98B-5E84-B9EC72C8A3A7}"/>
              </a:ext>
            </a:extLst>
          </p:cNvPr>
          <p:cNvPicPr>
            <a:picLocks noChangeAspect="1"/>
          </p:cNvPicPr>
          <p:nvPr/>
        </p:nvPicPr>
        <p:blipFill>
          <a:blip r:embed="rId3" cstate="print">
            <a:extLst>
              <a:ext uri="{28A0092B-C50C-407E-A947-70E740481C1C}">
                <a14:useLocalDpi xmlns:a14="http://schemas.microsoft.com/office/drawing/2010/main" val="0"/>
              </a:ext>
            </a:extLst>
          </a:blip>
          <a:srcRect l="11905" t="7812" r="15848" b="223"/>
          <a:stretch>
            <a:fillRect/>
          </a:stretch>
        </p:blipFill>
        <p:spPr>
          <a:xfrm>
            <a:off x="321128" y="1839684"/>
            <a:ext cx="5285015" cy="4484916"/>
          </a:xfrm>
          <a:prstGeom prst="rect">
            <a:avLst/>
          </a:prstGeom>
        </p:spPr>
      </p:pic>
      <p:sp>
        <p:nvSpPr>
          <p:cNvPr id="62" name="Rectangle 61">
            <a:extLst>
              <a:ext uri="{FF2B5EF4-FFF2-40B4-BE49-F238E27FC236}">
                <a16:creationId xmlns:a16="http://schemas.microsoft.com/office/drawing/2014/main" id="{2B8D0F72-B274-1938-58C7-F273BFCD578A}"/>
              </a:ext>
            </a:extLst>
          </p:cNvPr>
          <p:cNvSpPr/>
          <p:nvPr/>
        </p:nvSpPr>
        <p:spPr>
          <a:xfrm>
            <a:off x="315685" y="5355770"/>
            <a:ext cx="5279571" cy="664029"/>
          </a:xfrm>
          <a:prstGeom prst="rect">
            <a:avLst/>
          </a:prstGeom>
          <a:solidFill>
            <a:srgbClr val="C00000">
              <a:alpha val="67000"/>
            </a:srgbClr>
          </a:solidFill>
          <a:ln w="9525" cap="flat" cmpd="sng" algn="ctr">
            <a:noFill/>
            <a:prstDash val="solid"/>
          </a:ln>
          <a:effectLst/>
          <a:extLst>
            <a:ext uri="{91240B29-F687-4f45-9708-019B960494DF}">
              <a14:hiddenLine xmlns:a14="http://schemas.microsoft.com/office/drawing/2010/main" xmlns="" w="9525" cap="flat" cmpd="sng" algn="ctr">
                <a:solidFill>
                  <a:srgbClr val="C0C0C0"/>
                </a:solidFill>
                <a:prstDash val="solid"/>
              </a14:hiddenLine>
            </a:ext>
          </a:extLst>
        </p:spPr>
        <p:style>
          <a:lnRef idx="1">
            <a:schemeClr val="accent1"/>
          </a:lnRef>
          <a:fillRef idx="3">
            <a:schemeClr val="accent1"/>
          </a:fillRef>
          <a:effectRef idx="2">
            <a:schemeClr val="accent1"/>
          </a:effectRef>
          <a:fontRef idx="minor">
            <a:schemeClr val="lt1"/>
          </a:fontRef>
        </p:style>
        <p:txBody>
          <a:bodyPr lIns="0" tIns="0" rIns="0" bIns="27432" rtlCol="0" anchor="t" anchorCtr="0"/>
          <a:lstStyle/>
          <a:p>
            <a:pPr algn="l"/>
            <a:endParaRPr lang="en-IN" sz="800" dirty="0">
              <a:solidFill>
                <a:schemeClr val="bg1"/>
              </a:solidFill>
              <a:latin typeface="Source Sans 3" panose="020B0303030403020204" pitchFamily="34" charset="0"/>
            </a:endParaRPr>
          </a:p>
        </p:txBody>
      </p:sp>
      <p:sp>
        <p:nvSpPr>
          <p:cNvPr id="61" name="TextBox 60">
            <a:extLst>
              <a:ext uri="{FF2B5EF4-FFF2-40B4-BE49-F238E27FC236}">
                <a16:creationId xmlns:a16="http://schemas.microsoft.com/office/drawing/2014/main" id="{F07CEC38-0B82-8EFD-7231-344DDA7347B8}"/>
              </a:ext>
            </a:extLst>
          </p:cNvPr>
          <p:cNvSpPr txBox="1"/>
          <p:nvPr/>
        </p:nvSpPr>
        <p:spPr>
          <a:xfrm>
            <a:off x="286006" y="5551584"/>
            <a:ext cx="5385452" cy="315815"/>
          </a:xfrm>
          <a:prstGeom prst="rect">
            <a:avLst/>
          </a:prstGeom>
        </p:spPr>
        <p:txBody>
          <a:bodyPr vert="horz" wrap="square" lIns="0" tIns="0" rIns="0" bIns="0" rtlCol="0" anchor="t" anchorCtr="0">
            <a:noAutofit/>
          </a:bodyPr>
          <a:lstStyle>
            <a:lvl1pPr defTabSz="744767">
              <a:spcBef>
                <a:spcPct val="0"/>
              </a:spcBef>
              <a:buNone/>
              <a:defRPr sz="2400" b="1" i="0">
                <a:latin typeface="Source Sans 3" panose="020B0303030403020204" pitchFamily="34" charset="0"/>
                <a:ea typeface="+mj-ea"/>
                <a:cs typeface="Arial" pitchFamily="34" charset="0"/>
              </a:defRPr>
            </a:lvl1pPr>
          </a:lstStyle>
          <a:p>
            <a:pPr algn="ctr"/>
            <a:r>
              <a:rPr lang="en-US" sz="2200" dirty="0">
                <a:solidFill>
                  <a:schemeClr val="bg1"/>
                </a:solidFill>
              </a:rPr>
              <a:t>Where are coders spending their time?</a:t>
            </a:r>
          </a:p>
        </p:txBody>
      </p:sp>
    </p:spTree>
    <p:extLst>
      <p:ext uri="{BB962C8B-B14F-4D97-AF65-F5344CB8AC3E}">
        <p14:creationId xmlns:p14="http://schemas.microsoft.com/office/powerpoint/2010/main" val="316940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5588B6-01D5-4F9D-A53B-CA8792D41A16}"/>
              </a:ext>
            </a:extLst>
          </p:cNvPr>
          <p:cNvSpPr/>
          <p:nvPr/>
        </p:nvSpPr>
        <p:spPr>
          <a:xfrm>
            <a:off x="3048000" y="606887"/>
            <a:ext cx="6096000" cy="646331"/>
          </a:xfrm>
          <a:prstGeom prst="rect">
            <a:avLst/>
          </a:prstGeom>
        </p:spPr>
        <p:txBody>
          <a:bodyPr>
            <a:spAutoFit/>
          </a:bodyPr>
          <a:lstStyle/>
          <a:p>
            <a:pPr algn="ctr"/>
            <a:r>
              <a:rPr lang="en-US" altLang="en-US" sz="3600" b="1" dirty="0">
                <a:solidFill>
                  <a:schemeClr val="tx1">
                    <a:lumMod val="65000"/>
                    <a:lumOff val="35000"/>
                  </a:schemeClr>
                </a:solidFill>
              </a:rPr>
              <a:t>Data Is The New Oil..</a:t>
            </a:r>
            <a:endParaRPr lang="en-US" sz="3600" b="1" dirty="0">
              <a:solidFill>
                <a:schemeClr val="tx1">
                  <a:lumMod val="65000"/>
                  <a:lumOff val="35000"/>
                </a:schemeClr>
              </a:solidFill>
            </a:endParaRPr>
          </a:p>
        </p:txBody>
      </p:sp>
      <p:sp>
        <p:nvSpPr>
          <p:cNvPr id="4" name="Rectangle 3"/>
          <p:cNvSpPr/>
          <p:nvPr/>
        </p:nvSpPr>
        <p:spPr>
          <a:xfrm>
            <a:off x="1" y="1157592"/>
            <a:ext cx="12192000" cy="5593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573" y="1409359"/>
            <a:ext cx="4043333" cy="5120993"/>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6084" y="1060316"/>
            <a:ext cx="7311112" cy="5369668"/>
          </a:xfrm>
          <a:prstGeom prst="rect">
            <a:avLst/>
          </a:prstGeom>
        </p:spPr>
      </p:pic>
      <p:sp>
        <p:nvSpPr>
          <p:cNvPr id="5" name="Slide Number Placeholder 4">
            <a:extLst>
              <a:ext uri="{FF2B5EF4-FFF2-40B4-BE49-F238E27FC236}">
                <a16:creationId xmlns:a16="http://schemas.microsoft.com/office/drawing/2014/main" id="{7FD39095-F346-4929-9FA0-C672CD18DC55}"/>
              </a:ext>
            </a:extLst>
          </p:cNvPr>
          <p:cNvSpPr>
            <a:spLocks noGrp="1"/>
          </p:cNvSpPr>
          <p:nvPr>
            <p:ph type="sldNum" sz="quarter" idx="4294967295"/>
          </p:nvPr>
        </p:nvSpPr>
        <p:spPr>
          <a:xfrm>
            <a:off x="0" y="0"/>
            <a:ext cx="0" cy="0"/>
          </a:xfrm>
        </p:spPr>
        <p:txBody>
          <a:bodyPr/>
          <a:lstStyle/>
          <a:p>
            <a:endParaRPr lang="en-US" dirty="0"/>
          </a:p>
        </p:txBody>
      </p:sp>
    </p:spTree>
    <p:extLst>
      <p:ext uri="{BB962C8B-B14F-4D97-AF65-F5344CB8AC3E}">
        <p14:creationId xmlns:p14="http://schemas.microsoft.com/office/powerpoint/2010/main" val="154112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8161A-530A-84B9-4399-F9D40ED393F3}"/>
            </a:ext>
          </a:extLst>
        </p:cNvPr>
        <p:cNvGrpSpPr/>
        <p:nvPr/>
      </p:nvGrpSpPr>
      <p:grpSpPr>
        <a:xfrm>
          <a:off x="0" y="0"/>
          <a:ext cx="0" cy="0"/>
          <a:chOff x="0" y="0"/>
          <a:chExt cx="0" cy="0"/>
        </a:xfrm>
      </p:grpSpPr>
      <p:sp>
        <p:nvSpPr>
          <p:cNvPr id="70" name="Rectangle: Top Corners Rounded 69">
            <a:extLst>
              <a:ext uri="{FF2B5EF4-FFF2-40B4-BE49-F238E27FC236}">
                <a16:creationId xmlns:a16="http://schemas.microsoft.com/office/drawing/2014/main" id="{0252FE19-E95B-F6F1-DA19-2181E9241C5A}"/>
              </a:ext>
            </a:extLst>
          </p:cNvPr>
          <p:cNvSpPr/>
          <p:nvPr/>
        </p:nvSpPr>
        <p:spPr>
          <a:xfrm>
            <a:off x="1992429" y="1030424"/>
            <a:ext cx="673628" cy="359874"/>
          </a:xfrm>
          <a:prstGeom prst="round2SameRect">
            <a:avLst/>
          </a:prstGeom>
          <a:solidFill>
            <a:srgbClr val="7F7F7F"/>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753" b="0" i="0" u="none" strike="noStrike" kern="1200" cap="none" spc="0" normalizeH="0" baseline="0" noProof="0">
              <a:ln>
                <a:noFill/>
              </a:ln>
              <a:solidFill>
                <a:prstClr val="white"/>
              </a:solidFill>
              <a:effectLst/>
              <a:uLnTx/>
              <a:uFillTx/>
              <a:latin typeface="Calibri"/>
              <a:ea typeface="+mn-ea"/>
              <a:cs typeface="+mn-cs"/>
            </a:endParaRPr>
          </a:p>
        </p:txBody>
      </p:sp>
      <p:sp>
        <p:nvSpPr>
          <p:cNvPr id="72" name="Rectangle: Top Corners Rounded 71">
            <a:extLst>
              <a:ext uri="{FF2B5EF4-FFF2-40B4-BE49-F238E27FC236}">
                <a16:creationId xmlns:a16="http://schemas.microsoft.com/office/drawing/2014/main" id="{35A7221A-2EA9-781E-F6E0-E262F393E799}"/>
              </a:ext>
            </a:extLst>
          </p:cNvPr>
          <p:cNvSpPr/>
          <p:nvPr/>
        </p:nvSpPr>
        <p:spPr>
          <a:xfrm>
            <a:off x="2695967" y="1030424"/>
            <a:ext cx="673628" cy="359874"/>
          </a:xfrm>
          <a:prstGeom prst="round2SameRect">
            <a:avLst/>
          </a:prstGeom>
          <a:solidFill>
            <a:srgbClr val="7F7F7F"/>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753" b="0" i="0" u="none" strike="noStrike" kern="1200" cap="none" spc="0" normalizeH="0" baseline="0" noProof="0">
              <a:ln>
                <a:noFill/>
              </a:ln>
              <a:solidFill>
                <a:prstClr val="white"/>
              </a:solidFill>
              <a:effectLst/>
              <a:uLnTx/>
              <a:uFillTx/>
              <a:latin typeface="Calibri"/>
              <a:ea typeface="+mn-ea"/>
              <a:cs typeface="+mn-cs"/>
            </a:endParaRPr>
          </a:p>
        </p:txBody>
      </p:sp>
      <p:sp>
        <p:nvSpPr>
          <p:cNvPr id="86" name="Rectangle: Top Corners Rounded 85">
            <a:extLst>
              <a:ext uri="{FF2B5EF4-FFF2-40B4-BE49-F238E27FC236}">
                <a16:creationId xmlns:a16="http://schemas.microsoft.com/office/drawing/2014/main" id="{E65F7C81-A7AF-6B49-321B-D627BC33FFCA}"/>
              </a:ext>
            </a:extLst>
          </p:cNvPr>
          <p:cNvSpPr/>
          <p:nvPr/>
        </p:nvSpPr>
        <p:spPr>
          <a:xfrm>
            <a:off x="3399504" y="1030424"/>
            <a:ext cx="673628" cy="359874"/>
          </a:xfrm>
          <a:prstGeom prst="round2SameRect">
            <a:avLst/>
          </a:prstGeom>
          <a:solidFill>
            <a:srgbClr val="7F7F7F"/>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753" b="0" i="0" u="none" strike="noStrike" kern="1200" cap="none" spc="0" normalizeH="0" baseline="0" noProof="0">
              <a:ln>
                <a:noFill/>
              </a:ln>
              <a:solidFill>
                <a:prstClr val="white"/>
              </a:solidFill>
              <a:effectLst/>
              <a:uLnTx/>
              <a:uFillTx/>
              <a:latin typeface="Calibri"/>
              <a:ea typeface="+mn-ea"/>
              <a:cs typeface="+mn-cs"/>
            </a:endParaRPr>
          </a:p>
        </p:txBody>
      </p:sp>
      <p:sp>
        <p:nvSpPr>
          <p:cNvPr id="87" name="Rectangle: Top Corners Rounded 86">
            <a:extLst>
              <a:ext uri="{FF2B5EF4-FFF2-40B4-BE49-F238E27FC236}">
                <a16:creationId xmlns:a16="http://schemas.microsoft.com/office/drawing/2014/main" id="{45444DD8-7C7B-5CD4-A601-86D6EDD2546F}"/>
              </a:ext>
            </a:extLst>
          </p:cNvPr>
          <p:cNvSpPr/>
          <p:nvPr/>
        </p:nvSpPr>
        <p:spPr>
          <a:xfrm>
            <a:off x="4103042" y="1030424"/>
            <a:ext cx="673628" cy="359874"/>
          </a:xfrm>
          <a:prstGeom prst="round2SameRect">
            <a:avLst/>
          </a:prstGeom>
          <a:solidFill>
            <a:srgbClr val="7F7F7F"/>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753" b="0" i="0" u="none" strike="noStrike" kern="1200" cap="none" spc="0" normalizeH="0" baseline="0" noProof="0">
              <a:ln>
                <a:noFill/>
              </a:ln>
              <a:solidFill>
                <a:prstClr val="white"/>
              </a:solidFill>
              <a:effectLst/>
              <a:uLnTx/>
              <a:uFillTx/>
              <a:latin typeface="Calibri"/>
              <a:ea typeface="+mn-ea"/>
              <a:cs typeface="+mn-cs"/>
            </a:endParaRPr>
          </a:p>
        </p:txBody>
      </p:sp>
      <p:sp>
        <p:nvSpPr>
          <p:cNvPr id="88" name="Rectangle: Top Corners Rounded 87">
            <a:extLst>
              <a:ext uri="{FF2B5EF4-FFF2-40B4-BE49-F238E27FC236}">
                <a16:creationId xmlns:a16="http://schemas.microsoft.com/office/drawing/2014/main" id="{AD840AFA-BA25-1AC5-0EB5-E03BE0F30076}"/>
              </a:ext>
            </a:extLst>
          </p:cNvPr>
          <p:cNvSpPr/>
          <p:nvPr/>
        </p:nvSpPr>
        <p:spPr>
          <a:xfrm>
            <a:off x="4806579" y="1030424"/>
            <a:ext cx="673628" cy="359874"/>
          </a:xfrm>
          <a:prstGeom prst="round2SameRect">
            <a:avLst/>
          </a:prstGeom>
          <a:solidFill>
            <a:srgbClr val="7F7F7F"/>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753" b="0" i="0" u="none" strike="noStrike" kern="1200" cap="none" spc="0" normalizeH="0" baseline="0" noProof="0">
              <a:ln>
                <a:noFill/>
              </a:ln>
              <a:solidFill>
                <a:prstClr val="white"/>
              </a:solidFill>
              <a:effectLst/>
              <a:uLnTx/>
              <a:uFillTx/>
              <a:latin typeface="Calibri"/>
              <a:ea typeface="+mn-ea"/>
              <a:cs typeface="+mn-cs"/>
            </a:endParaRPr>
          </a:p>
        </p:txBody>
      </p:sp>
      <p:sp>
        <p:nvSpPr>
          <p:cNvPr id="89" name="Rectangle: Top Corners Rounded 88">
            <a:extLst>
              <a:ext uri="{FF2B5EF4-FFF2-40B4-BE49-F238E27FC236}">
                <a16:creationId xmlns:a16="http://schemas.microsoft.com/office/drawing/2014/main" id="{A5137852-DFC0-6AA4-8D9A-9649503B9F0E}"/>
              </a:ext>
            </a:extLst>
          </p:cNvPr>
          <p:cNvSpPr/>
          <p:nvPr/>
        </p:nvSpPr>
        <p:spPr>
          <a:xfrm>
            <a:off x="5510117" y="1030424"/>
            <a:ext cx="673628" cy="359874"/>
          </a:xfrm>
          <a:prstGeom prst="round2SameRect">
            <a:avLst/>
          </a:prstGeom>
          <a:solidFill>
            <a:srgbClr val="7F7F7F"/>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753" b="0" i="0" u="none" strike="noStrike" kern="1200" cap="none" spc="0" normalizeH="0" baseline="0" noProof="0">
              <a:ln>
                <a:noFill/>
              </a:ln>
              <a:solidFill>
                <a:prstClr val="white"/>
              </a:solidFill>
              <a:effectLst/>
              <a:uLnTx/>
              <a:uFillTx/>
              <a:latin typeface="Calibri"/>
              <a:ea typeface="+mn-ea"/>
              <a:cs typeface="+mn-cs"/>
            </a:endParaRPr>
          </a:p>
        </p:txBody>
      </p:sp>
      <p:sp>
        <p:nvSpPr>
          <p:cNvPr id="90" name="Rectangle: Top Corners Rounded 89">
            <a:extLst>
              <a:ext uri="{FF2B5EF4-FFF2-40B4-BE49-F238E27FC236}">
                <a16:creationId xmlns:a16="http://schemas.microsoft.com/office/drawing/2014/main" id="{8183BE11-E942-BC7A-ACED-C3CC6B5A4B69}"/>
              </a:ext>
            </a:extLst>
          </p:cNvPr>
          <p:cNvSpPr/>
          <p:nvPr/>
        </p:nvSpPr>
        <p:spPr>
          <a:xfrm>
            <a:off x="6213656" y="1030424"/>
            <a:ext cx="673628" cy="359874"/>
          </a:xfrm>
          <a:prstGeom prst="round2SameRect">
            <a:avLst/>
          </a:prstGeom>
          <a:solidFill>
            <a:srgbClr val="7F7F7F"/>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753"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47784B56-753D-8DA2-1591-DDA823FBA916}"/>
              </a:ext>
            </a:extLst>
          </p:cNvPr>
          <p:cNvGraphicFramePr>
            <a:graphicFrameLocks noGrp="1"/>
          </p:cNvGraphicFramePr>
          <p:nvPr/>
        </p:nvGraphicFramePr>
        <p:xfrm>
          <a:off x="248113" y="1023498"/>
          <a:ext cx="6644113" cy="5211525"/>
        </p:xfrm>
        <a:graphic>
          <a:graphicData uri="http://schemas.openxmlformats.org/drawingml/2006/table">
            <a:tbl>
              <a:tblPr>
                <a:effectLst/>
              </a:tblPr>
              <a:tblGrid>
                <a:gridCol w="1611295">
                  <a:extLst>
                    <a:ext uri="{9D8B030D-6E8A-4147-A177-3AD203B41FA5}">
                      <a16:colId xmlns:a16="http://schemas.microsoft.com/office/drawing/2014/main" val="409925377"/>
                    </a:ext>
                  </a:extLst>
                </a:gridCol>
                <a:gridCol w="114468">
                  <a:extLst>
                    <a:ext uri="{9D8B030D-6E8A-4147-A177-3AD203B41FA5}">
                      <a16:colId xmlns:a16="http://schemas.microsoft.com/office/drawing/2014/main" val="3305628846"/>
                    </a:ext>
                  </a:extLst>
                </a:gridCol>
                <a:gridCol w="726108">
                  <a:extLst>
                    <a:ext uri="{9D8B030D-6E8A-4147-A177-3AD203B41FA5}">
                      <a16:colId xmlns:a16="http://schemas.microsoft.com/office/drawing/2014/main" val="211345833"/>
                    </a:ext>
                  </a:extLst>
                </a:gridCol>
                <a:gridCol w="698707">
                  <a:extLst>
                    <a:ext uri="{9D8B030D-6E8A-4147-A177-3AD203B41FA5}">
                      <a16:colId xmlns:a16="http://schemas.microsoft.com/office/drawing/2014/main" val="456256315"/>
                    </a:ext>
                  </a:extLst>
                </a:gridCol>
                <a:gridCol w="698707">
                  <a:extLst>
                    <a:ext uri="{9D8B030D-6E8A-4147-A177-3AD203B41FA5}">
                      <a16:colId xmlns:a16="http://schemas.microsoft.com/office/drawing/2014/main" val="1854380870"/>
                    </a:ext>
                  </a:extLst>
                </a:gridCol>
                <a:gridCol w="698707">
                  <a:extLst>
                    <a:ext uri="{9D8B030D-6E8A-4147-A177-3AD203B41FA5}">
                      <a16:colId xmlns:a16="http://schemas.microsoft.com/office/drawing/2014/main" val="3180775649"/>
                    </a:ext>
                  </a:extLst>
                </a:gridCol>
                <a:gridCol w="698707">
                  <a:extLst>
                    <a:ext uri="{9D8B030D-6E8A-4147-A177-3AD203B41FA5}">
                      <a16:colId xmlns:a16="http://schemas.microsoft.com/office/drawing/2014/main" val="2109629206"/>
                    </a:ext>
                  </a:extLst>
                </a:gridCol>
                <a:gridCol w="698707">
                  <a:extLst>
                    <a:ext uri="{9D8B030D-6E8A-4147-A177-3AD203B41FA5}">
                      <a16:colId xmlns:a16="http://schemas.microsoft.com/office/drawing/2014/main" val="3135162301"/>
                    </a:ext>
                  </a:extLst>
                </a:gridCol>
                <a:gridCol w="698707">
                  <a:extLst>
                    <a:ext uri="{9D8B030D-6E8A-4147-A177-3AD203B41FA5}">
                      <a16:colId xmlns:a16="http://schemas.microsoft.com/office/drawing/2014/main" val="4104092299"/>
                    </a:ext>
                  </a:extLst>
                </a:gridCol>
              </a:tblGrid>
              <a:tr h="386879">
                <a:tc>
                  <a:txBody>
                    <a:bodyPr/>
                    <a:lstStyle/>
                    <a:p>
                      <a:pPr algn="l" fontAlgn="ctr"/>
                      <a:r>
                        <a:rPr lang="en-US" sz="1100" b="1" i="0" u="none" strike="noStrike" dirty="0">
                          <a:solidFill>
                            <a:schemeClr val="bg1"/>
                          </a:solidFill>
                          <a:effectLst/>
                          <a:latin typeface="Source Sans 3" panose="020B0303030403020204" pitchFamily="34" charset="0"/>
                        </a:rPr>
                        <a:t> </a:t>
                      </a:r>
                    </a:p>
                  </a:txBody>
                  <a:tcPr marL="89069" marR="89069"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100" b="1" i="0" u="none" strike="noStrike" dirty="0">
                        <a:solidFill>
                          <a:schemeClr val="bg1"/>
                        </a:solidFill>
                        <a:effectLst/>
                        <a:latin typeface="Source Sans 3" panose="020B0303030403020204" pitchFamily="34" charset="0"/>
                      </a:endParaRPr>
                    </a:p>
                  </a:txBody>
                  <a:tcPr marL="44534" marR="44534" marT="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1" i="0" u="none" strike="noStrike" dirty="0">
                          <a:solidFill>
                            <a:schemeClr val="bg1"/>
                          </a:solidFill>
                          <a:effectLst/>
                          <a:latin typeface="Source Sans 3" panose="020B0303030403020204" pitchFamily="34" charset="0"/>
                        </a:rPr>
                        <a:t>USA</a:t>
                      </a:r>
                    </a:p>
                  </a:txBody>
                  <a:tcPr marL="89069" marR="89069" marT="0" marB="0" anchor="ctr">
                    <a:lnL>
                      <a:noFill/>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1" i="0" u="none" strike="noStrike" dirty="0">
                          <a:solidFill>
                            <a:schemeClr val="bg1"/>
                          </a:solidFill>
                          <a:effectLst/>
                          <a:latin typeface="Source Sans 3" panose="020B0303030403020204" pitchFamily="34" charset="0"/>
                        </a:rPr>
                        <a:t>China</a:t>
                      </a:r>
                    </a:p>
                  </a:txBody>
                  <a:tcPr marL="89069" marR="89069"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1" i="0" u="none" strike="noStrike" dirty="0">
                          <a:solidFill>
                            <a:schemeClr val="bg1"/>
                          </a:solidFill>
                          <a:effectLst/>
                          <a:latin typeface="Source Sans 3" panose="020B0303030403020204" pitchFamily="34" charset="0"/>
                        </a:rPr>
                        <a:t>EU</a:t>
                      </a:r>
                    </a:p>
                  </a:txBody>
                  <a:tcPr marL="89069" marR="89069"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1" i="0" u="none" strike="noStrike" dirty="0">
                          <a:solidFill>
                            <a:schemeClr val="bg1"/>
                          </a:solidFill>
                          <a:effectLst/>
                          <a:latin typeface="Source Sans 3" panose="020B0303030403020204" pitchFamily="34" charset="0"/>
                        </a:rPr>
                        <a:t>India</a:t>
                      </a:r>
                    </a:p>
                  </a:txBody>
                  <a:tcPr marL="89069" marR="89069"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1" i="0" u="none" strike="noStrike" dirty="0">
                          <a:solidFill>
                            <a:schemeClr val="bg1"/>
                          </a:solidFill>
                          <a:effectLst/>
                          <a:latin typeface="Source Sans 3" panose="020B0303030403020204" pitchFamily="34" charset="0"/>
                        </a:rPr>
                        <a:t>India (2030)</a:t>
                      </a:r>
                    </a:p>
                  </a:txBody>
                  <a:tcPr marL="89069" marR="89069"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1" i="0" u="none" strike="noStrike" dirty="0">
                          <a:solidFill>
                            <a:schemeClr val="bg1"/>
                          </a:solidFill>
                          <a:effectLst/>
                          <a:latin typeface="Source Sans 3" panose="020B0303030403020204" pitchFamily="34" charset="0"/>
                        </a:rPr>
                        <a:t>Growth </a:t>
                      </a:r>
                    </a:p>
                  </a:txBody>
                  <a:tcPr marL="89069" marR="89069"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1" i="0" u="none" strike="noStrike" dirty="0">
                          <a:solidFill>
                            <a:schemeClr val="bg1"/>
                          </a:solidFill>
                          <a:effectLst/>
                          <a:latin typeface="Source Sans 3" panose="020B0303030403020204" pitchFamily="34" charset="0"/>
                        </a:rPr>
                        <a:t>(CAGR / Change)</a:t>
                      </a:r>
                    </a:p>
                  </a:txBody>
                  <a:tcPr marL="89069" marR="89069" marT="0" marB="0" anchor="ctr">
                    <a:lnL w="381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417224"/>
                  </a:ext>
                </a:extLst>
              </a:tr>
              <a:tr h="47718">
                <a:tc>
                  <a:txBody>
                    <a:bodyPr/>
                    <a:lstStyle/>
                    <a:p>
                      <a:pPr algn="l" fontAlgn="ctr"/>
                      <a:endParaRPr lang="en-US" sz="200" b="1" i="0" u="none" strike="noStrike" dirty="0">
                        <a:solidFill>
                          <a:srgbClr val="336699"/>
                        </a:solidFill>
                        <a:effectLst/>
                        <a:latin typeface="Source Sans 3" panose="020B0303030403020204" pitchFamily="34" charset="0"/>
                      </a:endParaRPr>
                    </a:p>
                  </a:txBody>
                  <a:tcPr marL="89069" marR="89069" marT="0" marB="0" anchor="ctr">
                    <a:lnL w="635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US" sz="200" b="1" i="0" u="none" strike="noStrike" dirty="0">
                        <a:solidFill>
                          <a:srgbClr val="336699"/>
                        </a:solidFill>
                        <a:effectLst/>
                        <a:latin typeface="Source Sans 3" panose="020B0303030403020204" pitchFamily="34" charset="0"/>
                      </a:endParaRPr>
                    </a:p>
                  </a:txBody>
                  <a:tcPr marL="44534" marR="44534" marT="0" marB="0" anchor="ctr">
                    <a:lnL w="635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 b="1" i="0" u="none" strike="noStrike" dirty="0">
                        <a:solidFill>
                          <a:srgbClr val="336699"/>
                        </a:solidFill>
                        <a:effectLst/>
                        <a:latin typeface="Source Sans 3" panose="020B0303030403020204" pitchFamily="34" charset="0"/>
                      </a:endParaRPr>
                    </a:p>
                  </a:txBody>
                  <a:tcPr marL="89069" marR="89069" marT="0" marB="0" anchor="ctr">
                    <a:lnL>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 b="1" i="0" u="none" strike="noStrike" dirty="0">
                        <a:solidFill>
                          <a:srgbClr val="336699"/>
                        </a:solidFill>
                        <a:effectLst/>
                        <a:latin typeface="Source Sans 3" panose="020B0303030403020204" pitchFamily="34" charset="0"/>
                      </a:endParaRPr>
                    </a:p>
                  </a:txBody>
                  <a:tcPr marL="89069" marR="89069"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 b="1" i="0" u="none" strike="noStrike" dirty="0">
                        <a:solidFill>
                          <a:srgbClr val="336699"/>
                        </a:solidFill>
                        <a:effectLst/>
                        <a:latin typeface="Source Sans 3" panose="020B0303030403020204" pitchFamily="34" charset="0"/>
                      </a:endParaRPr>
                    </a:p>
                  </a:txBody>
                  <a:tcPr marL="89069" marR="89069"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 b="1" i="0" u="none" strike="noStrike" dirty="0">
                        <a:solidFill>
                          <a:srgbClr val="336699"/>
                        </a:solidFill>
                        <a:effectLst/>
                        <a:latin typeface="Source Sans 3" panose="020B0303030403020204" pitchFamily="34" charset="0"/>
                      </a:endParaRPr>
                    </a:p>
                  </a:txBody>
                  <a:tcPr marL="89069" marR="89069"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 b="1" i="0" u="none" strike="noStrike" dirty="0">
                        <a:solidFill>
                          <a:srgbClr val="336699"/>
                        </a:solidFill>
                        <a:effectLst/>
                        <a:latin typeface="Source Sans 3" panose="020B0303030403020204" pitchFamily="34" charset="0"/>
                      </a:endParaRPr>
                    </a:p>
                  </a:txBody>
                  <a:tcPr marL="89069" marR="89069"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 b="1" i="0" u="none" strike="noStrike" dirty="0">
                        <a:solidFill>
                          <a:srgbClr val="336699"/>
                        </a:solidFill>
                        <a:effectLst/>
                        <a:latin typeface="Source Sans 3" panose="020B0303030403020204" pitchFamily="34" charset="0"/>
                      </a:endParaRPr>
                    </a:p>
                  </a:txBody>
                  <a:tcPr marL="89069" marR="89069"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200" b="1" i="0" u="none" strike="noStrike" dirty="0">
                        <a:solidFill>
                          <a:srgbClr val="336699"/>
                        </a:solidFill>
                        <a:effectLst/>
                        <a:latin typeface="Source Sans 3" panose="020B0303030403020204" pitchFamily="34" charset="0"/>
                      </a:endParaRPr>
                    </a:p>
                  </a:txBody>
                  <a:tcPr marL="89069" marR="89069" marT="0" marB="0" anchor="ctr">
                    <a:lnL w="3810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9140687"/>
                  </a:ext>
                </a:extLst>
              </a:tr>
              <a:tr h="597116">
                <a:tc>
                  <a:txBody>
                    <a:bodyPr/>
                    <a:lstStyle/>
                    <a:p>
                      <a:pPr algn="l" fontAlgn="ctr"/>
                      <a:r>
                        <a:rPr lang="en-US" sz="1200" b="0" i="0" u="none" strike="noStrike" dirty="0">
                          <a:solidFill>
                            <a:srgbClr val="013975"/>
                          </a:solidFill>
                          <a:effectLst/>
                          <a:latin typeface="Source Sans 3" panose="020B0303030403020204" pitchFamily="34" charset="0"/>
                        </a:rPr>
                        <a:t>Internet User</a:t>
                      </a:r>
                      <a:br>
                        <a:rPr lang="en-US" sz="1200" b="0" i="0" u="none" strike="noStrike" dirty="0">
                          <a:solidFill>
                            <a:srgbClr val="013975"/>
                          </a:solidFill>
                          <a:effectLst/>
                          <a:latin typeface="Source Sans 3" panose="020B0303030403020204" pitchFamily="34" charset="0"/>
                        </a:rPr>
                      </a:br>
                      <a:r>
                        <a:rPr lang="en-US" sz="1200" b="0" i="0" u="none" strike="noStrike" dirty="0">
                          <a:solidFill>
                            <a:srgbClr val="013975"/>
                          </a:solidFill>
                          <a:effectLst/>
                          <a:latin typeface="Source Sans 3" panose="020B0303030403020204" pitchFamily="34" charset="0"/>
                        </a:rPr>
                        <a:t>(Mn. People)</a:t>
                      </a:r>
                    </a:p>
                  </a:txBody>
                  <a:tcPr marL="89069" marR="89069" marT="0" marB="0" anchor="ctr">
                    <a:lnL w="635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100" b="1" i="0" u="none" strike="noStrike" dirty="0">
                        <a:solidFill>
                          <a:srgbClr val="000000"/>
                        </a:solidFill>
                        <a:effectLst/>
                        <a:latin typeface="Source Sans 3" panose="020B0303030403020204" pitchFamily="34" charset="0"/>
                      </a:endParaRPr>
                    </a:p>
                  </a:txBody>
                  <a:tcPr marL="44534" marR="4453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317</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1,142</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486</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836</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1100" b="0" i="0" u="none" strike="noStrike" dirty="0">
                          <a:solidFill>
                            <a:srgbClr val="000000"/>
                          </a:solidFill>
                          <a:effectLst/>
                          <a:latin typeface="Source Sans 3" panose="020B0303030403020204" pitchFamily="34" charset="0"/>
                        </a:rPr>
                        <a:t>982</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1100" b="0" i="0" u="none" strike="noStrike" dirty="0">
                          <a:solidFill>
                            <a:srgbClr val="000000"/>
                          </a:solidFill>
                          <a:effectLst/>
                          <a:latin typeface="Source Sans 3" panose="020B0303030403020204" pitchFamily="34" charset="0"/>
                        </a:rPr>
                        <a:t>3%</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1" i="0" u="none" strike="noStrike" dirty="0">
                          <a:solidFill>
                            <a:srgbClr val="00B050"/>
                          </a:solidFill>
                          <a:effectLst>
                            <a:outerShdw blurRad="38100" dist="38100" dir="2700000" algn="tl">
                              <a:srgbClr val="000000">
                                <a:alpha val="43137"/>
                              </a:srgbClr>
                            </a:outerShdw>
                          </a:effectLst>
                          <a:latin typeface="Source Sans 3" panose="020B0303030403020204" pitchFamily="34" charset="0"/>
                        </a:rPr>
                        <a:t>↗</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0733158"/>
                  </a:ext>
                </a:extLst>
              </a:tr>
              <a:tr h="597116">
                <a:tc>
                  <a:txBody>
                    <a:bodyPr/>
                    <a:lstStyle/>
                    <a:p>
                      <a:pPr algn="l" fontAlgn="ctr"/>
                      <a:r>
                        <a:rPr lang="en-US" sz="1200" b="0" i="0" u="none" strike="noStrike" dirty="0">
                          <a:solidFill>
                            <a:srgbClr val="013975"/>
                          </a:solidFill>
                          <a:effectLst/>
                          <a:latin typeface="Source Sans 3" panose="020B0303030403020204" pitchFamily="34" charset="0"/>
                        </a:rPr>
                        <a:t>Penetration (%)</a:t>
                      </a:r>
                    </a:p>
                  </a:txBody>
                  <a:tcPr marL="89069" marR="89069" marT="0" marB="0" anchor="ctr">
                    <a:lnL w="635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100" b="1" i="0" u="none" strike="noStrike" dirty="0">
                        <a:solidFill>
                          <a:srgbClr val="000000"/>
                        </a:solidFill>
                        <a:effectLst/>
                        <a:latin typeface="Source Sans 3" panose="020B0303030403020204" pitchFamily="34" charset="0"/>
                      </a:endParaRPr>
                    </a:p>
                  </a:txBody>
                  <a:tcPr marL="44534" marR="4453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93%</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80%</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90%</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58%</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1100" b="0" i="0" u="none" strike="noStrike" dirty="0">
                          <a:solidFill>
                            <a:srgbClr val="000000"/>
                          </a:solidFill>
                          <a:effectLst/>
                          <a:latin typeface="Source Sans 3" panose="020B0303030403020204" pitchFamily="34" charset="0"/>
                        </a:rPr>
                        <a:t>65%</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1100" b="0" i="0" u="none" strike="noStrike" dirty="0">
                          <a:solidFill>
                            <a:srgbClr val="000000"/>
                          </a:solidFill>
                          <a:effectLst/>
                          <a:latin typeface="Source Sans 3" panose="020B0303030403020204" pitchFamily="34" charset="0"/>
                        </a:rPr>
                        <a:t>7%</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FFC000"/>
                          </a:solidFill>
                          <a:effectLst>
                            <a:outerShdw blurRad="38100" dist="38100" dir="2700000" algn="tl">
                              <a:srgbClr val="000000">
                                <a:alpha val="43137"/>
                              </a:srgbClr>
                            </a:outerShdw>
                          </a:effectLst>
                          <a:latin typeface="Source Sans 3" panose="020B0303030403020204" pitchFamily="34" charset="0"/>
                          <a:sym typeface="Wingdings 3" panose="05040102010807070707" pitchFamily="18" charset="2"/>
                        </a:rPr>
                        <a:t></a:t>
                      </a:r>
                      <a:endParaRPr lang="en-US" sz="1100" b="0" i="0" u="none" strike="noStrike" dirty="0">
                        <a:solidFill>
                          <a:srgbClr val="FFC000"/>
                        </a:solidFill>
                        <a:effectLst>
                          <a:outerShdw blurRad="38100" dist="38100" dir="2700000" algn="tl">
                            <a:srgbClr val="000000">
                              <a:alpha val="43137"/>
                            </a:srgbClr>
                          </a:outerShdw>
                        </a:effectLst>
                        <a:latin typeface="Source Sans 3" panose="020B0303030403020204" pitchFamily="34" charset="0"/>
                      </a:endParaRP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1093876"/>
                  </a:ext>
                </a:extLst>
              </a:tr>
              <a:tr h="597116">
                <a:tc>
                  <a:txBody>
                    <a:bodyPr/>
                    <a:lstStyle/>
                    <a:p>
                      <a:pPr algn="l" fontAlgn="ctr"/>
                      <a:r>
                        <a:rPr lang="en-US" sz="1200" b="0" i="0" u="none" strike="noStrike" dirty="0">
                          <a:solidFill>
                            <a:srgbClr val="013975"/>
                          </a:solidFill>
                          <a:effectLst/>
                          <a:latin typeface="Source Sans 3" panose="020B0303030403020204" pitchFamily="34" charset="0"/>
                        </a:rPr>
                        <a:t>Smartphones</a:t>
                      </a:r>
                      <a:br>
                        <a:rPr lang="en-US" sz="1200" b="0" i="0" u="none" strike="noStrike" dirty="0">
                          <a:solidFill>
                            <a:srgbClr val="013975"/>
                          </a:solidFill>
                          <a:effectLst/>
                          <a:latin typeface="Source Sans 3" panose="020B0303030403020204" pitchFamily="34" charset="0"/>
                        </a:rPr>
                      </a:br>
                      <a:r>
                        <a:rPr lang="en-US" sz="1200" b="0" i="0" u="none" strike="noStrike" dirty="0">
                          <a:solidFill>
                            <a:srgbClr val="013975"/>
                          </a:solidFill>
                          <a:effectLst/>
                          <a:latin typeface="Source Sans 3" panose="020B0303030403020204" pitchFamily="34" charset="0"/>
                        </a:rPr>
                        <a:t>(Mn. People)</a:t>
                      </a:r>
                    </a:p>
                  </a:txBody>
                  <a:tcPr marL="89069" marR="89069" marT="0" marB="0" anchor="ctr">
                    <a:lnL w="635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100" b="1" i="0" u="none" strike="noStrike" dirty="0">
                        <a:solidFill>
                          <a:srgbClr val="000000"/>
                        </a:solidFill>
                        <a:effectLst/>
                        <a:latin typeface="Source Sans 3" panose="020B0303030403020204" pitchFamily="34" charset="0"/>
                      </a:endParaRPr>
                    </a:p>
                  </a:txBody>
                  <a:tcPr marL="44534" marR="4453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289</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1,105</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471</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550</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1100" b="0" i="0" u="none" strike="noStrike" dirty="0">
                          <a:solidFill>
                            <a:srgbClr val="000000"/>
                          </a:solidFill>
                          <a:effectLst/>
                          <a:latin typeface="Source Sans 3" panose="020B0303030403020204" pitchFamily="34" charset="0"/>
                        </a:rPr>
                        <a:t>696</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1100" b="0" i="0" u="none" strike="noStrike" dirty="0">
                          <a:solidFill>
                            <a:srgbClr val="000000"/>
                          </a:solidFill>
                          <a:effectLst/>
                          <a:latin typeface="Source Sans 3" panose="020B0303030403020204" pitchFamily="34" charset="0"/>
                        </a:rPr>
                        <a:t>4%</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891540" rtl="0" eaLnBrk="1" fontAlgn="ctr" latinLnBrk="0" hangingPunct="1"/>
                      <a:r>
                        <a:rPr lang="en-US" sz="1100" b="1" i="0" u="none" strike="noStrike" kern="1200" dirty="0">
                          <a:solidFill>
                            <a:srgbClr val="00B050"/>
                          </a:solidFill>
                          <a:effectLst>
                            <a:outerShdw blurRad="38100" dist="38100" dir="2700000" algn="tl">
                              <a:srgbClr val="000000">
                                <a:alpha val="43137"/>
                              </a:srgbClr>
                            </a:outerShdw>
                          </a:effectLst>
                          <a:latin typeface="Source Sans 3" panose="020B0303030403020204" pitchFamily="34" charset="0"/>
                          <a:ea typeface="+mn-ea"/>
                          <a:cs typeface="+mn-cs"/>
                        </a:rPr>
                        <a:t>↗</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5831082"/>
                  </a:ext>
                </a:extLst>
              </a:tr>
              <a:tr h="597116">
                <a:tc>
                  <a:txBody>
                    <a:bodyPr/>
                    <a:lstStyle/>
                    <a:p>
                      <a:pPr algn="l" fontAlgn="ctr"/>
                      <a:r>
                        <a:rPr lang="en-US" sz="1200" b="0" i="0" u="none" strike="noStrike" dirty="0">
                          <a:solidFill>
                            <a:srgbClr val="013975"/>
                          </a:solidFill>
                          <a:effectLst/>
                          <a:latin typeface="Source Sans 3" panose="020B0303030403020204" pitchFamily="34" charset="0"/>
                        </a:rPr>
                        <a:t>Penetration (%)</a:t>
                      </a:r>
                    </a:p>
                  </a:txBody>
                  <a:tcPr marL="89069" marR="89069" marT="0" marB="0" anchor="ctr">
                    <a:lnL w="635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100" b="1" i="0" u="none" strike="noStrike" dirty="0">
                        <a:solidFill>
                          <a:srgbClr val="000000"/>
                        </a:solidFill>
                        <a:effectLst/>
                        <a:latin typeface="Source Sans 3" panose="020B0303030403020204" pitchFamily="34" charset="0"/>
                      </a:endParaRPr>
                    </a:p>
                  </a:txBody>
                  <a:tcPr marL="44534" marR="4453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85%</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a:solidFill>
                            <a:srgbClr val="000000"/>
                          </a:solidFill>
                          <a:effectLst/>
                          <a:latin typeface="Source Sans 3" panose="020B0303030403020204" pitchFamily="34" charset="0"/>
                        </a:rPr>
                        <a:t>77%</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92%</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38%</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1100" b="0" i="0" u="none" strike="noStrike" dirty="0">
                          <a:solidFill>
                            <a:srgbClr val="000000"/>
                          </a:solidFill>
                          <a:effectLst/>
                          <a:latin typeface="Source Sans 3" panose="020B0303030403020204" pitchFamily="34" charset="0"/>
                        </a:rPr>
                        <a:t>46%</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1100" b="0" i="0" u="none" strike="noStrike" dirty="0">
                          <a:solidFill>
                            <a:srgbClr val="000000"/>
                          </a:solidFill>
                          <a:effectLst/>
                          <a:latin typeface="Source Sans 3" panose="020B0303030403020204" pitchFamily="34" charset="0"/>
                        </a:rPr>
                        <a:t>8%</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kern="1200" dirty="0">
                          <a:solidFill>
                            <a:srgbClr val="FFC000"/>
                          </a:solidFill>
                          <a:effectLst>
                            <a:outerShdw blurRad="38100" dist="38100" dir="2700000" algn="tl">
                              <a:srgbClr val="000000">
                                <a:alpha val="43137"/>
                              </a:srgbClr>
                            </a:outerShdw>
                          </a:effectLst>
                          <a:latin typeface="Source Sans 3" panose="020B0303030403020204" pitchFamily="34" charset="0"/>
                          <a:ea typeface="+mn-ea"/>
                          <a:cs typeface="+mn-cs"/>
                          <a:sym typeface="Wingdings 3" panose="05040102010807070707" pitchFamily="18" charset="2"/>
                        </a:rPr>
                        <a:t></a:t>
                      </a:r>
                      <a:endParaRPr lang="en-US" sz="1100" b="0" i="0" u="none" strike="noStrike" kern="1200" dirty="0">
                        <a:solidFill>
                          <a:srgbClr val="FFC000"/>
                        </a:solidFill>
                        <a:effectLst>
                          <a:outerShdw blurRad="38100" dist="38100" dir="2700000" algn="tl">
                            <a:srgbClr val="000000">
                              <a:alpha val="43137"/>
                            </a:srgbClr>
                          </a:outerShdw>
                        </a:effectLst>
                        <a:latin typeface="Source Sans 3" panose="020B0303030403020204" pitchFamily="34" charset="0"/>
                        <a:ea typeface="+mn-ea"/>
                        <a:cs typeface="+mn-cs"/>
                      </a:endParaRP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171534"/>
                  </a:ext>
                </a:extLst>
              </a:tr>
              <a:tr h="597116">
                <a:tc>
                  <a:txBody>
                    <a:bodyPr/>
                    <a:lstStyle/>
                    <a:p>
                      <a:pPr algn="l" fontAlgn="ctr"/>
                      <a:r>
                        <a:rPr lang="it-IT" sz="1200" b="0" i="0" u="none" strike="noStrike" dirty="0">
                          <a:solidFill>
                            <a:srgbClr val="013975"/>
                          </a:solidFill>
                          <a:effectLst/>
                          <a:latin typeface="Source Sans 3" panose="020B0303030403020204" pitchFamily="34" charset="0"/>
                        </a:rPr>
                        <a:t>Mobile data per month per smartphone (GB)</a:t>
                      </a:r>
                    </a:p>
                  </a:txBody>
                  <a:tcPr marL="89069" marR="89069" marT="0" marB="0" anchor="ctr">
                    <a:lnL w="635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it-IT" sz="1100" b="1" i="0" u="none" strike="noStrike" dirty="0">
                        <a:solidFill>
                          <a:srgbClr val="000000"/>
                        </a:solidFill>
                        <a:effectLst/>
                        <a:latin typeface="Source Sans 3" panose="020B0303030403020204" pitchFamily="34" charset="0"/>
                      </a:endParaRPr>
                    </a:p>
                  </a:txBody>
                  <a:tcPr marL="44534" marR="4453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22</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25</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19</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25-30</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1100" b="0" i="0" u="none" strike="noStrike" dirty="0">
                          <a:solidFill>
                            <a:srgbClr val="000000"/>
                          </a:solidFill>
                          <a:effectLst/>
                          <a:latin typeface="Source Sans 3" panose="020B0303030403020204" pitchFamily="34" charset="0"/>
                        </a:rPr>
                        <a:t>30-35</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1100" b="0" i="0" u="none" strike="noStrike" dirty="0">
                          <a:solidFill>
                            <a:srgbClr val="000000"/>
                          </a:solidFill>
                          <a:effectLst/>
                          <a:latin typeface="Source Sans 3" panose="020B0303030403020204" pitchFamily="34" charset="0"/>
                        </a:rPr>
                        <a:t>5-6%</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891540" rtl="0" eaLnBrk="1" fontAlgn="ctr" latinLnBrk="0" hangingPunct="1"/>
                      <a:r>
                        <a:rPr lang="en-US" sz="1100" b="1" i="0" u="none" strike="noStrike" kern="1200" dirty="0">
                          <a:solidFill>
                            <a:srgbClr val="00B050"/>
                          </a:solidFill>
                          <a:effectLst>
                            <a:outerShdw blurRad="38100" dist="38100" dir="2700000" algn="tl">
                              <a:srgbClr val="000000">
                                <a:alpha val="43137"/>
                              </a:srgbClr>
                            </a:outerShdw>
                          </a:effectLst>
                          <a:latin typeface="Source Sans 3" panose="020B0303030403020204" pitchFamily="34" charset="0"/>
                          <a:ea typeface="+mn-ea"/>
                          <a:cs typeface="+mn-cs"/>
                        </a:rPr>
                        <a:t>↗</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2129853"/>
                  </a:ext>
                </a:extLst>
              </a:tr>
              <a:tr h="597116">
                <a:tc>
                  <a:txBody>
                    <a:bodyPr/>
                    <a:lstStyle/>
                    <a:p>
                      <a:pPr algn="l" fontAlgn="ctr"/>
                      <a:r>
                        <a:rPr lang="it-IT" sz="1200" b="0" i="0" u="none" strike="noStrike" dirty="0">
                          <a:solidFill>
                            <a:srgbClr val="013975"/>
                          </a:solidFill>
                          <a:effectLst/>
                          <a:latin typeface="Source Sans 3" panose="020B0303030403020204" pitchFamily="34" charset="0"/>
                        </a:rPr>
                        <a:t>Mobile data per month (EB)*</a:t>
                      </a:r>
                    </a:p>
                  </a:txBody>
                  <a:tcPr marL="89069" marR="89069" marT="0" marB="0" anchor="ctr">
                    <a:lnL w="635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it-IT" sz="1100" b="1" i="0" u="none" strike="noStrike" dirty="0">
                        <a:solidFill>
                          <a:srgbClr val="000000"/>
                        </a:solidFill>
                        <a:effectLst/>
                        <a:latin typeface="Source Sans 3" panose="020B0303030403020204" pitchFamily="34" charset="0"/>
                      </a:endParaRPr>
                    </a:p>
                  </a:txBody>
                  <a:tcPr marL="44534" marR="4453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8</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38</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10</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24</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1100" b="0" i="0" u="none" strike="noStrike" dirty="0">
                          <a:solidFill>
                            <a:srgbClr val="000000"/>
                          </a:solidFill>
                          <a:effectLst/>
                          <a:latin typeface="Source Sans 3" panose="020B0303030403020204" pitchFamily="34" charset="0"/>
                        </a:rPr>
                        <a:t>30-35</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1100" b="0" i="0" u="none" strike="noStrike" dirty="0">
                          <a:solidFill>
                            <a:srgbClr val="000000"/>
                          </a:solidFill>
                          <a:effectLst/>
                          <a:latin typeface="Source Sans 3" panose="020B0303030403020204" pitchFamily="34" charset="0"/>
                        </a:rPr>
                        <a:t>9%</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891540" rtl="0" eaLnBrk="1" fontAlgn="ctr" latinLnBrk="0" hangingPunct="1"/>
                      <a:r>
                        <a:rPr lang="en-US" sz="1100" b="1" i="0" u="none" strike="noStrike" kern="1200" dirty="0">
                          <a:solidFill>
                            <a:srgbClr val="00B050"/>
                          </a:solidFill>
                          <a:effectLst>
                            <a:outerShdw blurRad="38100" dist="38100" dir="2700000" algn="tl">
                              <a:srgbClr val="000000">
                                <a:alpha val="43137"/>
                              </a:srgbClr>
                            </a:outerShdw>
                          </a:effectLst>
                          <a:latin typeface="Source Sans 3" panose="020B0303030403020204" pitchFamily="34" charset="0"/>
                          <a:ea typeface="+mn-ea"/>
                          <a:cs typeface="+mn-cs"/>
                        </a:rPr>
                        <a:t>↗</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1405670"/>
                  </a:ext>
                </a:extLst>
              </a:tr>
              <a:tr h="597116">
                <a:tc>
                  <a:txBody>
                    <a:bodyPr/>
                    <a:lstStyle/>
                    <a:p>
                      <a:pPr algn="l" fontAlgn="ctr"/>
                      <a:r>
                        <a:rPr lang="en-US" sz="1200" b="0" i="0" u="none" strike="noStrike" dirty="0">
                          <a:solidFill>
                            <a:srgbClr val="013975"/>
                          </a:solidFill>
                          <a:effectLst/>
                          <a:latin typeface="Source Sans 3" panose="020B0303030403020204" pitchFamily="34" charset="0"/>
                        </a:rPr>
                        <a:t>5G Penetration</a:t>
                      </a:r>
                    </a:p>
                  </a:txBody>
                  <a:tcPr marL="89069" marR="89069" marT="0" marB="0" anchor="ctr">
                    <a:lnL w="635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100" b="1" i="0" u="none" strike="noStrike" dirty="0">
                        <a:solidFill>
                          <a:srgbClr val="000000"/>
                        </a:solidFill>
                        <a:effectLst/>
                        <a:latin typeface="Source Sans 3" panose="020B0303030403020204" pitchFamily="34" charset="0"/>
                      </a:endParaRPr>
                    </a:p>
                  </a:txBody>
                  <a:tcPr marL="44534" marR="4453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71%</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55%</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30%</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dirty="0">
                          <a:solidFill>
                            <a:srgbClr val="000000"/>
                          </a:solidFill>
                          <a:effectLst/>
                          <a:latin typeface="Source Sans 3" panose="020B0303030403020204" pitchFamily="34" charset="0"/>
                        </a:rPr>
                        <a:t>29%</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1100" b="0" i="0" u="none" strike="noStrike" dirty="0">
                          <a:solidFill>
                            <a:srgbClr val="000000"/>
                          </a:solidFill>
                          <a:effectLst/>
                          <a:latin typeface="Source Sans 3" panose="020B0303030403020204" pitchFamily="34" charset="0"/>
                        </a:rPr>
                        <a:t>50%</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1100" b="0" i="0" u="none" strike="noStrike" dirty="0">
                          <a:solidFill>
                            <a:srgbClr val="000000"/>
                          </a:solidFill>
                          <a:effectLst/>
                          <a:latin typeface="Source Sans 3" panose="020B0303030403020204" pitchFamily="34" charset="0"/>
                        </a:rPr>
                        <a:t>21%</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kern="1200" dirty="0">
                          <a:solidFill>
                            <a:srgbClr val="FFC000"/>
                          </a:solidFill>
                          <a:effectLst>
                            <a:outerShdw blurRad="38100" dist="38100" dir="2700000" algn="tl">
                              <a:srgbClr val="000000">
                                <a:alpha val="43137"/>
                              </a:srgbClr>
                            </a:outerShdw>
                          </a:effectLst>
                          <a:latin typeface="Source Sans 3" panose="020B0303030403020204" pitchFamily="34" charset="0"/>
                          <a:ea typeface="+mn-ea"/>
                          <a:cs typeface="+mn-cs"/>
                          <a:sym typeface="Wingdings 3" panose="05040102010807070707" pitchFamily="18" charset="2"/>
                        </a:rPr>
                        <a:t></a:t>
                      </a:r>
                      <a:endParaRPr lang="en-US" sz="1100" b="0" i="0" u="none" strike="noStrike" kern="1200" dirty="0">
                        <a:solidFill>
                          <a:srgbClr val="FFC000"/>
                        </a:solidFill>
                        <a:effectLst>
                          <a:outerShdw blurRad="38100" dist="38100" dir="2700000" algn="tl">
                            <a:srgbClr val="000000">
                              <a:alpha val="43137"/>
                            </a:srgbClr>
                          </a:outerShdw>
                        </a:effectLst>
                        <a:latin typeface="Source Sans 3" panose="020B0303030403020204" pitchFamily="34" charset="0"/>
                        <a:ea typeface="+mn-ea"/>
                        <a:cs typeface="+mn-cs"/>
                      </a:endParaRP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3318456"/>
                  </a:ext>
                </a:extLst>
              </a:tr>
              <a:tr h="597116">
                <a:tc>
                  <a:txBody>
                    <a:bodyPr/>
                    <a:lstStyle/>
                    <a:p>
                      <a:pPr algn="l" fontAlgn="ctr"/>
                      <a:r>
                        <a:rPr lang="en-US" sz="1200" b="0" i="0" u="none" strike="noStrike" dirty="0">
                          <a:solidFill>
                            <a:srgbClr val="013975"/>
                          </a:solidFill>
                          <a:effectLst/>
                          <a:latin typeface="Source Sans 3" panose="020B0303030403020204" pitchFamily="34" charset="0"/>
                        </a:rPr>
                        <a:t>Cost of Data/GB</a:t>
                      </a:r>
                    </a:p>
                  </a:txBody>
                  <a:tcPr marL="89069" marR="89069" marT="0" marB="0" anchor="ctr">
                    <a:lnL w="635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100" b="1" i="0" u="none" strike="noStrike" dirty="0">
                        <a:solidFill>
                          <a:srgbClr val="000000"/>
                        </a:solidFill>
                        <a:effectLst/>
                        <a:latin typeface="Source Sans 3" panose="020B0303030403020204" pitchFamily="34" charset="0"/>
                      </a:endParaRPr>
                    </a:p>
                  </a:txBody>
                  <a:tcPr marL="44534" marR="44534"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1" i="0" u="none" strike="noStrike" dirty="0">
                          <a:solidFill>
                            <a:srgbClr val="000000"/>
                          </a:solidFill>
                          <a:effectLst/>
                          <a:latin typeface="Source Sans 3" panose="020B0303030403020204" pitchFamily="34" charset="0"/>
                        </a:rPr>
                        <a:t>5.62 </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1" i="0" u="none" strike="noStrike" dirty="0">
                          <a:solidFill>
                            <a:srgbClr val="000000"/>
                          </a:solidFill>
                          <a:effectLst/>
                          <a:latin typeface="Source Sans 3" panose="020B0303030403020204" pitchFamily="34" charset="0"/>
                        </a:rPr>
                        <a:t>0.41 </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1" i="0" u="none" strike="noStrike" dirty="0">
                          <a:solidFill>
                            <a:srgbClr val="000000"/>
                          </a:solidFill>
                          <a:effectLst/>
                          <a:latin typeface="Source Sans 3" panose="020B0303030403020204" pitchFamily="34" charset="0"/>
                        </a:rPr>
                        <a:t>0.79 </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1" i="0" u="none" strike="noStrike" dirty="0">
                          <a:solidFill>
                            <a:srgbClr val="000000"/>
                          </a:solidFill>
                          <a:effectLst/>
                          <a:latin typeface="Source Sans 3" panose="020B0303030403020204" pitchFamily="34" charset="0"/>
                        </a:rPr>
                        <a:t>0.17</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endParaRPr lang="en-US" sz="1100" b="1" i="0" u="none" strike="noStrike" dirty="0">
                        <a:solidFill>
                          <a:srgbClr val="000000"/>
                        </a:solidFill>
                        <a:effectLst/>
                        <a:latin typeface="Source Sans 3" panose="020B0303030403020204" pitchFamily="34" charset="0"/>
                      </a:endParaRP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US" sz="1100" b="1" i="0" u="none" strike="noStrike" dirty="0">
                          <a:solidFill>
                            <a:srgbClr val="000000"/>
                          </a:solidFill>
                          <a:effectLst/>
                          <a:latin typeface="Source Sans 3" panose="020B0303030403020204" pitchFamily="34" charset="0"/>
                        </a:rPr>
                        <a:t> </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1" i="0" u="none" strike="noStrike" dirty="0">
                          <a:solidFill>
                            <a:srgbClr val="000000"/>
                          </a:solidFill>
                          <a:effectLst/>
                          <a:latin typeface="Source Sans 3" panose="020B0303030403020204" pitchFamily="34" charset="0"/>
                        </a:rPr>
                        <a:t> </a:t>
                      </a:r>
                    </a:p>
                  </a:txBody>
                  <a:tcPr marL="89069" marR="89069"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3167773"/>
                  </a:ext>
                </a:extLst>
              </a:tr>
            </a:tbl>
          </a:graphicData>
        </a:graphic>
      </p:graphicFrame>
      <p:grpSp>
        <p:nvGrpSpPr>
          <p:cNvPr id="91" name="Group 90">
            <a:extLst>
              <a:ext uri="{FF2B5EF4-FFF2-40B4-BE49-F238E27FC236}">
                <a16:creationId xmlns:a16="http://schemas.microsoft.com/office/drawing/2014/main" id="{7BD0E623-01C7-35C0-9B5B-73094F944E94}"/>
              </a:ext>
            </a:extLst>
          </p:cNvPr>
          <p:cNvGrpSpPr/>
          <p:nvPr/>
        </p:nvGrpSpPr>
        <p:grpSpPr>
          <a:xfrm>
            <a:off x="2026994" y="1565188"/>
            <a:ext cx="4860288" cy="4634848"/>
            <a:chOff x="2212518" y="1677788"/>
            <a:chExt cx="4674765" cy="4634848"/>
          </a:xfrm>
        </p:grpSpPr>
        <p:sp>
          <p:nvSpPr>
            <p:cNvPr id="92" name="Rectangle 91">
              <a:extLst>
                <a:ext uri="{FF2B5EF4-FFF2-40B4-BE49-F238E27FC236}">
                  <a16:creationId xmlns:a16="http://schemas.microsoft.com/office/drawing/2014/main" id="{3D0F06FC-E538-D24B-C940-E6F9F6CFFDF0}"/>
                </a:ext>
              </a:extLst>
            </p:cNvPr>
            <p:cNvSpPr/>
            <p:nvPr/>
          </p:nvSpPr>
          <p:spPr>
            <a:xfrm>
              <a:off x="5595929" y="5825540"/>
              <a:ext cx="1291354" cy="487096"/>
            </a:xfrm>
            <a:prstGeom prst="rect">
              <a:avLst/>
            </a:prstGeom>
            <a:solidFill>
              <a:schemeClr val="bg1"/>
            </a:solidFill>
            <a:ln w="6350">
              <a:solidFill>
                <a:schemeClr val="bg1">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753"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93" name="TextBox 92">
              <a:extLst>
                <a:ext uri="{FF2B5EF4-FFF2-40B4-BE49-F238E27FC236}">
                  <a16:creationId xmlns:a16="http://schemas.microsoft.com/office/drawing/2014/main" id="{6FCEB93E-4B04-DCFC-D6DC-BDABF4F03E1D}"/>
                </a:ext>
              </a:extLst>
            </p:cNvPr>
            <p:cNvSpPr txBox="1"/>
            <p:nvPr/>
          </p:nvSpPr>
          <p:spPr>
            <a:xfrm>
              <a:off x="4242565" y="1677788"/>
              <a:ext cx="581422" cy="379413"/>
            </a:xfrm>
            <a:prstGeom prst="ellipse">
              <a:avLst/>
            </a:prstGeom>
            <a:solidFill>
              <a:schemeClr val="bg1"/>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836</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94" name="TextBox 93">
              <a:extLst>
                <a:ext uri="{FF2B5EF4-FFF2-40B4-BE49-F238E27FC236}">
                  <a16:creationId xmlns:a16="http://schemas.microsoft.com/office/drawing/2014/main" id="{6435536A-D94F-72C2-BAB8-CEECC72ABBF6}"/>
                </a:ext>
              </a:extLst>
            </p:cNvPr>
            <p:cNvSpPr txBox="1"/>
            <p:nvPr/>
          </p:nvSpPr>
          <p:spPr>
            <a:xfrm>
              <a:off x="4242565" y="2278016"/>
              <a:ext cx="581422" cy="379413"/>
            </a:xfrm>
            <a:prstGeom prst="ellipse">
              <a:avLst/>
            </a:prstGeom>
            <a:solidFill>
              <a:schemeClr val="bg1"/>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58%</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D2C8804F-8026-CC59-7A8E-0DA4973D8906}"/>
                </a:ext>
              </a:extLst>
            </p:cNvPr>
            <p:cNvSpPr txBox="1"/>
            <p:nvPr/>
          </p:nvSpPr>
          <p:spPr>
            <a:xfrm>
              <a:off x="4242565" y="2878244"/>
              <a:ext cx="581422" cy="379413"/>
            </a:xfrm>
            <a:prstGeom prst="ellipse">
              <a:avLst/>
            </a:prstGeom>
            <a:solidFill>
              <a:schemeClr val="bg1"/>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550</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96" name="TextBox 95">
              <a:extLst>
                <a:ext uri="{FF2B5EF4-FFF2-40B4-BE49-F238E27FC236}">
                  <a16:creationId xmlns:a16="http://schemas.microsoft.com/office/drawing/2014/main" id="{2295A2B7-490F-3787-E9DA-93F7D1E3C0DB}"/>
                </a:ext>
              </a:extLst>
            </p:cNvPr>
            <p:cNvSpPr txBox="1"/>
            <p:nvPr/>
          </p:nvSpPr>
          <p:spPr>
            <a:xfrm>
              <a:off x="4242565" y="3478471"/>
              <a:ext cx="581422" cy="379413"/>
            </a:xfrm>
            <a:prstGeom prst="ellipse">
              <a:avLst/>
            </a:prstGeom>
            <a:solidFill>
              <a:schemeClr val="bg1"/>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38%</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97" name="TextBox 96">
              <a:extLst>
                <a:ext uri="{FF2B5EF4-FFF2-40B4-BE49-F238E27FC236}">
                  <a16:creationId xmlns:a16="http://schemas.microsoft.com/office/drawing/2014/main" id="{EC3AF3CE-F550-4C88-2CFA-16551D196181}"/>
                </a:ext>
              </a:extLst>
            </p:cNvPr>
            <p:cNvSpPr txBox="1"/>
            <p:nvPr/>
          </p:nvSpPr>
          <p:spPr>
            <a:xfrm>
              <a:off x="4242565" y="4078699"/>
              <a:ext cx="581422" cy="379413"/>
            </a:xfrm>
            <a:prstGeom prst="ellipse">
              <a:avLst/>
            </a:prstGeom>
            <a:solidFill>
              <a:schemeClr val="bg1"/>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25-30</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98" name="TextBox 97">
              <a:extLst>
                <a:ext uri="{FF2B5EF4-FFF2-40B4-BE49-F238E27FC236}">
                  <a16:creationId xmlns:a16="http://schemas.microsoft.com/office/drawing/2014/main" id="{599F141A-8782-224E-6317-13A5ABC5B322}"/>
                </a:ext>
              </a:extLst>
            </p:cNvPr>
            <p:cNvSpPr txBox="1"/>
            <p:nvPr/>
          </p:nvSpPr>
          <p:spPr>
            <a:xfrm>
              <a:off x="4242565" y="4678927"/>
              <a:ext cx="581422" cy="379413"/>
            </a:xfrm>
            <a:prstGeom prst="ellipse">
              <a:avLst/>
            </a:prstGeom>
            <a:solidFill>
              <a:schemeClr val="bg1"/>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24</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99" name="TextBox 98">
              <a:extLst>
                <a:ext uri="{FF2B5EF4-FFF2-40B4-BE49-F238E27FC236}">
                  <a16:creationId xmlns:a16="http://schemas.microsoft.com/office/drawing/2014/main" id="{19BB992B-55A0-002C-8B1F-3AF8DB74AF05}"/>
                </a:ext>
              </a:extLst>
            </p:cNvPr>
            <p:cNvSpPr txBox="1"/>
            <p:nvPr/>
          </p:nvSpPr>
          <p:spPr>
            <a:xfrm>
              <a:off x="4242565" y="5279155"/>
              <a:ext cx="581422" cy="379413"/>
            </a:xfrm>
            <a:prstGeom prst="ellipse">
              <a:avLst/>
            </a:prstGeom>
            <a:solidFill>
              <a:schemeClr val="bg1"/>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29%</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0" name="TextBox 99">
              <a:extLst>
                <a:ext uri="{FF2B5EF4-FFF2-40B4-BE49-F238E27FC236}">
                  <a16:creationId xmlns:a16="http://schemas.microsoft.com/office/drawing/2014/main" id="{E55A672B-3127-230C-E95F-F487E1919DBC}"/>
                </a:ext>
              </a:extLst>
            </p:cNvPr>
            <p:cNvSpPr txBox="1"/>
            <p:nvPr/>
          </p:nvSpPr>
          <p:spPr>
            <a:xfrm>
              <a:off x="4242565" y="5879382"/>
              <a:ext cx="581422" cy="379413"/>
            </a:xfrm>
            <a:prstGeom prst="ellipse">
              <a:avLst/>
            </a:prstGeom>
            <a:solidFill>
              <a:schemeClr val="bg1"/>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0.17</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1" name="TextBox 100">
              <a:extLst>
                <a:ext uri="{FF2B5EF4-FFF2-40B4-BE49-F238E27FC236}">
                  <a16:creationId xmlns:a16="http://schemas.microsoft.com/office/drawing/2014/main" id="{32ACB1A1-DE0B-64F1-E147-B8E5B208CE40}"/>
                </a:ext>
              </a:extLst>
            </p:cNvPr>
            <p:cNvSpPr txBox="1"/>
            <p:nvPr/>
          </p:nvSpPr>
          <p:spPr>
            <a:xfrm>
              <a:off x="5595930" y="1677788"/>
              <a:ext cx="581422" cy="379413"/>
            </a:xfrm>
            <a:prstGeom prst="ellipse">
              <a:avLst/>
            </a:prstGeom>
            <a:solidFill>
              <a:schemeClr val="bg1">
                <a:lumMod val="8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3%</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2" name="TextBox 101">
              <a:extLst>
                <a:ext uri="{FF2B5EF4-FFF2-40B4-BE49-F238E27FC236}">
                  <a16:creationId xmlns:a16="http://schemas.microsoft.com/office/drawing/2014/main" id="{B372D09B-97AC-F8F3-2475-1EA7598E1886}"/>
                </a:ext>
              </a:extLst>
            </p:cNvPr>
            <p:cNvSpPr txBox="1"/>
            <p:nvPr/>
          </p:nvSpPr>
          <p:spPr>
            <a:xfrm>
              <a:off x="5595930" y="2278016"/>
              <a:ext cx="581422" cy="379413"/>
            </a:xfrm>
            <a:prstGeom prst="ellipse">
              <a:avLst/>
            </a:prstGeom>
            <a:solidFill>
              <a:schemeClr val="bg1">
                <a:lumMod val="8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7%</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3" name="TextBox 102">
              <a:extLst>
                <a:ext uri="{FF2B5EF4-FFF2-40B4-BE49-F238E27FC236}">
                  <a16:creationId xmlns:a16="http://schemas.microsoft.com/office/drawing/2014/main" id="{B47DA0F4-0D7F-BC03-CC82-249209DDE3A6}"/>
                </a:ext>
              </a:extLst>
            </p:cNvPr>
            <p:cNvSpPr txBox="1"/>
            <p:nvPr/>
          </p:nvSpPr>
          <p:spPr>
            <a:xfrm>
              <a:off x="5595930" y="2878244"/>
              <a:ext cx="581422" cy="379413"/>
            </a:xfrm>
            <a:prstGeom prst="ellipse">
              <a:avLst/>
            </a:prstGeom>
            <a:solidFill>
              <a:schemeClr val="bg1">
                <a:lumMod val="8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4%</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4" name="TextBox 103">
              <a:extLst>
                <a:ext uri="{FF2B5EF4-FFF2-40B4-BE49-F238E27FC236}">
                  <a16:creationId xmlns:a16="http://schemas.microsoft.com/office/drawing/2014/main" id="{9646D14D-6568-9439-3BF9-FBB847F0C9DD}"/>
                </a:ext>
              </a:extLst>
            </p:cNvPr>
            <p:cNvSpPr txBox="1"/>
            <p:nvPr/>
          </p:nvSpPr>
          <p:spPr>
            <a:xfrm>
              <a:off x="5595930" y="3478471"/>
              <a:ext cx="581422" cy="379413"/>
            </a:xfrm>
            <a:prstGeom prst="ellipse">
              <a:avLst/>
            </a:prstGeom>
            <a:solidFill>
              <a:schemeClr val="bg1">
                <a:lumMod val="8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8%</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5" name="TextBox 104">
              <a:extLst>
                <a:ext uri="{FF2B5EF4-FFF2-40B4-BE49-F238E27FC236}">
                  <a16:creationId xmlns:a16="http://schemas.microsoft.com/office/drawing/2014/main" id="{DA635576-9F21-DFD2-9F53-F48B074834B4}"/>
                </a:ext>
              </a:extLst>
            </p:cNvPr>
            <p:cNvSpPr txBox="1"/>
            <p:nvPr/>
          </p:nvSpPr>
          <p:spPr>
            <a:xfrm>
              <a:off x="5595930" y="4078699"/>
              <a:ext cx="581422" cy="379413"/>
            </a:xfrm>
            <a:prstGeom prst="ellipse">
              <a:avLst/>
            </a:prstGeom>
            <a:solidFill>
              <a:schemeClr val="bg1">
                <a:lumMod val="8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5-6%</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6" name="TextBox 105">
              <a:extLst>
                <a:ext uri="{FF2B5EF4-FFF2-40B4-BE49-F238E27FC236}">
                  <a16:creationId xmlns:a16="http://schemas.microsoft.com/office/drawing/2014/main" id="{178E494A-4F46-6EB8-E1FC-8E0CAEB88423}"/>
                </a:ext>
              </a:extLst>
            </p:cNvPr>
            <p:cNvSpPr txBox="1"/>
            <p:nvPr/>
          </p:nvSpPr>
          <p:spPr>
            <a:xfrm>
              <a:off x="5595930" y="4678927"/>
              <a:ext cx="581422" cy="379413"/>
            </a:xfrm>
            <a:prstGeom prst="ellipse">
              <a:avLst/>
            </a:prstGeom>
            <a:solidFill>
              <a:schemeClr val="bg1">
                <a:lumMod val="8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9%</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7" name="TextBox 106">
              <a:extLst>
                <a:ext uri="{FF2B5EF4-FFF2-40B4-BE49-F238E27FC236}">
                  <a16:creationId xmlns:a16="http://schemas.microsoft.com/office/drawing/2014/main" id="{7718080B-E214-1E25-7A93-EC9E07119E1F}"/>
                </a:ext>
              </a:extLst>
            </p:cNvPr>
            <p:cNvSpPr txBox="1"/>
            <p:nvPr/>
          </p:nvSpPr>
          <p:spPr>
            <a:xfrm>
              <a:off x="5595930" y="5279155"/>
              <a:ext cx="581422" cy="379413"/>
            </a:xfrm>
            <a:prstGeom prst="ellipse">
              <a:avLst/>
            </a:prstGeom>
            <a:solidFill>
              <a:schemeClr val="bg1">
                <a:lumMod val="8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21%</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8" name="TextBox 107">
              <a:extLst>
                <a:ext uri="{FF2B5EF4-FFF2-40B4-BE49-F238E27FC236}">
                  <a16:creationId xmlns:a16="http://schemas.microsoft.com/office/drawing/2014/main" id="{2B98F152-F8C2-A5FF-194C-BA1EC86D27F0}"/>
                </a:ext>
              </a:extLst>
            </p:cNvPr>
            <p:cNvSpPr txBox="1"/>
            <p:nvPr/>
          </p:nvSpPr>
          <p:spPr>
            <a:xfrm>
              <a:off x="4919248" y="1677788"/>
              <a:ext cx="581422" cy="379413"/>
            </a:xfrm>
            <a:prstGeom prst="ellipse">
              <a:avLst/>
            </a:prstGeom>
            <a:solidFill>
              <a:schemeClr val="bg1"/>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982</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09" name="TextBox 108">
              <a:extLst>
                <a:ext uri="{FF2B5EF4-FFF2-40B4-BE49-F238E27FC236}">
                  <a16:creationId xmlns:a16="http://schemas.microsoft.com/office/drawing/2014/main" id="{BD7E895E-D8F4-5F20-013E-D4FE52591B7B}"/>
                </a:ext>
              </a:extLst>
            </p:cNvPr>
            <p:cNvSpPr txBox="1"/>
            <p:nvPr/>
          </p:nvSpPr>
          <p:spPr>
            <a:xfrm>
              <a:off x="4919248" y="2278016"/>
              <a:ext cx="581422" cy="379413"/>
            </a:xfrm>
            <a:prstGeom prst="ellipse">
              <a:avLst/>
            </a:prstGeom>
            <a:solidFill>
              <a:schemeClr val="bg1"/>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65%</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0" name="TextBox 109">
              <a:extLst>
                <a:ext uri="{FF2B5EF4-FFF2-40B4-BE49-F238E27FC236}">
                  <a16:creationId xmlns:a16="http://schemas.microsoft.com/office/drawing/2014/main" id="{ED684E9D-D538-C1CE-72D7-4E7EFF89A8FD}"/>
                </a:ext>
              </a:extLst>
            </p:cNvPr>
            <p:cNvSpPr txBox="1"/>
            <p:nvPr/>
          </p:nvSpPr>
          <p:spPr>
            <a:xfrm>
              <a:off x="4919248" y="2878244"/>
              <a:ext cx="581422" cy="379413"/>
            </a:xfrm>
            <a:prstGeom prst="ellipse">
              <a:avLst/>
            </a:prstGeom>
            <a:solidFill>
              <a:schemeClr val="bg1"/>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693</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1" name="TextBox 110">
              <a:extLst>
                <a:ext uri="{FF2B5EF4-FFF2-40B4-BE49-F238E27FC236}">
                  <a16:creationId xmlns:a16="http://schemas.microsoft.com/office/drawing/2014/main" id="{A61738FD-8B31-6899-4178-B09A2112A449}"/>
                </a:ext>
              </a:extLst>
            </p:cNvPr>
            <p:cNvSpPr txBox="1"/>
            <p:nvPr/>
          </p:nvSpPr>
          <p:spPr>
            <a:xfrm>
              <a:off x="4919248" y="3478471"/>
              <a:ext cx="581422" cy="379413"/>
            </a:xfrm>
            <a:prstGeom prst="ellipse">
              <a:avLst/>
            </a:prstGeom>
            <a:solidFill>
              <a:schemeClr val="bg1"/>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46%</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2" name="TextBox 111">
              <a:extLst>
                <a:ext uri="{FF2B5EF4-FFF2-40B4-BE49-F238E27FC236}">
                  <a16:creationId xmlns:a16="http://schemas.microsoft.com/office/drawing/2014/main" id="{48804814-E8EF-FBF8-B908-BE9599EFE12F}"/>
                </a:ext>
              </a:extLst>
            </p:cNvPr>
            <p:cNvSpPr txBox="1"/>
            <p:nvPr/>
          </p:nvSpPr>
          <p:spPr>
            <a:xfrm>
              <a:off x="4919248" y="4078699"/>
              <a:ext cx="581422" cy="379413"/>
            </a:xfrm>
            <a:prstGeom prst="ellipse">
              <a:avLst/>
            </a:prstGeom>
            <a:solidFill>
              <a:schemeClr val="bg1"/>
            </a:solidFill>
          </p:spPr>
          <p:txBody>
            <a:bodyPr wrap="non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30-35</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3" name="TextBox 112">
              <a:extLst>
                <a:ext uri="{FF2B5EF4-FFF2-40B4-BE49-F238E27FC236}">
                  <a16:creationId xmlns:a16="http://schemas.microsoft.com/office/drawing/2014/main" id="{3D3CAA47-98C1-F9E2-4342-280F5CA2118E}"/>
                </a:ext>
              </a:extLst>
            </p:cNvPr>
            <p:cNvSpPr txBox="1"/>
            <p:nvPr/>
          </p:nvSpPr>
          <p:spPr>
            <a:xfrm>
              <a:off x="4919248" y="4678927"/>
              <a:ext cx="581422" cy="379413"/>
            </a:xfrm>
            <a:prstGeom prst="ellipse">
              <a:avLst/>
            </a:prstGeom>
            <a:solidFill>
              <a:schemeClr val="bg1"/>
            </a:solidFill>
          </p:spPr>
          <p:txBody>
            <a:bodyPr wrap="none" lIns="0" tIns="0" rIns="0" bIns="0" anchor="ctr" anchorCtr="0">
              <a:noAutofit/>
            </a:bodyPr>
            <a:lstStyle>
              <a:defPPr>
                <a:defRPr lang="en-US"/>
              </a:defPPr>
              <a:lvl1pPr algn="ctr">
                <a:defRPr sz="1100" b="1" i="0" u="none" strike="noStrike">
                  <a:solidFill>
                    <a:srgbClr val="000000"/>
                  </a:solidFill>
                  <a:effectLst/>
                  <a:latin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30-35</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endParaRPr>
            </a:p>
          </p:txBody>
        </p:sp>
        <p:sp>
          <p:nvSpPr>
            <p:cNvPr id="114" name="TextBox 113">
              <a:extLst>
                <a:ext uri="{FF2B5EF4-FFF2-40B4-BE49-F238E27FC236}">
                  <a16:creationId xmlns:a16="http://schemas.microsoft.com/office/drawing/2014/main" id="{F7998BA2-8F02-DAC4-43ED-ECB73880E04B}"/>
                </a:ext>
              </a:extLst>
            </p:cNvPr>
            <p:cNvSpPr txBox="1"/>
            <p:nvPr/>
          </p:nvSpPr>
          <p:spPr>
            <a:xfrm>
              <a:off x="4919248" y="5279155"/>
              <a:ext cx="581422" cy="379413"/>
            </a:xfrm>
            <a:prstGeom prst="ellipse">
              <a:avLst/>
            </a:prstGeom>
            <a:solidFill>
              <a:schemeClr val="bg1"/>
            </a:solidFill>
          </p:spPr>
          <p:txBody>
            <a:bodyPr wrap="none" lIns="0" tIns="0" rIns="0" bIns="0" anchor="ctr" anchorCtr="0">
              <a:noAutofit/>
            </a:bodyPr>
            <a:lstStyle>
              <a:defPPr>
                <a:defRPr lang="en-US"/>
              </a:defPPr>
              <a:lvl1pPr algn="ctr">
                <a:defRPr sz="1100" b="1" i="0" u="none" strike="noStrike">
                  <a:solidFill>
                    <a:srgbClr val="000000"/>
                  </a:solidFill>
                  <a:effectLst/>
                  <a:latin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50%</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endParaRPr>
            </a:p>
          </p:txBody>
        </p:sp>
        <p:sp>
          <p:nvSpPr>
            <p:cNvPr id="115" name="TextBox 114">
              <a:extLst>
                <a:ext uri="{FF2B5EF4-FFF2-40B4-BE49-F238E27FC236}">
                  <a16:creationId xmlns:a16="http://schemas.microsoft.com/office/drawing/2014/main" id="{58835828-7002-A103-9934-EED3C16EAA20}"/>
                </a:ext>
              </a:extLst>
            </p:cNvPr>
            <p:cNvSpPr txBox="1"/>
            <p:nvPr/>
          </p:nvSpPr>
          <p:spPr>
            <a:xfrm>
              <a:off x="3565883" y="1677788"/>
              <a:ext cx="581422" cy="379413"/>
            </a:xfrm>
            <a:prstGeom prst="ellipse">
              <a:avLst/>
            </a:prstGeom>
            <a:solidFill>
              <a:schemeClr val="bg1">
                <a:lumMod val="9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486</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6" name="TextBox 115">
              <a:extLst>
                <a:ext uri="{FF2B5EF4-FFF2-40B4-BE49-F238E27FC236}">
                  <a16:creationId xmlns:a16="http://schemas.microsoft.com/office/drawing/2014/main" id="{EA177801-892D-212E-F8E2-6B7D28029A36}"/>
                </a:ext>
              </a:extLst>
            </p:cNvPr>
            <p:cNvSpPr txBox="1"/>
            <p:nvPr/>
          </p:nvSpPr>
          <p:spPr>
            <a:xfrm>
              <a:off x="3565883" y="2278016"/>
              <a:ext cx="581422" cy="379413"/>
            </a:xfrm>
            <a:prstGeom prst="ellipse">
              <a:avLst/>
            </a:prstGeom>
            <a:solidFill>
              <a:schemeClr val="bg1">
                <a:lumMod val="9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90%</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7" name="TextBox 116">
              <a:extLst>
                <a:ext uri="{FF2B5EF4-FFF2-40B4-BE49-F238E27FC236}">
                  <a16:creationId xmlns:a16="http://schemas.microsoft.com/office/drawing/2014/main" id="{E2AD9644-D9B8-149C-BFDD-487A63164333}"/>
                </a:ext>
              </a:extLst>
            </p:cNvPr>
            <p:cNvSpPr txBox="1"/>
            <p:nvPr/>
          </p:nvSpPr>
          <p:spPr>
            <a:xfrm>
              <a:off x="3565883" y="2878244"/>
              <a:ext cx="581422" cy="379413"/>
            </a:xfrm>
            <a:prstGeom prst="ellipse">
              <a:avLst/>
            </a:prstGeom>
            <a:solidFill>
              <a:schemeClr val="bg1">
                <a:lumMod val="9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471</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8" name="TextBox 117">
              <a:extLst>
                <a:ext uri="{FF2B5EF4-FFF2-40B4-BE49-F238E27FC236}">
                  <a16:creationId xmlns:a16="http://schemas.microsoft.com/office/drawing/2014/main" id="{28227C4C-1EB3-30CA-4D74-D3CED7833174}"/>
                </a:ext>
              </a:extLst>
            </p:cNvPr>
            <p:cNvSpPr txBox="1"/>
            <p:nvPr/>
          </p:nvSpPr>
          <p:spPr>
            <a:xfrm>
              <a:off x="3565883" y="3478471"/>
              <a:ext cx="581422" cy="379413"/>
            </a:xfrm>
            <a:prstGeom prst="ellipse">
              <a:avLst/>
            </a:prstGeom>
            <a:solidFill>
              <a:schemeClr val="bg1">
                <a:lumMod val="9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92%</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9" name="TextBox 118">
              <a:extLst>
                <a:ext uri="{FF2B5EF4-FFF2-40B4-BE49-F238E27FC236}">
                  <a16:creationId xmlns:a16="http://schemas.microsoft.com/office/drawing/2014/main" id="{6F8033C5-7389-6737-8E13-F78C92237E79}"/>
                </a:ext>
              </a:extLst>
            </p:cNvPr>
            <p:cNvSpPr txBox="1"/>
            <p:nvPr/>
          </p:nvSpPr>
          <p:spPr>
            <a:xfrm>
              <a:off x="3565883" y="4078699"/>
              <a:ext cx="581422" cy="379413"/>
            </a:xfrm>
            <a:prstGeom prst="ellipse">
              <a:avLst/>
            </a:prstGeom>
            <a:solidFill>
              <a:schemeClr val="bg1">
                <a:lumMod val="9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19</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0" name="TextBox 119">
              <a:extLst>
                <a:ext uri="{FF2B5EF4-FFF2-40B4-BE49-F238E27FC236}">
                  <a16:creationId xmlns:a16="http://schemas.microsoft.com/office/drawing/2014/main" id="{5EFC576D-5075-28BD-28E6-B42D8E14C4BC}"/>
                </a:ext>
              </a:extLst>
            </p:cNvPr>
            <p:cNvSpPr txBox="1"/>
            <p:nvPr/>
          </p:nvSpPr>
          <p:spPr>
            <a:xfrm>
              <a:off x="3565883" y="4678927"/>
              <a:ext cx="581422" cy="379413"/>
            </a:xfrm>
            <a:prstGeom prst="ellipse">
              <a:avLst/>
            </a:prstGeom>
            <a:solidFill>
              <a:schemeClr val="bg1">
                <a:lumMod val="9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10</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1" name="TextBox 120">
              <a:extLst>
                <a:ext uri="{FF2B5EF4-FFF2-40B4-BE49-F238E27FC236}">
                  <a16:creationId xmlns:a16="http://schemas.microsoft.com/office/drawing/2014/main" id="{4ADACB99-3B6C-6EBF-22CC-C34A317F9806}"/>
                </a:ext>
              </a:extLst>
            </p:cNvPr>
            <p:cNvSpPr txBox="1"/>
            <p:nvPr/>
          </p:nvSpPr>
          <p:spPr>
            <a:xfrm>
              <a:off x="3565883" y="5279155"/>
              <a:ext cx="581422" cy="379413"/>
            </a:xfrm>
            <a:prstGeom prst="ellipse">
              <a:avLst/>
            </a:prstGeom>
            <a:solidFill>
              <a:schemeClr val="bg1">
                <a:lumMod val="9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30%</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2" name="TextBox 121">
              <a:extLst>
                <a:ext uri="{FF2B5EF4-FFF2-40B4-BE49-F238E27FC236}">
                  <a16:creationId xmlns:a16="http://schemas.microsoft.com/office/drawing/2014/main" id="{359D6828-A7A5-399A-BD29-F13EB22DCDB6}"/>
                </a:ext>
              </a:extLst>
            </p:cNvPr>
            <p:cNvSpPr txBox="1"/>
            <p:nvPr/>
          </p:nvSpPr>
          <p:spPr>
            <a:xfrm>
              <a:off x="3565883" y="5879382"/>
              <a:ext cx="581422" cy="379413"/>
            </a:xfrm>
            <a:prstGeom prst="ellipse">
              <a:avLst/>
            </a:prstGeom>
            <a:solidFill>
              <a:schemeClr val="bg1">
                <a:lumMod val="8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0.79</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3" name="TextBox 122">
              <a:extLst>
                <a:ext uri="{FF2B5EF4-FFF2-40B4-BE49-F238E27FC236}">
                  <a16:creationId xmlns:a16="http://schemas.microsoft.com/office/drawing/2014/main" id="{19605013-8887-487A-7F6F-35EE519A0404}"/>
                </a:ext>
              </a:extLst>
            </p:cNvPr>
            <p:cNvSpPr txBox="1"/>
            <p:nvPr/>
          </p:nvSpPr>
          <p:spPr>
            <a:xfrm>
              <a:off x="2889200" y="1677788"/>
              <a:ext cx="581422" cy="379413"/>
            </a:xfrm>
            <a:prstGeom prst="ellipse">
              <a:avLst/>
            </a:prstGeom>
            <a:solidFill>
              <a:schemeClr val="bg1">
                <a:lumMod val="9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1,142</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4" name="TextBox 123">
              <a:extLst>
                <a:ext uri="{FF2B5EF4-FFF2-40B4-BE49-F238E27FC236}">
                  <a16:creationId xmlns:a16="http://schemas.microsoft.com/office/drawing/2014/main" id="{D40215D7-3E7E-4A9F-EF3A-34D07243997B}"/>
                </a:ext>
              </a:extLst>
            </p:cNvPr>
            <p:cNvSpPr txBox="1"/>
            <p:nvPr/>
          </p:nvSpPr>
          <p:spPr>
            <a:xfrm>
              <a:off x="2889200" y="2278016"/>
              <a:ext cx="581422" cy="379413"/>
            </a:xfrm>
            <a:prstGeom prst="ellipse">
              <a:avLst/>
            </a:prstGeom>
            <a:solidFill>
              <a:schemeClr val="bg1">
                <a:lumMod val="9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80%</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5" name="TextBox 124">
              <a:extLst>
                <a:ext uri="{FF2B5EF4-FFF2-40B4-BE49-F238E27FC236}">
                  <a16:creationId xmlns:a16="http://schemas.microsoft.com/office/drawing/2014/main" id="{37BD606F-08EA-F618-F79B-B1A6257BCAAF}"/>
                </a:ext>
              </a:extLst>
            </p:cNvPr>
            <p:cNvSpPr txBox="1"/>
            <p:nvPr/>
          </p:nvSpPr>
          <p:spPr>
            <a:xfrm>
              <a:off x="2889200" y="2878244"/>
              <a:ext cx="581422" cy="379413"/>
            </a:xfrm>
            <a:prstGeom prst="ellipse">
              <a:avLst/>
            </a:prstGeom>
            <a:solidFill>
              <a:schemeClr val="bg1">
                <a:lumMod val="9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1,105</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6" name="TextBox 125">
              <a:extLst>
                <a:ext uri="{FF2B5EF4-FFF2-40B4-BE49-F238E27FC236}">
                  <a16:creationId xmlns:a16="http://schemas.microsoft.com/office/drawing/2014/main" id="{D62D2720-23C9-467F-DCD8-7A80F951258E}"/>
                </a:ext>
              </a:extLst>
            </p:cNvPr>
            <p:cNvSpPr txBox="1"/>
            <p:nvPr/>
          </p:nvSpPr>
          <p:spPr>
            <a:xfrm>
              <a:off x="2889200" y="3478471"/>
              <a:ext cx="581422" cy="379413"/>
            </a:xfrm>
            <a:prstGeom prst="ellipse">
              <a:avLst/>
            </a:prstGeom>
            <a:solidFill>
              <a:schemeClr val="bg1">
                <a:lumMod val="9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77%</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7" name="TextBox 126">
              <a:extLst>
                <a:ext uri="{FF2B5EF4-FFF2-40B4-BE49-F238E27FC236}">
                  <a16:creationId xmlns:a16="http://schemas.microsoft.com/office/drawing/2014/main" id="{18BDC7C8-06A7-123D-376A-FF2FDB188B25}"/>
                </a:ext>
              </a:extLst>
            </p:cNvPr>
            <p:cNvSpPr txBox="1"/>
            <p:nvPr/>
          </p:nvSpPr>
          <p:spPr>
            <a:xfrm>
              <a:off x="2889200" y="4078699"/>
              <a:ext cx="581422" cy="379413"/>
            </a:xfrm>
            <a:prstGeom prst="ellipse">
              <a:avLst/>
            </a:prstGeom>
            <a:solidFill>
              <a:schemeClr val="bg1">
                <a:lumMod val="9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25</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8" name="TextBox 127">
              <a:extLst>
                <a:ext uri="{FF2B5EF4-FFF2-40B4-BE49-F238E27FC236}">
                  <a16:creationId xmlns:a16="http://schemas.microsoft.com/office/drawing/2014/main" id="{32CFD61E-5A0C-D54B-38C2-16711B48D8D4}"/>
                </a:ext>
              </a:extLst>
            </p:cNvPr>
            <p:cNvSpPr txBox="1"/>
            <p:nvPr/>
          </p:nvSpPr>
          <p:spPr>
            <a:xfrm>
              <a:off x="2889200" y="4678927"/>
              <a:ext cx="581422" cy="379413"/>
            </a:xfrm>
            <a:prstGeom prst="ellipse">
              <a:avLst/>
            </a:prstGeom>
            <a:solidFill>
              <a:schemeClr val="bg1">
                <a:lumMod val="9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38</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9" name="TextBox 128">
              <a:extLst>
                <a:ext uri="{FF2B5EF4-FFF2-40B4-BE49-F238E27FC236}">
                  <a16:creationId xmlns:a16="http://schemas.microsoft.com/office/drawing/2014/main" id="{A8B8E70F-37D8-676A-6852-DBDAC7E6E7FC}"/>
                </a:ext>
              </a:extLst>
            </p:cNvPr>
            <p:cNvSpPr txBox="1"/>
            <p:nvPr/>
          </p:nvSpPr>
          <p:spPr>
            <a:xfrm>
              <a:off x="2889200" y="5279155"/>
              <a:ext cx="581422" cy="379413"/>
            </a:xfrm>
            <a:prstGeom prst="ellipse">
              <a:avLst/>
            </a:prstGeom>
            <a:solidFill>
              <a:schemeClr val="bg1">
                <a:lumMod val="9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55%</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0" name="TextBox 129">
              <a:extLst>
                <a:ext uri="{FF2B5EF4-FFF2-40B4-BE49-F238E27FC236}">
                  <a16:creationId xmlns:a16="http://schemas.microsoft.com/office/drawing/2014/main" id="{E67FEB64-D2CE-E8F0-836F-34384398F7DA}"/>
                </a:ext>
              </a:extLst>
            </p:cNvPr>
            <p:cNvSpPr txBox="1"/>
            <p:nvPr/>
          </p:nvSpPr>
          <p:spPr>
            <a:xfrm>
              <a:off x="2889200" y="5879382"/>
              <a:ext cx="581422" cy="379413"/>
            </a:xfrm>
            <a:prstGeom prst="ellipse">
              <a:avLst/>
            </a:prstGeom>
            <a:solidFill>
              <a:schemeClr val="bg1">
                <a:lumMod val="8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0.41</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1" name="TextBox 130">
              <a:extLst>
                <a:ext uri="{FF2B5EF4-FFF2-40B4-BE49-F238E27FC236}">
                  <a16:creationId xmlns:a16="http://schemas.microsoft.com/office/drawing/2014/main" id="{1E546489-17D0-8AF7-967C-831A449E9E80}"/>
                </a:ext>
              </a:extLst>
            </p:cNvPr>
            <p:cNvSpPr txBox="1"/>
            <p:nvPr/>
          </p:nvSpPr>
          <p:spPr>
            <a:xfrm>
              <a:off x="2212518" y="1677788"/>
              <a:ext cx="581422" cy="379413"/>
            </a:xfrm>
            <a:prstGeom prst="ellipse">
              <a:avLst/>
            </a:prstGeom>
            <a:solidFill>
              <a:schemeClr val="bg1">
                <a:lumMod val="9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317</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2" name="TextBox 131">
              <a:extLst>
                <a:ext uri="{FF2B5EF4-FFF2-40B4-BE49-F238E27FC236}">
                  <a16:creationId xmlns:a16="http://schemas.microsoft.com/office/drawing/2014/main" id="{CD6617B3-DE90-346D-A1F8-48B3D4BDFD93}"/>
                </a:ext>
              </a:extLst>
            </p:cNvPr>
            <p:cNvSpPr txBox="1"/>
            <p:nvPr/>
          </p:nvSpPr>
          <p:spPr>
            <a:xfrm>
              <a:off x="2212518" y="2278016"/>
              <a:ext cx="581422" cy="379413"/>
            </a:xfrm>
            <a:prstGeom prst="ellipse">
              <a:avLst/>
            </a:prstGeom>
            <a:solidFill>
              <a:schemeClr val="bg1">
                <a:lumMod val="9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93%</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3" name="TextBox 132">
              <a:extLst>
                <a:ext uri="{FF2B5EF4-FFF2-40B4-BE49-F238E27FC236}">
                  <a16:creationId xmlns:a16="http://schemas.microsoft.com/office/drawing/2014/main" id="{DF09D942-B943-B1A9-715D-4F97E6A656DC}"/>
                </a:ext>
              </a:extLst>
            </p:cNvPr>
            <p:cNvSpPr txBox="1"/>
            <p:nvPr/>
          </p:nvSpPr>
          <p:spPr>
            <a:xfrm>
              <a:off x="2212518" y="2878244"/>
              <a:ext cx="581422" cy="379413"/>
            </a:xfrm>
            <a:prstGeom prst="ellipse">
              <a:avLst/>
            </a:prstGeom>
            <a:solidFill>
              <a:schemeClr val="bg1">
                <a:lumMod val="9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289</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4" name="TextBox 133">
              <a:extLst>
                <a:ext uri="{FF2B5EF4-FFF2-40B4-BE49-F238E27FC236}">
                  <a16:creationId xmlns:a16="http://schemas.microsoft.com/office/drawing/2014/main" id="{F30D3AB4-1F63-C596-5673-5CCEADE44937}"/>
                </a:ext>
              </a:extLst>
            </p:cNvPr>
            <p:cNvSpPr txBox="1"/>
            <p:nvPr/>
          </p:nvSpPr>
          <p:spPr>
            <a:xfrm>
              <a:off x="2212518" y="3478471"/>
              <a:ext cx="581422" cy="379413"/>
            </a:xfrm>
            <a:prstGeom prst="ellipse">
              <a:avLst/>
            </a:prstGeom>
            <a:solidFill>
              <a:schemeClr val="bg1">
                <a:lumMod val="9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85%</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5" name="TextBox 134">
              <a:extLst>
                <a:ext uri="{FF2B5EF4-FFF2-40B4-BE49-F238E27FC236}">
                  <a16:creationId xmlns:a16="http://schemas.microsoft.com/office/drawing/2014/main" id="{019B09F2-9FFC-EF4B-A01A-E228F0B03D0B}"/>
                </a:ext>
              </a:extLst>
            </p:cNvPr>
            <p:cNvSpPr txBox="1"/>
            <p:nvPr/>
          </p:nvSpPr>
          <p:spPr>
            <a:xfrm>
              <a:off x="2212518" y="4078699"/>
              <a:ext cx="581422" cy="379413"/>
            </a:xfrm>
            <a:prstGeom prst="ellipse">
              <a:avLst/>
            </a:prstGeom>
            <a:solidFill>
              <a:schemeClr val="bg1">
                <a:lumMod val="9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22</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6" name="TextBox 135">
              <a:extLst>
                <a:ext uri="{FF2B5EF4-FFF2-40B4-BE49-F238E27FC236}">
                  <a16:creationId xmlns:a16="http://schemas.microsoft.com/office/drawing/2014/main" id="{D2F054F0-A129-DD53-DF0D-F6E651A56050}"/>
                </a:ext>
              </a:extLst>
            </p:cNvPr>
            <p:cNvSpPr txBox="1"/>
            <p:nvPr/>
          </p:nvSpPr>
          <p:spPr>
            <a:xfrm>
              <a:off x="2212518" y="4678927"/>
              <a:ext cx="581422" cy="379413"/>
            </a:xfrm>
            <a:prstGeom prst="ellipse">
              <a:avLst/>
            </a:prstGeom>
            <a:solidFill>
              <a:schemeClr val="bg1">
                <a:lumMod val="9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8</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7" name="TextBox 136">
              <a:extLst>
                <a:ext uri="{FF2B5EF4-FFF2-40B4-BE49-F238E27FC236}">
                  <a16:creationId xmlns:a16="http://schemas.microsoft.com/office/drawing/2014/main" id="{FAC5839C-9CFF-24B4-4B9C-229B532FCE70}"/>
                </a:ext>
              </a:extLst>
            </p:cNvPr>
            <p:cNvSpPr txBox="1"/>
            <p:nvPr/>
          </p:nvSpPr>
          <p:spPr>
            <a:xfrm>
              <a:off x="2212518" y="5279155"/>
              <a:ext cx="581422" cy="379413"/>
            </a:xfrm>
            <a:prstGeom prst="ellipse">
              <a:avLst/>
            </a:prstGeom>
            <a:solidFill>
              <a:schemeClr val="bg1">
                <a:lumMod val="9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71%</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8" name="TextBox 137">
              <a:extLst>
                <a:ext uri="{FF2B5EF4-FFF2-40B4-BE49-F238E27FC236}">
                  <a16:creationId xmlns:a16="http://schemas.microsoft.com/office/drawing/2014/main" id="{637C95AD-4909-7ED4-5715-F06A736ECF2D}"/>
                </a:ext>
              </a:extLst>
            </p:cNvPr>
            <p:cNvSpPr txBox="1"/>
            <p:nvPr/>
          </p:nvSpPr>
          <p:spPr>
            <a:xfrm>
              <a:off x="2212518" y="5879382"/>
              <a:ext cx="581422" cy="379413"/>
            </a:xfrm>
            <a:prstGeom prst="ellipse">
              <a:avLst/>
            </a:prstGeom>
            <a:solidFill>
              <a:schemeClr val="bg1">
                <a:lumMod val="85000"/>
              </a:schemeClr>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5.62</a:t>
              </a:r>
              <a:endParaRPr kumimoji="0" lang="en-IN" sz="1072"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39" name="TextBox 138">
              <a:extLst>
                <a:ext uri="{FF2B5EF4-FFF2-40B4-BE49-F238E27FC236}">
                  <a16:creationId xmlns:a16="http://schemas.microsoft.com/office/drawing/2014/main" id="{D161478C-2C61-9926-7F97-9D8056331042}"/>
                </a:ext>
              </a:extLst>
            </p:cNvPr>
            <p:cNvSpPr txBox="1"/>
            <p:nvPr/>
          </p:nvSpPr>
          <p:spPr>
            <a:xfrm>
              <a:off x="6272615" y="1677788"/>
              <a:ext cx="581422" cy="379413"/>
            </a:xfrm>
            <a:prstGeom prst="ellipse">
              <a:avLst/>
            </a:prstGeom>
            <a:solidFill>
              <a:schemeClr val="accent6">
                <a:lumMod val="20000"/>
                <a:lumOff val="80000"/>
              </a:schemeClr>
            </a:solidFill>
          </p:spPr>
          <p:txBody>
            <a:bodyPr wrap="square" lIns="0" tIns="0" rIns="0" bIns="0" anchor="ctr" anchorCtr="0">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a:t>
              </a:r>
            </a:p>
          </p:txBody>
        </p:sp>
        <p:sp>
          <p:nvSpPr>
            <p:cNvPr id="140" name="TextBox 139">
              <a:extLst>
                <a:ext uri="{FF2B5EF4-FFF2-40B4-BE49-F238E27FC236}">
                  <a16:creationId xmlns:a16="http://schemas.microsoft.com/office/drawing/2014/main" id="{42C56E40-DBE8-504A-8B3E-EC6CA0DB44F8}"/>
                </a:ext>
              </a:extLst>
            </p:cNvPr>
            <p:cNvSpPr txBox="1"/>
            <p:nvPr/>
          </p:nvSpPr>
          <p:spPr>
            <a:xfrm>
              <a:off x="6272615" y="2278016"/>
              <a:ext cx="581422" cy="379413"/>
            </a:xfrm>
            <a:prstGeom prst="ellipse">
              <a:avLst/>
            </a:prstGeom>
            <a:solidFill>
              <a:schemeClr val="accent6">
                <a:lumMod val="20000"/>
                <a:lumOff val="80000"/>
              </a:schemeClr>
            </a:solidFill>
          </p:spPr>
          <p:txBody>
            <a:bodyPr wrap="square" lIns="0" tIns="0" rIns="0" bIns="0" anchor="ctr" anchorCtr="0">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72"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alibri" panose="020F0502020204030204" pitchFamily="34" charset="0"/>
                  <a:ea typeface="+mn-ea"/>
                  <a:cs typeface="+mn-cs"/>
                  <a:sym typeface="Wingdings 3" panose="05040102010807070707" pitchFamily="18" charset="2"/>
                </a:rPr>
                <a:t></a:t>
              </a:r>
              <a:endParaRPr kumimoji="0" lang="en-US" sz="1072"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141" name="TextBox 140">
              <a:extLst>
                <a:ext uri="{FF2B5EF4-FFF2-40B4-BE49-F238E27FC236}">
                  <a16:creationId xmlns:a16="http://schemas.microsoft.com/office/drawing/2014/main" id="{6D7B7616-E337-B59E-3E5F-B37AC5A2DA25}"/>
                </a:ext>
              </a:extLst>
            </p:cNvPr>
            <p:cNvSpPr txBox="1"/>
            <p:nvPr/>
          </p:nvSpPr>
          <p:spPr>
            <a:xfrm>
              <a:off x="6272615" y="2878244"/>
              <a:ext cx="581422" cy="379413"/>
            </a:xfrm>
            <a:prstGeom prst="ellipse">
              <a:avLst/>
            </a:prstGeom>
            <a:solidFill>
              <a:schemeClr val="accent6">
                <a:lumMod val="20000"/>
                <a:lumOff val="80000"/>
              </a:schemeClr>
            </a:solidFill>
          </p:spPr>
          <p:txBody>
            <a:bodyPr wrap="square" lIns="0" tIns="0" rIns="0" bIns="0" anchor="ctr" anchorCtr="0">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a:t>
              </a:r>
            </a:p>
          </p:txBody>
        </p:sp>
        <p:sp>
          <p:nvSpPr>
            <p:cNvPr id="142" name="TextBox 141">
              <a:extLst>
                <a:ext uri="{FF2B5EF4-FFF2-40B4-BE49-F238E27FC236}">
                  <a16:creationId xmlns:a16="http://schemas.microsoft.com/office/drawing/2014/main" id="{8B0F6E48-F3D3-3BBD-A836-0A27C93EB9BC}"/>
                </a:ext>
              </a:extLst>
            </p:cNvPr>
            <p:cNvSpPr txBox="1"/>
            <p:nvPr/>
          </p:nvSpPr>
          <p:spPr>
            <a:xfrm>
              <a:off x="6272615" y="3478471"/>
              <a:ext cx="581422" cy="379413"/>
            </a:xfrm>
            <a:prstGeom prst="ellipse">
              <a:avLst/>
            </a:prstGeom>
            <a:solidFill>
              <a:schemeClr val="accent6">
                <a:lumMod val="20000"/>
                <a:lumOff val="80000"/>
              </a:schemeClr>
            </a:solidFill>
          </p:spPr>
          <p:txBody>
            <a:bodyPr wrap="square" lIns="0" tIns="0" rIns="0" bIns="0" anchor="ctr" anchorCtr="0">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72"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alibri" panose="020F0502020204030204" pitchFamily="34" charset="0"/>
                  <a:ea typeface="+mn-ea"/>
                  <a:cs typeface="+mn-cs"/>
                  <a:sym typeface="Wingdings 3" panose="05040102010807070707" pitchFamily="18" charset="2"/>
                </a:rPr>
                <a:t></a:t>
              </a:r>
              <a:endParaRPr kumimoji="0" lang="en-US" sz="1072"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143" name="TextBox 142">
              <a:extLst>
                <a:ext uri="{FF2B5EF4-FFF2-40B4-BE49-F238E27FC236}">
                  <a16:creationId xmlns:a16="http://schemas.microsoft.com/office/drawing/2014/main" id="{1A8CC3FE-FE7E-BD60-E181-BFB1B368842F}"/>
                </a:ext>
              </a:extLst>
            </p:cNvPr>
            <p:cNvSpPr txBox="1"/>
            <p:nvPr/>
          </p:nvSpPr>
          <p:spPr>
            <a:xfrm>
              <a:off x="6272615" y="4078699"/>
              <a:ext cx="581422" cy="379413"/>
            </a:xfrm>
            <a:prstGeom prst="ellipse">
              <a:avLst/>
            </a:prstGeom>
            <a:solidFill>
              <a:schemeClr val="accent6">
                <a:lumMod val="20000"/>
                <a:lumOff val="80000"/>
              </a:schemeClr>
            </a:solidFill>
          </p:spPr>
          <p:txBody>
            <a:bodyPr wrap="square" lIns="0" tIns="0" rIns="0" bIns="0" anchor="ctr" anchorCtr="0">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a:t>
              </a:r>
            </a:p>
          </p:txBody>
        </p:sp>
        <p:sp>
          <p:nvSpPr>
            <p:cNvPr id="144" name="TextBox 143">
              <a:extLst>
                <a:ext uri="{FF2B5EF4-FFF2-40B4-BE49-F238E27FC236}">
                  <a16:creationId xmlns:a16="http://schemas.microsoft.com/office/drawing/2014/main" id="{6EB46D57-EC75-A62E-E8DC-EFB2D68D37CF}"/>
                </a:ext>
              </a:extLst>
            </p:cNvPr>
            <p:cNvSpPr txBox="1"/>
            <p:nvPr/>
          </p:nvSpPr>
          <p:spPr>
            <a:xfrm>
              <a:off x="6272615" y="4678927"/>
              <a:ext cx="581422" cy="379413"/>
            </a:xfrm>
            <a:prstGeom prst="ellipse">
              <a:avLst/>
            </a:prstGeom>
            <a:solidFill>
              <a:schemeClr val="accent6">
                <a:lumMod val="20000"/>
                <a:lumOff val="80000"/>
              </a:schemeClr>
            </a:solidFill>
          </p:spPr>
          <p:txBody>
            <a:bodyPr wrap="square" lIns="0" tIns="0" rIns="0" bIns="0" anchor="ctr" anchorCtr="0">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72"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a:t>
              </a:r>
            </a:p>
          </p:txBody>
        </p:sp>
        <p:sp>
          <p:nvSpPr>
            <p:cNvPr id="145" name="TextBox 144">
              <a:extLst>
                <a:ext uri="{FF2B5EF4-FFF2-40B4-BE49-F238E27FC236}">
                  <a16:creationId xmlns:a16="http://schemas.microsoft.com/office/drawing/2014/main" id="{DA849D14-E872-E70F-AC66-EE53B960E536}"/>
                </a:ext>
              </a:extLst>
            </p:cNvPr>
            <p:cNvSpPr txBox="1"/>
            <p:nvPr/>
          </p:nvSpPr>
          <p:spPr>
            <a:xfrm>
              <a:off x="6272615" y="5279155"/>
              <a:ext cx="581422" cy="379413"/>
            </a:xfrm>
            <a:prstGeom prst="ellipse">
              <a:avLst/>
            </a:prstGeom>
            <a:solidFill>
              <a:schemeClr val="accent6">
                <a:lumMod val="20000"/>
                <a:lumOff val="80000"/>
              </a:schemeClr>
            </a:solidFill>
          </p:spPr>
          <p:txBody>
            <a:bodyPr wrap="square" lIns="0" tIns="0" rIns="0" bIns="0" anchor="ctr" anchorCtr="0">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72"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alibri" panose="020F0502020204030204" pitchFamily="34" charset="0"/>
                  <a:ea typeface="+mn-ea"/>
                  <a:cs typeface="+mn-cs"/>
                  <a:sym typeface="Wingdings 3" panose="05040102010807070707" pitchFamily="18" charset="2"/>
                </a:rPr>
                <a:t></a:t>
              </a:r>
              <a:endParaRPr kumimoji="0" lang="en-US" sz="1072"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grpSp>
          <p:nvGrpSpPr>
            <p:cNvPr id="146" name="Group 145">
              <a:extLst>
                <a:ext uri="{FF2B5EF4-FFF2-40B4-BE49-F238E27FC236}">
                  <a16:creationId xmlns:a16="http://schemas.microsoft.com/office/drawing/2014/main" id="{B9677E4F-3DF5-EDFC-3FB9-0A9A34F16450}"/>
                </a:ext>
              </a:extLst>
            </p:cNvPr>
            <p:cNvGrpSpPr/>
            <p:nvPr/>
          </p:nvGrpSpPr>
          <p:grpSpPr>
            <a:xfrm>
              <a:off x="5730964" y="5994148"/>
              <a:ext cx="1074589" cy="154941"/>
              <a:chOff x="571039" y="6396835"/>
              <a:chExt cx="1103195" cy="159065"/>
            </a:xfrm>
          </p:grpSpPr>
          <p:sp>
            <p:nvSpPr>
              <p:cNvPr id="147" name="TextBox 146">
                <a:extLst>
                  <a:ext uri="{FF2B5EF4-FFF2-40B4-BE49-F238E27FC236}">
                    <a16:creationId xmlns:a16="http://schemas.microsoft.com/office/drawing/2014/main" id="{BEC16C90-37C3-72B7-CCBA-3FAE9545C043}"/>
                  </a:ext>
                </a:extLst>
              </p:cNvPr>
              <p:cNvSpPr txBox="1"/>
              <p:nvPr/>
            </p:nvSpPr>
            <p:spPr>
              <a:xfrm>
                <a:off x="1123399" y="6396835"/>
                <a:ext cx="550835" cy="157984"/>
              </a:xfrm>
              <a:prstGeom prst="rect">
                <a:avLst/>
              </a:prstGeom>
              <a:noFill/>
            </p:spPr>
            <p:txBody>
              <a:bodyPr wrap="none" lIns="0" tIns="0" rIns="0" bIns="0">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Source Sans 3" panose="020B0303030403020204" pitchFamily="34" charset="0"/>
                    <a:ea typeface="+mn-ea"/>
                    <a:cs typeface="+mn-cs"/>
                    <a:sym typeface="Wingdings 3" panose="05040102010807070707" pitchFamily="18" charset="2"/>
                  </a:rPr>
                  <a:t> Change</a:t>
                </a:r>
                <a:endParaRPr kumimoji="0" lang="en-US" sz="1000" b="0" i="0" u="none" strike="noStrike" kern="1200" cap="none" spc="0" normalizeH="0" baseline="0" noProof="0" dirty="0">
                  <a:ln>
                    <a:noFill/>
                  </a:ln>
                  <a:solidFill>
                    <a:prstClr val="black">
                      <a:lumMod val="75000"/>
                      <a:lumOff val="25000"/>
                    </a:prstClr>
                  </a:solidFill>
                  <a:effectLst/>
                  <a:uLnTx/>
                  <a:uFillTx/>
                  <a:latin typeface="Source Sans 3" panose="020B0303030403020204" pitchFamily="34" charset="0"/>
                  <a:ea typeface="+mn-ea"/>
                  <a:cs typeface="+mn-cs"/>
                </a:endParaRPr>
              </a:p>
            </p:txBody>
          </p:sp>
          <p:sp>
            <p:nvSpPr>
              <p:cNvPr id="148" name="TextBox 147">
                <a:extLst>
                  <a:ext uri="{FF2B5EF4-FFF2-40B4-BE49-F238E27FC236}">
                    <a16:creationId xmlns:a16="http://schemas.microsoft.com/office/drawing/2014/main" id="{F448A2E9-9898-0CCF-4F31-4849FE85C019}"/>
                  </a:ext>
                </a:extLst>
              </p:cNvPr>
              <p:cNvSpPr txBox="1"/>
              <p:nvPr/>
            </p:nvSpPr>
            <p:spPr>
              <a:xfrm>
                <a:off x="571039" y="6397916"/>
                <a:ext cx="394132" cy="157984"/>
              </a:xfrm>
              <a:prstGeom prst="rect">
                <a:avLst/>
              </a:prstGeom>
              <a:noFill/>
            </p:spPr>
            <p:txBody>
              <a:bodyPr wrap="none" lIns="0" tIns="0" rIns="0" bIns="0">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75000"/>
                        <a:lumOff val="25000"/>
                      </a:prstClr>
                    </a:solidFill>
                    <a:effectLst/>
                    <a:uLnTx/>
                    <a:uFillTx/>
                    <a:latin typeface="Source Sans 3" panose="020B0303030403020204" pitchFamily="34" charset="0"/>
                    <a:ea typeface="+mn-ea"/>
                    <a:cs typeface="+mn-cs"/>
                  </a:rPr>
                  <a:t>↗</a:t>
                </a:r>
                <a:r>
                  <a:rPr kumimoji="0" lang="en-US" sz="1000" b="0" i="0" u="none" strike="noStrike" kern="1200" cap="none" spc="0" normalizeH="0" baseline="0" noProof="0" dirty="0">
                    <a:ln>
                      <a:noFill/>
                    </a:ln>
                    <a:solidFill>
                      <a:prstClr val="black">
                        <a:lumMod val="75000"/>
                        <a:lumOff val="25000"/>
                      </a:prstClr>
                    </a:solidFill>
                    <a:effectLst/>
                    <a:uLnTx/>
                    <a:uFillTx/>
                    <a:latin typeface="Source Sans 3" panose="020B0303030403020204" pitchFamily="34" charset="0"/>
                    <a:ea typeface="+mn-ea"/>
                    <a:cs typeface="+mn-cs"/>
                    <a:sym typeface="Wingdings 3" panose="05040102010807070707" pitchFamily="18" charset="2"/>
                  </a:rPr>
                  <a:t> CAGR</a:t>
                </a:r>
                <a:endParaRPr kumimoji="0" lang="en-US" sz="1000" b="0" i="0" u="none" strike="noStrike" kern="1200" cap="none" spc="0" normalizeH="0" baseline="0" noProof="0" dirty="0">
                  <a:ln>
                    <a:noFill/>
                  </a:ln>
                  <a:solidFill>
                    <a:prstClr val="black">
                      <a:lumMod val="75000"/>
                      <a:lumOff val="25000"/>
                    </a:prstClr>
                  </a:solidFill>
                  <a:effectLst/>
                  <a:uLnTx/>
                  <a:uFillTx/>
                  <a:latin typeface="Source Sans 3" panose="020B0303030403020204" pitchFamily="34" charset="0"/>
                  <a:ea typeface="+mn-ea"/>
                  <a:cs typeface="+mn-cs"/>
                </a:endParaRPr>
              </a:p>
            </p:txBody>
          </p:sp>
        </p:grpSp>
      </p:grpSp>
      <p:graphicFrame>
        <p:nvGraphicFramePr>
          <p:cNvPr id="69" name="Chart 68">
            <a:extLst>
              <a:ext uri="{FF2B5EF4-FFF2-40B4-BE49-F238E27FC236}">
                <a16:creationId xmlns:a16="http://schemas.microsoft.com/office/drawing/2014/main" id="{59BFFA8E-55F8-AAE8-21DC-ADA7F6112EC7}"/>
              </a:ext>
            </a:extLst>
          </p:cNvPr>
          <p:cNvGraphicFramePr/>
          <p:nvPr/>
        </p:nvGraphicFramePr>
        <p:xfrm>
          <a:off x="7223921" y="1086242"/>
          <a:ext cx="4475096" cy="5113795"/>
        </p:xfrm>
        <a:graphic>
          <a:graphicData uri="http://schemas.openxmlformats.org/drawingml/2006/chart">
            <c:chart xmlns:c="http://schemas.openxmlformats.org/drawingml/2006/chart" xmlns:r="http://schemas.openxmlformats.org/officeDocument/2006/relationships" r:id="rId3"/>
          </a:graphicData>
        </a:graphic>
      </p:graphicFrame>
      <p:sp>
        <p:nvSpPr>
          <p:cNvPr id="74" name="Rectangle 73">
            <a:extLst>
              <a:ext uri="{FF2B5EF4-FFF2-40B4-BE49-F238E27FC236}">
                <a16:creationId xmlns:a16="http://schemas.microsoft.com/office/drawing/2014/main" id="{A1BB3377-F96B-B9E3-F5E8-FE103B11BFD4}"/>
              </a:ext>
            </a:extLst>
          </p:cNvPr>
          <p:cNvSpPr/>
          <p:nvPr/>
        </p:nvSpPr>
        <p:spPr>
          <a:xfrm>
            <a:off x="7351840" y="3966099"/>
            <a:ext cx="856648" cy="1971639"/>
          </a:xfrm>
          <a:prstGeom prst="rect">
            <a:avLst/>
          </a:prstGeom>
          <a:noFill/>
          <a:ln w="9525">
            <a:solidFill>
              <a:srgbClr val="ED2124"/>
            </a:solidFill>
            <a:prstDash val="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89069" tIns="44534" rIns="89069" bIns="44534"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72" b="0" i="0" u="none" strike="noStrike" kern="1200" cap="none" spc="0" normalizeH="0" baseline="0" noProof="0">
              <a:ln>
                <a:noFill/>
              </a:ln>
              <a:solidFill>
                <a:prstClr val="white"/>
              </a:solidFill>
              <a:effectLst/>
              <a:uLnTx/>
              <a:uFillTx/>
              <a:latin typeface="Calibri"/>
              <a:ea typeface="+mn-ea"/>
              <a:cs typeface="+mn-cs"/>
            </a:endParaRPr>
          </a:p>
        </p:txBody>
      </p:sp>
      <p:sp>
        <p:nvSpPr>
          <p:cNvPr id="75" name="Rectangle 74">
            <a:extLst>
              <a:ext uri="{FF2B5EF4-FFF2-40B4-BE49-F238E27FC236}">
                <a16:creationId xmlns:a16="http://schemas.microsoft.com/office/drawing/2014/main" id="{F8C11430-E0F9-8D42-CA6C-E7A74CF0066C}"/>
              </a:ext>
            </a:extLst>
          </p:cNvPr>
          <p:cNvSpPr/>
          <p:nvPr/>
        </p:nvSpPr>
        <p:spPr>
          <a:xfrm>
            <a:off x="7355617" y="4002020"/>
            <a:ext cx="808266" cy="528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44534" tIns="0" rIns="44534"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13975"/>
                </a:solidFill>
                <a:effectLst/>
                <a:uLnTx/>
                <a:uFillTx/>
                <a:latin typeface="Source Sans 3" panose="020B0303030403020204" pitchFamily="34" charset="0"/>
                <a:ea typeface="+mn-ea"/>
                <a:cs typeface="Calibri" panose="020F0502020204030204" pitchFamily="34" charset="0"/>
              </a:rPr>
              <a:t>Consumption below &lt;1GB/month</a:t>
            </a:r>
          </a:p>
        </p:txBody>
      </p:sp>
      <p:sp>
        <p:nvSpPr>
          <p:cNvPr id="77" name="Rectangle 76">
            <a:extLst>
              <a:ext uri="{FF2B5EF4-FFF2-40B4-BE49-F238E27FC236}">
                <a16:creationId xmlns:a16="http://schemas.microsoft.com/office/drawing/2014/main" id="{FDFCCA77-C28A-B944-CD79-CCBA1248AC8B}"/>
              </a:ext>
            </a:extLst>
          </p:cNvPr>
          <p:cNvSpPr/>
          <p:nvPr/>
        </p:nvSpPr>
        <p:spPr>
          <a:xfrm>
            <a:off x="8513510" y="2645877"/>
            <a:ext cx="821878" cy="528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44534" tIns="0" rIns="44534"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13975"/>
                </a:solidFill>
                <a:effectLst/>
                <a:uLnTx/>
                <a:uFillTx/>
                <a:latin typeface="Source Sans 3" panose="020B0303030403020204" pitchFamily="34" charset="0"/>
                <a:ea typeface="+mn-ea"/>
                <a:cs typeface="Calibri" panose="020F0502020204030204" pitchFamily="34" charset="0"/>
              </a:rPr>
              <a:t>Widespread adoption of Smartphones</a:t>
            </a:r>
          </a:p>
        </p:txBody>
      </p:sp>
      <p:sp>
        <p:nvSpPr>
          <p:cNvPr id="73" name="Rectangle 72">
            <a:extLst>
              <a:ext uri="{FF2B5EF4-FFF2-40B4-BE49-F238E27FC236}">
                <a16:creationId xmlns:a16="http://schemas.microsoft.com/office/drawing/2014/main" id="{E8E4B2F0-4BBD-2805-C93F-81D813D02E3B}"/>
              </a:ext>
            </a:extLst>
          </p:cNvPr>
          <p:cNvSpPr/>
          <p:nvPr/>
        </p:nvSpPr>
        <p:spPr>
          <a:xfrm>
            <a:off x="9357636" y="2263333"/>
            <a:ext cx="1499946" cy="528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44534" tIns="0" rIns="44534"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13975"/>
                </a:solidFill>
                <a:effectLst/>
                <a:uLnTx/>
                <a:uFillTx/>
                <a:latin typeface="Source Sans 3" panose="020B0303030403020204" pitchFamily="34" charset="0"/>
                <a:ea typeface="+mn-ea"/>
                <a:cs typeface="Calibri" panose="020F0502020204030204" pitchFamily="34" charset="0"/>
              </a:rPr>
              <a:t>2GB YoY increase every year  since Mar-19</a:t>
            </a:r>
          </a:p>
        </p:txBody>
      </p:sp>
      <p:sp>
        <p:nvSpPr>
          <p:cNvPr id="81" name="Rectangle 80">
            <a:extLst>
              <a:ext uri="{FF2B5EF4-FFF2-40B4-BE49-F238E27FC236}">
                <a16:creationId xmlns:a16="http://schemas.microsoft.com/office/drawing/2014/main" id="{533DC00A-D435-2F39-2F2E-73CF65EB4F0A}"/>
              </a:ext>
            </a:extLst>
          </p:cNvPr>
          <p:cNvSpPr/>
          <p:nvPr/>
        </p:nvSpPr>
        <p:spPr>
          <a:xfrm>
            <a:off x="8586541" y="2578313"/>
            <a:ext cx="711091" cy="3373694"/>
          </a:xfrm>
          <a:prstGeom prst="rect">
            <a:avLst/>
          </a:prstGeom>
          <a:noFill/>
          <a:ln w="9525">
            <a:solidFill>
              <a:srgbClr val="ED2124"/>
            </a:solidFill>
            <a:prstDash val="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89069" tIns="44534" rIns="89069" bIns="44534"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72" b="0" i="0" u="none" strike="noStrike" kern="1200" cap="none" spc="0" normalizeH="0" baseline="0" noProof="0">
              <a:ln>
                <a:noFill/>
              </a:ln>
              <a:solidFill>
                <a:prstClr val="white"/>
              </a:solidFill>
              <a:effectLst/>
              <a:uLnTx/>
              <a:uFillTx/>
              <a:latin typeface="Calibri"/>
              <a:ea typeface="+mn-ea"/>
              <a:cs typeface="+mn-cs"/>
            </a:endParaRPr>
          </a:p>
        </p:txBody>
      </p:sp>
      <p:sp>
        <p:nvSpPr>
          <p:cNvPr id="82" name="Rectangle 81">
            <a:extLst>
              <a:ext uri="{FF2B5EF4-FFF2-40B4-BE49-F238E27FC236}">
                <a16:creationId xmlns:a16="http://schemas.microsoft.com/office/drawing/2014/main" id="{71002D4D-DEA9-23EA-33BC-F4C88A733302}"/>
              </a:ext>
            </a:extLst>
          </p:cNvPr>
          <p:cNvSpPr/>
          <p:nvPr/>
        </p:nvSpPr>
        <p:spPr>
          <a:xfrm>
            <a:off x="9342128" y="2279073"/>
            <a:ext cx="1482465" cy="3658665"/>
          </a:xfrm>
          <a:prstGeom prst="rect">
            <a:avLst/>
          </a:prstGeom>
          <a:noFill/>
          <a:ln w="9525">
            <a:solidFill>
              <a:srgbClr val="ED2124"/>
            </a:solidFill>
            <a:prstDash val="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89069" tIns="44534" rIns="89069" bIns="44534"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72" b="0" i="0" u="none" strike="noStrike" kern="1200" cap="none" spc="0" normalizeH="0" baseline="0" noProof="0">
              <a:ln>
                <a:noFill/>
              </a:ln>
              <a:solidFill>
                <a:prstClr val="white"/>
              </a:solidFill>
              <a:effectLst/>
              <a:uLnTx/>
              <a:uFillTx/>
              <a:latin typeface="Calibri"/>
              <a:ea typeface="+mn-ea"/>
              <a:cs typeface="+mn-cs"/>
            </a:endParaRPr>
          </a:p>
        </p:txBody>
      </p:sp>
      <p:sp>
        <p:nvSpPr>
          <p:cNvPr id="80" name="Rectangle 79">
            <a:extLst>
              <a:ext uri="{FF2B5EF4-FFF2-40B4-BE49-F238E27FC236}">
                <a16:creationId xmlns:a16="http://schemas.microsoft.com/office/drawing/2014/main" id="{6300B093-0BB3-4786-A7F7-EC40AA1B4299}"/>
              </a:ext>
            </a:extLst>
          </p:cNvPr>
          <p:cNvSpPr/>
          <p:nvPr/>
        </p:nvSpPr>
        <p:spPr>
          <a:xfrm>
            <a:off x="144100" y="239974"/>
            <a:ext cx="5352747" cy="4924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0049"/>
                </a:solidFill>
                <a:effectLst/>
                <a:uLnTx/>
                <a:uFillTx/>
                <a:latin typeface="Source Sans 3" panose="020B0303030403020204" pitchFamily="34" charset="0"/>
                <a:ea typeface="Roboto" panose="02000000000000000000" pitchFamily="2" charset="0"/>
                <a:cs typeface="+mn-cs"/>
              </a:rPr>
              <a:t>Scope for higher 5G adoption in India</a:t>
            </a:r>
          </a:p>
        </p:txBody>
      </p:sp>
      <p:sp>
        <p:nvSpPr>
          <p:cNvPr id="149" name="Slide Number Placeholder 1">
            <a:extLst>
              <a:ext uri="{FF2B5EF4-FFF2-40B4-BE49-F238E27FC236}">
                <a16:creationId xmlns:a16="http://schemas.microsoft.com/office/drawing/2014/main" id="{72152DFA-A85E-47DC-837B-57D76394202E}"/>
              </a:ext>
            </a:extLst>
          </p:cNvPr>
          <p:cNvSpPr txBox="1">
            <a:spLocks/>
          </p:cNvSpPr>
          <p:nvPr/>
        </p:nvSpPr>
        <p:spPr>
          <a:xfrm>
            <a:off x="11936191" y="6464097"/>
            <a:ext cx="3429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3561BA9-CDCF-4958-B8AB-66F3BF063E13}" type="slidenum">
              <a:rPr kumimoji="0" lang="en-US" sz="1000" b="0" i="0" u="none" strike="noStrike" kern="1200" cap="none" spc="0" normalizeH="0" baseline="0" noProof="0" smtClean="0">
                <a:ln>
                  <a:noFill/>
                </a:ln>
                <a:solidFill>
                  <a:prstClr val="black">
                    <a:lumMod val="65000"/>
                    <a:lumOff val="35000"/>
                  </a:prstClr>
                </a:solidFill>
                <a:effectLst/>
                <a:uLnTx/>
                <a:uFillTx/>
                <a:latin typeface="Source Sans 3" panose="020B0303030403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prstClr val="black">
                  <a:lumMod val="65000"/>
                  <a:lumOff val="35000"/>
                </a:prstClr>
              </a:solidFill>
              <a:effectLst/>
              <a:uLnTx/>
              <a:uFillTx/>
              <a:latin typeface="Source Sans 3" panose="020B0303030403020204" pitchFamily="34" charset="0"/>
              <a:ea typeface="+mn-ea"/>
              <a:cs typeface="+mn-cs"/>
            </a:endParaRPr>
          </a:p>
        </p:txBody>
      </p:sp>
      <p:cxnSp>
        <p:nvCxnSpPr>
          <p:cNvPr id="85" name="Straight Connector 84">
            <a:extLst>
              <a:ext uri="{FF2B5EF4-FFF2-40B4-BE49-F238E27FC236}">
                <a16:creationId xmlns:a16="http://schemas.microsoft.com/office/drawing/2014/main" id="{91C1B37C-C860-4352-BEF4-723285693187}"/>
              </a:ext>
            </a:extLst>
          </p:cNvPr>
          <p:cNvCxnSpPr>
            <a:cxnSpLocks/>
          </p:cNvCxnSpPr>
          <p:nvPr/>
        </p:nvCxnSpPr>
        <p:spPr>
          <a:xfrm>
            <a:off x="7123261" y="1309636"/>
            <a:ext cx="0" cy="49530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50" name="Text Placeholder 15">
            <a:extLst>
              <a:ext uri="{FF2B5EF4-FFF2-40B4-BE49-F238E27FC236}">
                <a16:creationId xmlns:a16="http://schemas.microsoft.com/office/drawing/2014/main" id="{32F8D807-F2D8-41D2-BCC1-494CF65D6D93}"/>
              </a:ext>
            </a:extLst>
          </p:cNvPr>
          <p:cNvSpPr txBox="1">
            <a:spLocks/>
          </p:cNvSpPr>
          <p:nvPr/>
        </p:nvSpPr>
        <p:spPr>
          <a:xfrm>
            <a:off x="7473572" y="1040595"/>
            <a:ext cx="4044921" cy="492443"/>
          </a:xfrm>
          <a:prstGeom prst="rect">
            <a:avLst/>
          </a:prstGeom>
        </p:spPr>
        <p:txBody>
          <a:bodyPr vert="horz" wrap="square" lIns="0" tIns="0" rIns="0" bIns="0" rtlCol="0">
            <a:spAutoFit/>
          </a:bodyPr>
          <a:lstStyle>
            <a:lvl1pPr marL="228611" indent="-228611" algn="l" defTabSz="914442" rtl="0" eaLnBrk="1" latinLnBrk="0" hangingPunct="1">
              <a:lnSpc>
                <a:spcPct val="90000"/>
              </a:lnSpc>
              <a:spcBef>
                <a:spcPts val="1001"/>
              </a:spcBef>
              <a:buFont typeface="Arial" panose="020B0604020202020204" pitchFamily="34" charset="0"/>
              <a:buChar char="•"/>
              <a:defRPr sz="2800" kern="1200">
                <a:solidFill>
                  <a:schemeClr val="tx1"/>
                </a:solidFill>
                <a:latin typeface="Frutiger SAIN Rm v.1 Roman" pitchFamily="2" charset="0"/>
                <a:ea typeface="+mn-ea"/>
                <a:cs typeface="+mn-cs"/>
              </a:defRPr>
            </a:lvl1pPr>
            <a:lvl2pPr marL="685832" indent="-228611" algn="l" defTabSz="914442" rtl="0" eaLnBrk="1" latinLnBrk="0" hangingPunct="1">
              <a:lnSpc>
                <a:spcPct val="90000"/>
              </a:lnSpc>
              <a:spcBef>
                <a:spcPts val="500"/>
              </a:spcBef>
              <a:buFont typeface="Arial" panose="020B0604020202020204" pitchFamily="34" charset="0"/>
              <a:buChar char="•"/>
              <a:defRPr sz="2400" kern="1200">
                <a:solidFill>
                  <a:schemeClr val="tx1"/>
                </a:solidFill>
                <a:latin typeface="Frutiger SAIN Rm v.1 Roman" pitchFamily="2" charset="0"/>
                <a:ea typeface="+mn-ea"/>
                <a:cs typeface="+mn-cs"/>
              </a:defRPr>
            </a:lvl2pPr>
            <a:lvl3pPr marL="1143053" indent="-228611" algn="l" defTabSz="914442" rtl="0" eaLnBrk="1" latinLnBrk="0" hangingPunct="1">
              <a:lnSpc>
                <a:spcPct val="90000"/>
              </a:lnSpc>
              <a:spcBef>
                <a:spcPts val="500"/>
              </a:spcBef>
              <a:buFont typeface="Arial" panose="020B0604020202020204" pitchFamily="34" charset="0"/>
              <a:buChar char="•"/>
              <a:defRPr sz="2000" kern="1200">
                <a:solidFill>
                  <a:schemeClr val="tx1"/>
                </a:solidFill>
                <a:latin typeface="Frutiger SAIN Rm v.1 Roman" pitchFamily="2" charset="0"/>
                <a:ea typeface="+mn-ea"/>
                <a:cs typeface="+mn-cs"/>
              </a:defRPr>
            </a:lvl3pPr>
            <a:lvl4pPr marL="1600275" indent="-228611" algn="l" defTabSz="914442" rtl="0" eaLnBrk="1" latinLnBrk="0" hangingPunct="1">
              <a:lnSpc>
                <a:spcPct val="90000"/>
              </a:lnSpc>
              <a:spcBef>
                <a:spcPts val="500"/>
              </a:spcBef>
              <a:buFont typeface="Arial" panose="020B0604020202020204" pitchFamily="34" charset="0"/>
              <a:buChar char="•"/>
              <a:defRPr sz="1801" kern="1200">
                <a:solidFill>
                  <a:schemeClr val="tx1"/>
                </a:solidFill>
                <a:latin typeface="Frutiger SAIN Rm v.1 Roman" pitchFamily="2" charset="0"/>
                <a:ea typeface="+mn-ea"/>
                <a:cs typeface="+mn-cs"/>
              </a:defRPr>
            </a:lvl4pPr>
            <a:lvl5pPr marL="2057496" indent="-228611" algn="l" defTabSz="914442" rtl="0" eaLnBrk="1" latinLnBrk="0" hangingPunct="1">
              <a:lnSpc>
                <a:spcPct val="90000"/>
              </a:lnSpc>
              <a:spcBef>
                <a:spcPts val="500"/>
              </a:spcBef>
              <a:buFont typeface="Arial" panose="020B0604020202020204" pitchFamily="34" charset="0"/>
              <a:buChar char="•"/>
              <a:defRPr sz="1801" kern="1200">
                <a:solidFill>
                  <a:schemeClr val="tx1"/>
                </a:solidFill>
                <a:latin typeface="Frutiger SAIN Rm v.1 Roman" pitchFamily="2" charset="0"/>
                <a:ea typeface="+mn-ea"/>
                <a:cs typeface="+mn-cs"/>
              </a:defRPr>
            </a:lvl5pPr>
            <a:lvl6pPr marL="2514717" indent="-228611" algn="l" defTabSz="91444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938" indent="-228611" algn="l" defTabSz="91444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159" indent="-228611" algn="l" defTabSz="91444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380" indent="-228611" algn="l" defTabSz="91444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ctr" defTabSz="91444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13975"/>
                </a:solidFill>
                <a:effectLst/>
                <a:uLnTx/>
                <a:uFillTx/>
                <a:latin typeface="Source Sans 3" panose="020B0303030403020204" pitchFamily="34" charset="0"/>
                <a:ea typeface="Calibri" panose="020F0502020204030204" pitchFamily="34" charset="0"/>
                <a:cs typeface="Calibri" panose="020F0502020204030204" pitchFamily="34" charset="0"/>
              </a:rPr>
              <a:t>Avg Wireless Data Usage/Wireless data subscriber/Month</a:t>
            </a:r>
          </a:p>
        </p:txBody>
      </p:sp>
      <p:sp>
        <p:nvSpPr>
          <p:cNvPr id="151" name="TextBox 150">
            <a:extLst>
              <a:ext uri="{FF2B5EF4-FFF2-40B4-BE49-F238E27FC236}">
                <a16:creationId xmlns:a16="http://schemas.microsoft.com/office/drawing/2014/main" id="{6FD95E17-B818-4BA9-AD94-1F49531CF0B3}"/>
              </a:ext>
            </a:extLst>
          </p:cNvPr>
          <p:cNvSpPr txBox="1"/>
          <p:nvPr/>
        </p:nvSpPr>
        <p:spPr>
          <a:xfrm>
            <a:off x="322560" y="6231474"/>
            <a:ext cx="609407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lumMod val="25000"/>
                  </a:srgbClr>
                </a:solidFill>
                <a:effectLst/>
                <a:uLnTx/>
                <a:uFillTx/>
                <a:latin typeface="Source Sans 3" panose="020B0303030403020204" pitchFamily="34" charset="0"/>
                <a:ea typeface="+mn-ea"/>
                <a:cs typeface="+mn-cs"/>
              </a:rPr>
              <a:t>Source: GSMA, Ericsson, Kantar, CNNIC, IAMAI, </a:t>
            </a:r>
            <a:r>
              <a:rPr kumimoji="0" lang="en-US" sz="1000" b="0" i="0" u="none" strike="noStrike" kern="1200" cap="none" spc="0" normalizeH="0" baseline="0" noProof="0" dirty="0" err="1">
                <a:ln>
                  <a:noFill/>
                </a:ln>
                <a:solidFill>
                  <a:srgbClr val="E7E6E6">
                    <a:lumMod val="25000"/>
                  </a:srgbClr>
                </a:solidFill>
                <a:effectLst/>
                <a:uLnTx/>
                <a:uFillTx/>
                <a:latin typeface="Source Sans 3" panose="020B0303030403020204" pitchFamily="34" charset="0"/>
                <a:ea typeface="+mn-ea"/>
                <a:cs typeface="+mn-cs"/>
              </a:rPr>
              <a:t>Avendus</a:t>
            </a:r>
            <a:r>
              <a:rPr kumimoji="0" lang="en-US" sz="1000" b="0" i="0" u="none" strike="noStrike" kern="1200" cap="none" spc="0" normalizeH="0" baseline="0" noProof="0" dirty="0">
                <a:ln>
                  <a:noFill/>
                </a:ln>
                <a:solidFill>
                  <a:srgbClr val="E7E6E6">
                    <a:lumMod val="25000"/>
                  </a:srgbClr>
                </a:solidFill>
                <a:effectLst/>
                <a:uLnTx/>
                <a:uFillTx/>
                <a:latin typeface="Source Sans 3" panose="020B0303030403020204" pitchFamily="34" charset="0"/>
                <a:ea typeface="+mn-ea"/>
                <a:cs typeface="+mn-cs"/>
              </a:rPr>
              <a:t> Spark Estimates</a:t>
            </a:r>
          </a:p>
        </p:txBody>
      </p:sp>
      <p:sp>
        <p:nvSpPr>
          <p:cNvPr id="152" name="TextBox 151">
            <a:extLst>
              <a:ext uri="{FF2B5EF4-FFF2-40B4-BE49-F238E27FC236}">
                <a16:creationId xmlns:a16="http://schemas.microsoft.com/office/drawing/2014/main" id="{BE06F31A-1556-465A-8320-AB80C6E39979}"/>
              </a:ext>
            </a:extLst>
          </p:cNvPr>
          <p:cNvSpPr txBox="1"/>
          <p:nvPr/>
        </p:nvSpPr>
        <p:spPr>
          <a:xfrm>
            <a:off x="322559" y="6436807"/>
            <a:ext cx="1067851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lumMod val="25000"/>
                  </a:srgbClr>
                </a:solidFill>
                <a:effectLst/>
                <a:uLnTx/>
                <a:uFillTx/>
                <a:latin typeface="Source Sans 3" panose="020B0303030403020204" pitchFamily="34" charset="0"/>
                <a:ea typeface="+mn-ea"/>
                <a:cs typeface="+mn-cs"/>
              </a:rPr>
              <a:t>* Mobile data per month used for USA is NA, for China it is North East Asia, For EU it is West Europe &amp; for India it is India/Nepal/Bhutan  | Details are as per latest data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lumMod val="25000"/>
                  </a:srgbClr>
                </a:solidFill>
                <a:effectLst/>
                <a:uLnTx/>
                <a:uFillTx/>
                <a:latin typeface="Source Sans 3" panose="020B0303030403020204" pitchFamily="34" charset="0"/>
                <a:ea typeface="+mn-ea"/>
                <a:cs typeface="+mn-cs"/>
              </a:rPr>
              <a:t> </a:t>
            </a:r>
          </a:p>
        </p:txBody>
      </p:sp>
      <p:sp>
        <p:nvSpPr>
          <p:cNvPr id="153" name="TextBox 152">
            <a:extLst>
              <a:ext uri="{FF2B5EF4-FFF2-40B4-BE49-F238E27FC236}">
                <a16:creationId xmlns:a16="http://schemas.microsoft.com/office/drawing/2014/main" id="{E8DEA095-BDE4-4953-B4A6-1918510D4636}"/>
              </a:ext>
            </a:extLst>
          </p:cNvPr>
          <p:cNvSpPr txBox="1"/>
          <p:nvPr/>
        </p:nvSpPr>
        <p:spPr>
          <a:xfrm>
            <a:off x="7123261" y="6262636"/>
            <a:ext cx="254726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E7E6E6">
                    <a:lumMod val="25000"/>
                  </a:srgbClr>
                </a:solidFill>
                <a:effectLst/>
                <a:uLnTx/>
                <a:uFillTx/>
                <a:latin typeface="Source Sans 3" panose="020B0303030403020204" pitchFamily="34" charset="0"/>
                <a:ea typeface="+mn-ea"/>
                <a:cs typeface="+mn-cs"/>
              </a:rPr>
              <a:t>Source: TRAI, </a:t>
            </a:r>
            <a:r>
              <a:rPr kumimoji="0" lang="fr-FR" sz="1000" b="0" i="0" u="none" strike="noStrike" kern="1200" cap="none" spc="0" normalizeH="0" baseline="0" noProof="0" dirty="0" err="1">
                <a:ln>
                  <a:noFill/>
                </a:ln>
                <a:solidFill>
                  <a:srgbClr val="E7E6E6">
                    <a:lumMod val="25000"/>
                  </a:srgbClr>
                </a:solidFill>
                <a:effectLst/>
                <a:uLnTx/>
                <a:uFillTx/>
                <a:latin typeface="Source Sans 3" panose="020B0303030403020204" pitchFamily="34" charset="0"/>
                <a:ea typeface="+mn-ea"/>
                <a:cs typeface="+mn-cs"/>
              </a:rPr>
              <a:t>Avendus</a:t>
            </a:r>
            <a:r>
              <a:rPr kumimoji="0" lang="fr-FR" sz="1000" b="0" i="0" u="none" strike="noStrike" kern="1200" cap="none" spc="0" normalizeH="0" baseline="0" noProof="0" dirty="0">
                <a:ln>
                  <a:noFill/>
                </a:ln>
                <a:solidFill>
                  <a:srgbClr val="E7E6E6">
                    <a:lumMod val="25000"/>
                  </a:srgbClr>
                </a:solidFill>
                <a:effectLst/>
                <a:uLnTx/>
                <a:uFillTx/>
                <a:latin typeface="Source Sans 3" panose="020B0303030403020204" pitchFamily="34" charset="0"/>
                <a:ea typeface="+mn-ea"/>
                <a:cs typeface="+mn-cs"/>
              </a:rPr>
              <a:t> Spark </a:t>
            </a:r>
            <a:r>
              <a:rPr kumimoji="0" lang="fr-FR" sz="1000" b="0" i="0" u="none" strike="noStrike" kern="1200" cap="none" spc="0" normalizeH="0" baseline="0" noProof="0" dirty="0" err="1">
                <a:ln>
                  <a:noFill/>
                </a:ln>
                <a:solidFill>
                  <a:srgbClr val="E7E6E6">
                    <a:lumMod val="25000"/>
                  </a:srgbClr>
                </a:solidFill>
                <a:effectLst/>
                <a:uLnTx/>
                <a:uFillTx/>
                <a:latin typeface="Source Sans 3" panose="020B0303030403020204" pitchFamily="34" charset="0"/>
                <a:ea typeface="+mn-ea"/>
                <a:cs typeface="+mn-cs"/>
              </a:rPr>
              <a:t>Estimate</a:t>
            </a:r>
            <a:endParaRPr kumimoji="0" lang="fr-FR" sz="1000" b="0" i="0" u="none" strike="noStrike" kern="1200" cap="none" spc="0" normalizeH="0" baseline="0" noProof="0" dirty="0">
              <a:ln>
                <a:noFill/>
              </a:ln>
              <a:solidFill>
                <a:srgbClr val="E7E6E6">
                  <a:lumMod val="25000"/>
                </a:srgbClr>
              </a:solidFill>
              <a:effectLst/>
              <a:uLnTx/>
              <a:uFillTx/>
              <a:latin typeface="Source Sans 3" panose="020B0303030403020204" pitchFamily="34" charset="0"/>
              <a:ea typeface="+mn-ea"/>
              <a:cs typeface="+mn-cs"/>
            </a:endParaRPr>
          </a:p>
        </p:txBody>
      </p:sp>
      <p:sp>
        <p:nvSpPr>
          <p:cNvPr id="3" name="Rectangle 2">
            <a:extLst>
              <a:ext uri="{FF2B5EF4-FFF2-40B4-BE49-F238E27FC236}">
                <a16:creationId xmlns:a16="http://schemas.microsoft.com/office/drawing/2014/main" id="{A787CBC8-E68C-43B8-80B6-83FB0D8F0789}"/>
              </a:ext>
            </a:extLst>
          </p:cNvPr>
          <p:cNvSpPr/>
          <p:nvPr/>
        </p:nvSpPr>
        <p:spPr>
          <a:xfrm>
            <a:off x="11273278" y="5368450"/>
            <a:ext cx="230831" cy="49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83" name="TextBox 82">
            <a:extLst>
              <a:ext uri="{FF2B5EF4-FFF2-40B4-BE49-F238E27FC236}">
                <a16:creationId xmlns:a16="http://schemas.microsoft.com/office/drawing/2014/main" id="{A954F792-DE17-4C65-8B40-E7735BC2236F}"/>
              </a:ext>
            </a:extLst>
          </p:cNvPr>
          <p:cNvSpPr txBox="1"/>
          <p:nvPr/>
        </p:nvSpPr>
        <p:spPr>
          <a:xfrm rot="16200000">
            <a:off x="11110769" y="5511041"/>
            <a:ext cx="610140" cy="238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E7E6E6">
                    <a:lumMod val="25000"/>
                  </a:srgbClr>
                </a:solidFill>
                <a:latin typeface="Source Sans 3" panose="020B0303030403020204" pitchFamily="34" charset="0"/>
                <a:ea typeface="Calibri"/>
                <a:cs typeface="Calibri"/>
              </a:defRPr>
            </a:pPr>
            <a:r>
              <a:rPr kumimoji="0" lang="en-IN" sz="950" b="0" i="0" u="none" strike="noStrike" kern="1200" cap="none" spc="0" normalizeH="0" baseline="0" noProof="0" dirty="0">
                <a:ln>
                  <a:noFill/>
                </a:ln>
                <a:solidFill>
                  <a:srgbClr val="E7E6E6">
                    <a:lumMod val="25000"/>
                  </a:srgbClr>
                </a:solidFill>
                <a:effectLst/>
                <a:uLnTx/>
                <a:uFillTx/>
                <a:latin typeface="Source Sans 3" panose="020B0303030403020204" pitchFamily="34" charset="0"/>
                <a:ea typeface="Calibri"/>
                <a:cs typeface="Calibri"/>
              </a:rPr>
              <a:t>Mar-30E</a:t>
            </a:r>
          </a:p>
        </p:txBody>
      </p:sp>
      <p:sp>
        <p:nvSpPr>
          <p:cNvPr id="2" name="Slide Number Placeholder 1">
            <a:extLst>
              <a:ext uri="{FF2B5EF4-FFF2-40B4-BE49-F238E27FC236}">
                <a16:creationId xmlns:a16="http://schemas.microsoft.com/office/drawing/2014/main" id="{0185502D-8382-EC5A-4AE9-B1359E1A3081}"/>
              </a:ext>
            </a:extLst>
          </p:cNvPr>
          <p:cNvSpPr>
            <a:spLocks noGrp="1"/>
          </p:cNvSpPr>
          <p:nvPr>
            <p:ph type="sldNum" sz="quarter" idx="12"/>
          </p:nvPr>
        </p:nvSpPr>
        <p:spPr/>
        <p:txBody>
          <a:bodyPr/>
          <a:lstStyle/>
          <a:p>
            <a:fld id="{B3561BA9-CDCF-4958-B8AB-66F3BF063E13}" type="slidenum">
              <a:rPr lang="en-US" smtClean="0"/>
              <a:pPr/>
              <a:t>14</a:t>
            </a:fld>
            <a:endParaRPr lang="en-US" dirty="0"/>
          </a:p>
        </p:txBody>
      </p:sp>
    </p:spTree>
    <p:extLst>
      <p:ext uri="{BB962C8B-B14F-4D97-AF65-F5344CB8AC3E}">
        <p14:creationId xmlns:p14="http://schemas.microsoft.com/office/powerpoint/2010/main" val="3462301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C02FB67-4CB5-4D29-B26D-495CC85ED7B3}"/>
              </a:ext>
            </a:extLst>
          </p:cNvPr>
          <p:cNvSpPr txBox="1"/>
          <p:nvPr/>
        </p:nvSpPr>
        <p:spPr>
          <a:xfrm>
            <a:off x="383214" y="6484470"/>
            <a:ext cx="10747595" cy="246221"/>
          </a:xfrm>
          <a:prstGeom prst="rect">
            <a:avLst/>
          </a:prstGeom>
          <a:noFill/>
        </p:spPr>
        <p:txBody>
          <a:bodyPr wrap="square" rtlCol="0">
            <a:spAutoFit/>
          </a:bodyPr>
          <a:lstStyle/>
          <a:p>
            <a:r>
              <a:rPr lang="en-US" sz="1000" dirty="0">
                <a:solidFill>
                  <a:schemeClr val="tx1">
                    <a:lumMod val="65000"/>
                    <a:lumOff val="35000"/>
                  </a:schemeClr>
                </a:solidFill>
                <a:latin typeface="Source Sans 3" panose="020B0303030403020204" pitchFamily="34" charset="0"/>
                <a:ea typeface="Roboto" panose="02000000000000000000" pitchFamily="2" charset="0"/>
              </a:rPr>
              <a:t>Source:</a:t>
            </a:r>
            <a:r>
              <a:rPr lang="en-IN" sz="1000" dirty="0">
                <a:solidFill>
                  <a:schemeClr val="tx1">
                    <a:lumMod val="65000"/>
                    <a:lumOff val="35000"/>
                  </a:schemeClr>
                </a:solidFill>
                <a:latin typeface="Source Sans 3" panose="020B0303030403020204" pitchFamily="34" charset="0"/>
                <a:ea typeface="Roboto" panose="02000000000000000000" pitchFamily="2" charset="0"/>
              </a:rPr>
              <a:t> Morgan Stanley Research and estimates, B stands for Billion</a:t>
            </a:r>
            <a:r>
              <a:rPr lang="en-US" sz="1000" dirty="0">
                <a:solidFill>
                  <a:schemeClr val="tx1">
                    <a:lumMod val="65000"/>
                    <a:lumOff val="35000"/>
                  </a:schemeClr>
                </a:solidFill>
                <a:latin typeface="Source Sans 3" panose="020B0303030403020204" pitchFamily="34" charset="0"/>
                <a:ea typeface="Roboto" panose="02000000000000000000" pitchFamily="2" charset="0"/>
              </a:rPr>
              <a:t> </a:t>
            </a:r>
          </a:p>
        </p:txBody>
      </p:sp>
      <p:sp>
        <p:nvSpPr>
          <p:cNvPr id="10" name="Rectangle 9">
            <a:extLst>
              <a:ext uri="{FF2B5EF4-FFF2-40B4-BE49-F238E27FC236}">
                <a16:creationId xmlns:a16="http://schemas.microsoft.com/office/drawing/2014/main" id="{9535D16A-D27B-498D-96A9-905B8D462131}"/>
              </a:ext>
            </a:extLst>
          </p:cNvPr>
          <p:cNvSpPr/>
          <p:nvPr/>
        </p:nvSpPr>
        <p:spPr>
          <a:xfrm>
            <a:off x="144100" y="239974"/>
            <a:ext cx="7346883" cy="492443"/>
          </a:xfrm>
          <a:prstGeom prst="rect">
            <a:avLst/>
          </a:prstGeom>
        </p:spPr>
        <p:txBody>
          <a:bodyPr wrap="none">
            <a:spAutoFit/>
          </a:bodyPr>
          <a:lstStyle/>
          <a:p>
            <a:r>
              <a:rPr lang="en-US" sz="2600" dirty="0">
                <a:solidFill>
                  <a:srgbClr val="FF0000"/>
                </a:solidFill>
                <a:latin typeface="Source Sans 3" panose="020B0303030403020204" pitchFamily="34" charset="0"/>
                <a:ea typeface="Roboto" panose="02000000000000000000" pitchFamily="2" charset="0"/>
              </a:rPr>
              <a:t>AI to be a key structural demand driver going ahead</a:t>
            </a:r>
          </a:p>
        </p:txBody>
      </p:sp>
      <p:sp>
        <p:nvSpPr>
          <p:cNvPr id="11" name="Slide Number Placeholder 1">
            <a:extLst>
              <a:ext uri="{FF2B5EF4-FFF2-40B4-BE49-F238E27FC236}">
                <a16:creationId xmlns:a16="http://schemas.microsoft.com/office/drawing/2014/main" id="{0C9D121F-4C36-4129-9E22-12C7DC2C9C5B}"/>
              </a:ext>
            </a:extLst>
          </p:cNvPr>
          <p:cNvSpPr txBox="1">
            <a:spLocks/>
          </p:cNvSpPr>
          <p:nvPr/>
        </p:nvSpPr>
        <p:spPr>
          <a:xfrm>
            <a:off x="11936191" y="6464097"/>
            <a:ext cx="3429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561BA9-CDCF-4958-B8AB-66F3BF063E13}" type="slidenum">
              <a:rPr lang="en-US" sz="1000" smtClean="0">
                <a:solidFill>
                  <a:schemeClr val="tx1">
                    <a:lumMod val="65000"/>
                    <a:lumOff val="35000"/>
                  </a:schemeClr>
                </a:solidFill>
                <a:latin typeface="Source Sans 3" panose="020B0303030403020204" pitchFamily="34" charset="0"/>
              </a:rPr>
              <a:pPr/>
              <a:t>15</a:t>
            </a:fld>
            <a:endParaRPr lang="en-US" sz="1000" dirty="0">
              <a:solidFill>
                <a:schemeClr val="tx1">
                  <a:lumMod val="65000"/>
                  <a:lumOff val="35000"/>
                </a:schemeClr>
              </a:solidFill>
              <a:latin typeface="Source Sans 3" panose="020B0303030403020204" pitchFamily="34" charset="0"/>
            </a:endParaRPr>
          </a:p>
        </p:txBody>
      </p:sp>
      <p:sp>
        <p:nvSpPr>
          <p:cNvPr id="12" name="Rectangle 11">
            <a:extLst>
              <a:ext uri="{FF2B5EF4-FFF2-40B4-BE49-F238E27FC236}">
                <a16:creationId xmlns:a16="http://schemas.microsoft.com/office/drawing/2014/main" id="{D8D5C965-274F-497D-B6BE-24EE3785A54B}"/>
              </a:ext>
            </a:extLst>
          </p:cNvPr>
          <p:cNvSpPr/>
          <p:nvPr/>
        </p:nvSpPr>
        <p:spPr>
          <a:xfrm>
            <a:off x="438373" y="1513736"/>
            <a:ext cx="1100395" cy="307777"/>
          </a:xfrm>
          <a:prstGeom prst="rect">
            <a:avLst/>
          </a:prstGeom>
        </p:spPr>
        <p:txBody>
          <a:bodyPr wrap="square">
            <a:spAutoFit/>
          </a:bodyPr>
          <a:lstStyle/>
          <a:p>
            <a:pPr lvl="0" algn="ctr">
              <a:defRPr/>
            </a:pPr>
            <a:r>
              <a:rPr lang="en-US" sz="1400" dirty="0">
                <a:solidFill>
                  <a:srgbClr val="1E467A"/>
                </a:solidFill>
                <a:latin typeface="Source Sans 3" panose="020B0303030403020204" pitchFamily="34" charset="0"/>
                <a:ea typeface="Roboto" panose="02000000000000000000" pitchFamily="2" charset="0"/>
              </a:rPr>
              <a:t>CATEGORY</a:t>
            </a:r>
          </a:p>
        </p:txBody>
      </p:sp>
      <p:sp>
        <p:nvSpPr>
          <p:cNvPr id="15" name="Rectangle 14">
            <a:extLst>
              <a:ext uri="{FF2B5EF4-FFF2-40B4-BE49-F238E27FC236}">
                <a16:creationId xmlns:a16="http://schemas.microsoft.com/office/drawing/2014/main" id="{40393E63-822E-4CAD-BCBE-98E4097A732C}"/>
              </a:ext>
            </a:extLst>
          </p:cNvPr>
          <p:cNvSpPr/>
          <p:nvPr/>
        </p:nvSpPr>
        <p:spPr>
          <a:xfrm>
            <a:off x="537199" y="5491902"/>
            <a:ext cx="981903" cy="523220"/>
          </a:xfrm>
          <a:prstGeom prst="rect">
            <a:avLst/>
          </a:prstGeom>
        </p:spPr>
        <p:txBody>
          <a:bodyPr wrap="square">
            <a:spAutoFit/>
          </a:bodyPr>
          <a:lstStyle/>
          <a:p>
            <a:pPr lvl="0">
              <a:defRPr/>
            </a:pPr>
            <a:r>
              <a:rPr lang="en-US" sz="1400" dirty="0">
                <a:solidFill>
                  <a:srgbClr val="1E467A"/>
                </a:solidFill>
                <a:latin typeface="Source Sans 3" panose="020B0303030403020204" pitchFamily="34" charset="0"/>
                <a:ea typeface="Roboto" panose="02000000000000000000" pitchFamily="2" charset="0"/>
              </a:rPr>
              <a:t>2025 AI </a:t>
            </a:r>
          </a:p>
          <a:p>
            <a:pPr lvl="0">
              <a:defRPr/>
            </a:pPr>
            <a:r>
              <a:rPr lang="en-US" sz="1400" dirty="0">
                <a:solidFill>
                  <a:srgbClr val="1E467A"/>
                </a:solidFill>
                <a:latin typeface="Source Sans 3" panose="020B0303030403020204" pitchFamily="34" charset="0"/>
                <a:ea typeface="Roboto" panose="02000000000000000000" pitchFamily="2" charset="0"/>
              </a:rPr>
              <a:t>SPENDING</a:t>
            </a:r>
          </a:p>
        </p:txBody>
      </p:sp>
      <p:sp>
        <p:nvSpPr>
          <p:cNvPr id="16" name="Rectangle 15">
            <a:extLst>
              <a:ext uri="{FF2B5EF4-FFF2-40B4-BE49-F238E27FC236}">
                <a16:creationId xmlns:a16="http://schemas.microsoft.com/office/drawing/2014/main" id="{DD0DDDF0-D550-4BA7-85F3-D3326B34F71D}"/>
              </a:ext>
            </a:extLst>
          </p:cNvPr>
          <p:cNvSpPr/>
          <p:nvPr/>
        </p:nvSpPr>
        <p:spPr>
          <a:xfrm>
            <a:off x="556865" y="3424551"/>
            <a:ext cx="981903" cy="523220"/>
          </a:xfrm>
          <a:prstGeom prst="rect">
            <a:avLst/>
          </a:prstGeom>
        </p:spPr>
        <p:txBody>
          <a:bodyPr wrap="square">
            <a:spAutoFit/>
          </a:bodyPr>
          <a:lstStyle/>
          <a:p>
            <a:pPr lvl="0">
              <a:defRPr/>
            </a:pPr>
            <a:r>
              <a:rPr lang="en-US" sz="1400" dirty="0">
                <a:solidFill>
                  <a:srgbClr val="1E467A"/>
                </a:solidFill>
                <a:latin typeface="Source Sans 3" panose="020B0303030403020204" pitchFamily="34" charset="0"/>
                <a:ea typeface="Roboto" panose="02000000000000000000" pitchFamily="2" charset="0"/>
              </a:rPr>
              <a:t>2028 AI </a:t>
            </a:r>
          </a:p>
          <a:p>
            <a:pPr lvl="0">
              <a:defRPr/>
            </a:pPr>
            <a:r>
              <a:rPr lang="en-US" sz="1400" dirty="0">
                <a:solidFill>
                  <a:srgbClr val="1E467A"/>
                </a:solidFill>
                <a:latin typeface="Source Sans 3" panose="020B0303030403020204" pitchFamily="34" charset="0"/>
                <a:ea typeface="Roboto" panose="02000000000000000000" pitchFamily="2" charset="0"/>
              </a:rPr>
              <a:t>SPENDING</a:t>
            </a:r>
          </a:p>
        </p:txBody>
      </p:sp>
      <p:pic>
        <p:nvPicPr>
          <p:cNvPr id="55" name="Picture 54">
            <a:extLst>
              <a:ext uri="{FF2B5EF4-FFF2-40B4-BE49-F238E27FC236}">
                <a16:creationId xmlns:a16="http://schemas.microsoft.com/office/drawing/2014/main" id="{3EF17E09-7E87-48B8-8FBF-FD867F6F2A6F}"/>
              </a:ext>
            </a:extLst>
          </p:cNvPr>
          <p:cNvPicPr>
            <a:picLocks noChangeAspect="1"/>
          </p:cNvPicPr>
          <p:nvPr/>
        </p:nvPicPr>
        <p:blipFill>
          <a:blip r:embed="rId3"/>
          <a:stretch>
            <a:fillRect/>
          </a:stretch>
        </p:blipFill>
        <p:spPr>
          <a:xfrm>
            <a:off x="10669298" y="1152524"/>
            <a:ext cx="472889" cy="472889"/>
          </a:xfrm>
          <a:prstGeom prst="rect">
            <a:avLst/>
          </a:prstGeom>
        </p:spPr>
      </p:pic>
      <p:pic>
        <p:nvPicPr>
          <p:cNvPr id="57" name="Picture 56">
            <a:extLst>
              <a:ext uri="{FF2B5EF4-FFF2-40B4-BE49-F238E27FC236}">
                <a16:creationId xmlns:a16="http://schemas.microsoft.com/office/drawing/2014/main" id="{8CA2C899-1645-4E5C-859E-C79344B2BC62}"/>
              </a:ext>
            </a:extLst>
          </p:cNvPr>
          <p:cNvPicPr>
            <a:picLocks noChangeAspect="1"/>
          </p:cNvPicPr>
          <p:nvPr/>
        </p:nvPicPr>
        <p:blipFill>
          <a:blip r:embed="rId4"/>
          <a:stretch>
            <a:fillRect/>
          </a:stretch>
        </p:blipFill>
        <p:spPr>
          <a:xfrm>
            <a:off x="2171265" y="1181968"/>
            <a:ext cx="413504" cy="414000"/>
          </a:xfrm>
          <a:prstGeom prst="rect">
            <a:avLst/>
          </a:prstGeom>
        </p:spPr>
      </p:pic>
      <p:pic>
        <p:nvPicPr>
          <p:cNvPr id="59" name="Picture 58">
            <a:extLst>
              <a:ext uri="{FF2B5EF4-FFF2-40B4-BE49-F238E27FC236}">
                <a16:creationId xmlns:a16="http://schemas.microsoft.com/office/drawing/2014/main" id="{EB1E7EC4-92F9-4B09-BE06-02645745F218}"/>
              </a:ext>
            </a:extLst>
          </p:cNvPr>
          <p:cNvPicPr>
            <a:picLocks noChangeAspect="1"/>
          </p:cNvPicPr>
          <p:nvPr/>
        </p:nvPicPr>
        <p:blipFill>
          <a:blip r:embed="rId5"/>
          <a:stretch>
            <a:fillRect/>
          </a:stretch>
        </p:blipFill>
        <p:spPr>
          <a:xfrm>
            <a:off x="3860811" y="1181968"/>
            <a:ext cx="413504" cy="414000"/>
          </a:xfrm>
          <a:prstGeom prst="rect">
            <a:avLst/>
          </a:prstGeom>
        </p:spPr>
      </p:pic>
      <p:pic>
        <p:nvPicPr>
          <p:cNvPr id="61" name="Picture 60">
            <a:extLst>
              <a:ext uri="{FF2B5EF4-FFF2-40B4-BE49-F238E27FC236}">
                <a16:creationId xmlns:a16="http://schemas.microsoft.com/office/drawing/2014/main" id="{2E9E161A-9A42-4831-ABBB-A697AACDD443}"/>
              </a:ext>
            </a:extLst>
          </p:cNvPr>
          <p:cNvPicPr>
            <a:picLocks noChangeAspect="1"/>
          </p:cNvPicPr>
          <p:nvPr/>
        </p:nvPicPr>
        <p:blipFill>
          <a:blip r:embed="rId6"/>
          <a:stretch>
            <a:fillRect/>
          </a:stretch>
        </p:blipFill>
        <p:spPr>
          <a:xfrm>
            <a:off x="5563324" y="1147390"/>
            <a:ext cx="482578" cy="483157"/>
          </a:xfrm>
          <a:prstGeom prst="rect">
            <a:avLst/>
          </a:prstGeom>
        </p:spPr>
      </p:pic>
      <p:pic>
        <p:nvPicPr>
          <p:cNvPr id="63" name="Picture 62">
            <a:extLst>
              <a:ext uri="{FF2B5EF4-FFF2-40B4-BE49-F238E27FC236}">
                <a16:creationId xmlns:a16="http://schemas.microsoft.com/office/drawing/2014/main" id="{E8512AC5-7B57-410F-AD71-9B17F90D4E68}"/>
              </a:ext>
            </a:extLst>
          </p:cNvPr>
          <p:cNvPicPr>
            <a:picLocks noChangeAspect="1"/>
          </p:cNvPicPr>
          <p:nvPr/>
        </p:nvPicPr>
        <p:blipFill>
          <a:blip r:embed="rId7"/>
          <a:stretch>
            <a:fillRect/>
          </a:stretch>
        </p:blipFill>
        <p:spPr>
          <a:xfrm>
            <a:off x="7151403" y="1179556"/>
            <a:ext cx="418825" cy="418825"/>
          </a:xfrm>
          <a:prstGeom prst="rect">
            <a:avLst/>
          </a:prstGeom>
        </p:spPr>
      </p:pic>
      <p:pic>
        <p:nvPicPr>
          <p:cNvPr id="76" name="Picture 75">
            <a:extLst>
              <a:ext uri="{FF2B5EF4-FFF2-40B4-BE49-F238E27FC236}">
                <a16:creationId xmlns:a16="http://schemas.microsoft.com/office/drawing/2014/main" id="{72B76043-E78E-479E-BFA6-6F39C40C50D7}"/>
              </a:ext>
            </a:extLst>
          </p:cNvPr>
          <p:cNvPicPr>
            <a:picLocks noChangeAspect="1"/>
          </p:cNvPicPr>
          <p:nvPr/>
        </p:nvPicPr>
        <p:blipFill>
          <a:blip r:embed="rId8"/>
          <a:stretch>
            <a:fillRect/>
          </a:stretch>
        </p:blipFill>
        <p:spPr>
          <a:xfrm>
            <a:off x="8923157" y="1159859"/>
            <a:ext cx="458219" cy="458219"/>
          </a:xfrm>
          <a:prstGeom prst="rect">
            <a:avLst/>
          </a:prstGeom>
        </p:spPr>
      </p:pic>
      <p:sp>
        <p:nvSpPr>
          <p:cNvPr id="43" name="TextBox 42">
            <a:extLst>
              <a:ext uri="{FF2B5EF4-FFF2-40B4-BE49-F238E27FC236}">
                <a16:creationId xmlns:a16="http://schemas.microsoft.com/office/drawing/2014/main" id="{42D1BCA2-9E5F-4C35-9B90-65AD1C32F328}"/>
              </a:ext>
            </a:extLst>
          </p:cNvPr>
          <p:cNvSpPr txBox="1"/>
          <p:nvPr/>
        </p:nvSpPr>
        <p:spPr>
          <a:xfrm>
            <a:off x="1827820" y="1883069"/>
            <a:ext cx="1100395" cy="307777"/>
          </a:xfrm>
          <a:prstGeom prst="rect">
            <a:avLst/>
          </a:prstGeom>
          <a:noFill/>
        </p:spPr>
        <p:txBody>
          <a:bodyPr wrap="square" rtlCol="0">
            <a:spAutoFit/>
          </a:bodyPr>
          <a:lstStyle/>
          <a:p>
            <a:pPr algn="ctr"/>
            <a:r>
              <a:rPr lang="en-US" sz="1400" spc="72" dirty="0">
                <a:solidFill>
                  <a:schemeClr val="tx1">
                    <a:lumMod val="65000"/>
                    <a:lumOff val="35000"/>
                  </a:schemeClr>
                </a:solidFill>
                <a:latin typeface="Source Sans 3" panose="020B0303030403020204" pitchFamily="34" charset="0"/>
                <a:ea typeface="+mj-ea"/>
                <a:cs typeface="+mj-cs"/>
              </a:rPr>
              <a:t>Software</a:t>
            </a:r>
            <a:endParaRPr lang="en-IN" sz="1400" spc="72" dirty="0">
              <a:solidFill>
                <a:schemeClr val="tx1">
                  <a:lumMod val="65000"/>
                  <a:lumOff val="35000"/>
                </a:schemeClr>
              </a:solidFill>
              <a:latin typeface="Source Sans 3" panose="020B0303030403020204" pitchFamily="34" charset="0"/>
              <a:ea typeface="+mj-ea"/>
              <a:cs typeface="+mj-cs"/>
            </a:endParaRPr>
          </a:p>
        </p:txBody>
      </p:sp>
      <p:sp>
        <p:nvSpPr>
          <p:cNvPr id="44" name="TextBox 43">
            <a:extLst>
              <a:ext uri="{FF2B5EF4-FFF2-40B4-BE49-F238E27FC236}">
                <a16:creationId xmlns:a16="http://schemas.microsoft.com/office/drawing/2014/main" id="{5C0CB680-5638-4E04-959F-621165CC0A84}"/>
              </a:ext>
            </a:extLst>
          </p:cNvPr>
          <p:cNvSpPr txBox="1"/>
          <p:nvPr/>
        </p:nvSpPr>
        <p:spPr>
          <a:xfrm>
            <a:off x="3573798" y="1883069"/>
            <a:ext cx="971725" cy="307777"/>
          </a:xfrm>
          <a:prstGeom prst="rect">
            <a:avLst/>
          </a:prstGeom>
          <a:noFill/>
        </p:spPr>
        <p:txBody>
          <a:bodyPr wrap="square" rtlCol="0">
            <a:spAutoFit/>
          </a:bodyPr>
          <a:lstStyle/>
          <a:p>
            <a:pPr algn="ctr"/>
            <a:r>
              <a:rPr lang="en-US" sz="1400" spc="72" dirty="0">
                <a:solidFill>
                  <a:schemeClr val="tx1">
                    <a:lumMod val="65000"/>
                    <a:lumOff val="35000"/>
                  </a:schemeClr>
                </a:solidFill>
                <a:latin typeface="Source Sans 3" panose="020B0303030403020204" pitchFamily="34" charset="0"/>
                <a:ea typeface="+mj-ea"/>
                <a:cs typeface="+mj-cs"/>
              </a:rPr>
              <a:t>Internet</a:t>
            </a:r>
            <a:endParaRPr lang="en-IN" sz="1400" spc="72" dirty="0">
              <a:solidFill>
                <a:schemeClr val="tx1">
                  <a:lumMod val="65000"/>
                  <a:lumOff val="35000"/>
                </a:schemeClr>
              </a:solidFill>
              <a:latin typeface="Source Sans 3" panose="020B0303030403020204" pitchFamily="34" charset="0"/>
              <a:ea typeface="+mj-ea"/>
              <a:cs typeface="+mj-cs"/>
            </a:endParaRPr>
          </a:p>
        </p:txBody>
      </p:sp>
      <p:sp>
        <p:nvSpPr>
          <p:cNvPr id="45" name="TextBox 44">
            <a:extLst>
              <a:ext uri="{FF2B5EF4-FFF2-40B4-BE49-F238E27FC236}">
                <a16:creationId xmlns:a16="http://schemas.microsoft.com/office/drawing/2014/main" id="{D879CE8F-4ADC-4F82-B962-2781A571A0C2}"/>
              </a:ext>
            </a:extLst>
          </p:cNvPr>
          <p:cNvSpPr txBox="1"/>
          <p:nvPr/>
        </p:nvSpPr>
        <p:spPr>
          <a:xfrm>
            <a:off x="5378239" y="1883069"/>
            <a:ext cx="815583" cy="307777"/>
          </a:xfrm>
          <a:prstGeom prst="rect">
            <a:avLst/>
          </a:prstGeom>
          <a:noFill/>
        </p:spPr>
        <p:txBody>
          <a:bodyPr wrap="square" rtlCol="0">
            <a:spAutoFit/>
          </a:bodyPr>
          <a:lstStyle/>
          <a:p>
            <a:pPr algn="ctr"/>
            <a:r>
              <a:rPr lang="en-US" sz="1400" spc="72" dirty="0">
                <a:solidFill>
                  <a:schemeClr val="tx1">
                    <a:lumMod val="65000"/>
                    <a:lumOff val="35000"/>
                  </a:schemeClr>
                </a:solidFill>
                <a:latin typeface="Source Sans 3" panose="020B0303030403020204" pitchFamily="34" charset="0"/>
                <a:ea typeface="+mj-ea"/>
                <a:cs typeface="+mj-cs"/>
              </a:rPr>
              <a:t>Semis</a:t>
            </a:r>
            <a:endParaRPr lang="en-IN" sz="1400" spc="72" dirty="0">
              <a:solidFill>
                <a:schemeClr val="tx1">
                  <a:lumMod val="65000"/>
                  <a:lumOff val="35000"/>
                </a:schemeClr>
              </a:solidFill>
              <a:latin typeface="Source Sans 3" panose="020B0303030403020204" pitchFamily="34" charset="0"/>
              <a:ea typeface="+mj-ea"/>
              <a:cs typeface="+mj-cs"/>
            </a:endParaRPr>
          </a:p>
        </p:txBody>
      </p:sp>
      <p:sp>
        <p:nvSpPr>
          <p:cNvPr id="46" name="TextBox 45">
            <a:extLst>
              <a:ext uri="{FF2B5EF4-FFF2-40B4-BE49-F238E27FC236}">
                <a16:creationId xmlns:a16="http://schemas.microsoft.com/office/drawing/2014/main" id="{6E80BCED-5891-451D-8E8C-C60577444D8A}"/>
              </a:ext>
            </a:extLst>
          </p:cNvPr>
          <p:cNvSpPr txBox="1"/>
          <p:nvPr/>
        </p:nvSpPr>
        <p:spPr>
          <a:xfrm>
            <a:off x="6696289" y="1667625"/>
            <a:ext cx="1384123" cy="738664"/>
          </a:xfrm>
          <a:prstGeom prst="rect">
            <a:avLst/>
          </a:prstGeom>
          <a:noFill/>
        </p:spPr>
        <p:txBody>
          <a:bodyPr wrap="square" rtlCol="0">
            <a:spAutoFit/>
          </a:bodyPr>
          <a:lstStyle/>
          <a:p>
            <a:pPr algn="ctr"/>
            <a:r>
              <a:rPr lang="en-US" sz="1400" spc="72" dirty="0">
                <a:solidFill>
                  <a:schemeClr val="tx1">
                    <a:lumMod val="65000"/>
                    <a:lumOff val="35000"/>
                  </a:schemeClr>
                </a:solidFill>
                <a:latin typeface="Source Sans 3" panose="020B0303030403020204" pitchFamily="34" charset="0"/>
                <a:ea typeface="+mj-ea"/>
                <a:cs typeface="+mj-cs"/>
              </a:rPr>
              <a:t>Hardware/ </a:t>
            </a:r>
          </a:p>
          <a:p>
            <a:pPr algn="ctr"/>
            <a:r>
              <a:rPr lang="en-US" sz="1400" spc="72" dirty="0">
                <a:solidFill>
                  <a:schemeClr val="tx1">
                    <a:lumMod val="65000"/>
                    <a:lumOff val="35000"/>
                  </a:schemeClr>
                </a:solidFill>
                <a:latin typeface="Source Sans 3" panose="020B0303030403020204" pitchFamily="34" charset="0"/>
                <a:ea typeface="+mj-ea"/>
                <a:cs typeface="+mj-cs"/>
              </a:rPr>
              <a:t>Networking/ </a:t>
            </a:r>
          </a:p>
          <a:p>
            <a:pPr algn="ctr"/>
            <a:r>
              <a:rPr lang="en-US" sz="1400" spc="72" dirty="0">
                <a:solidFill>
                  <a:schemeClr val="tx1">
                    <a:lumMod val="65000"/>
                    <a:lumOff val="35000"/>
                  </a:schemeClr>
                </a:solidFill>
                <a:latin typeface="Source Sans 3" panose="020B0303030403020204" pitchFamily="34" charset="0"/>
                <a:ea typeface="+mj-ea"/>
                <a:cs typeface="+mj-cs"/>
              </a:rPr>
              <a:t>Memory</a:t>
            </a:r>
            <a:endParaRPr lang="en-IN" sz="1400" spc="72" dirty="0">
              <a:solidFill>
                <a:schemeClr val="tx1">
                  <a:lumMod val="65000"/>
                  <a:lumOff val="35000"/>
                </a:schemeClr>
              </a:solidFill>
              <a:latin typeface="Source Sans 3" panose="020B0303030403020204" pitchFamily="34" charset="0"/>
              <a:ea typeface="+mj-ea"/>
              <a:cs typeface="+mj-cs"/>
            </a:endParaRPr>
          </a:p>
        </p:txBody>
      </p:sp>
      <p:sp>
        <p:nvSpPr>
          <p:cNvPr id="47" name="TextBox 46">
            <a:extLst>
              <a:ext uri="{FF2B5EF4-FFF2-40B4-BE49-F238E27FC236}">
                <a16:creationId xmlns:a16="http://schemas.microsoft.com/office/drawing/2014/main" id="{BD9601B9-F017-4F6D-9B10-3C8CD22CA109}"/>
              </a:ext>
            </a:extLst>
          </p:cNvPr>
          <p:cNvSpPr txBox="1"/>
          <p:nvPr/>
        </p:nvSpPr>
        <p:spPr>
          <a:xfrm>
            <a:off x="8737441" y="1883069"/>
            <a:ext cx="921976" cy="307777"/>
          </a:xfrm>
          <a:prstGeom prst="rect">
            <a:avLst/>
          </a:prstGeom>
          <a:noFill/>
        </p:spPr>
        <p:txBody>
          <a:bodyPr wrap="square" rtlCol="0">
            <a:spAutoFit/>
          </a:bodyPr>
          <a:lstStyle/>
          <a:p>
            <a:pPr algn="ctr"/>
            <a:r>
              <a:rPr lang="en-US" sz="1400" spc="72" dirty="0">
                <a:solidFill>
                  <a:schemeClr val="tx1">
                    <a:lumMod val="65000"/>
                    <a:lumOff val="35000"/>
                  </a:schemeClr>
                </a:solidFill>
                <a:latin typeface="Source Sans 3" panose="020B0303030403020204" pitchFamily="34" charset="0"/>
                <a:ea typeface="+mj-ea"/>
                <a:cs typeface="+mj-cs"/>
              </a:rPr>
              <a:t>Power</a:t>
            </a:r>
            <a:endParaRPr lang="en-IN" sz="1400" spc="72" dirty="0">
              <a:solidFill>
                <a:schemeClr val="tx1">
                  <a:lumMod val="65000"/>
                  <a:lumOff val="35000"/>
                </a:schemeClr>
              </a:solidFill>
              <a:latin typeface="Source Sans 3" panose="020B0303030403020204" pitchFamily="34" charset="0"/>
              <a:ea typeface="+mj-ea"/>
              <a:cs typeface="+mj-cs"/>
            </a:endParaRPr>
          </a:p>
        </p:txBody>
      </p:sp>
      <p:sp>
        <p:nvSpPr>
          <p:cNvPr id="48" name="TextBox 47">
            <a:extLst>
              <a:ext uri="{FF2B5EF4-FFF2-40B4-BE49-F238E27FC236}">
                <a16:creationId xmlns:a16="http://schemas.microsoft.com/office/drawing/2014/main" id="{0FB19F51-E126-48DD-8AB7-85297A37461E}"/>
              </a:ext>
            </a:extLst>
          </p:cNvPr>
          <p:cNvSpPr txBox="1"/>
          <p:nvPr/>
        </p:nvSpPr>
        <p:spPr>
          <a:xfrm>
            <a:off x="10458203" y="1883069"/>
            <a:ext cx="921976" cy="307777"/>
          </a:xfrm>
          <a:prstGeom prst="rect">
            <a:avLst/>
          </a:prstGeom>
          <a:noFill/>
        </p:spPr>
        <p:txBody>
          <a:bodyPr wrap="square" rtlCol="0">
            <a:spAutoFit/>
          </a:bodyPr>
          <a:lstStyle/>
          <a:p>
            <a:pPr algn="ctr"/>
            <a:r>
              <a:rPr lang="en-US" sz="1400" spc="72" dirty="0">
                <a:solidFill>
                  <a:schemeClr val="tx1">
                    <a:lumMod val="65000"/>
                    <a:lumOff val="35000"/>
                  </a:schemeClr>
                </a:solidFill>
                <a:latin typeface="Source Sans 3" panose="020B0303030403020204" pitchFamily="34" charset="0"/>
                <a:ea typeface="+mj-ea"/>
                <a:cs typeface="+mj-cs"/>
              </a:rPr>
              <a:t>Cooling</a:t>
            </a:r>
            <a:endParaRPr lang="en-IN" sz="1400" spc="72" dirty="0">
              <a:solidFill>
                <a:schemeClr val="tx1">
                  <a:lumMod val="65000"/>
                  <a:lumOff val="35000"/>
                </a:schemeClr>
              </a:solidFill>
              <a:latin typeface="Source Sans 3" panose="020B0303030403020204" pitchFamily="34" charset="0"/>
              <a:ea typeface="+mj-ea"/>
              <a:cs typeface="+mj-cs"/>
            </a:endParaRPr>
          </a:p>
        </p:txBody>
      </p:sp>
      <p:grpSp>
        <p:nvGrpSpPr>
          <p:cNvPr id="3" name="Graphic 1">
            <a:extLst>
              <a:ext uri="{FF2B5EF4-FFF2-40B4-BE49-F238E27FC236}">
                <a16:creationId xmlns:a16="http://schemas.microsoft.com/office/drawing/2014/main" id="{669F2428-F2C0-440C-B366-B9B2CF8ACE1F}"/>
              </a:ext>
            </a:extLst>
          </p:cNvPr>
          <p:cNvGrpSpPr/>
          <p:nvPr/>
        </p:nvGrpSpPr>
        <p:grpSpPr>
          <a:xfrm>
            <a:off x="1964085" y="4980602"/>
            <a:ext cx="827864" cy="1088844"/>
            <a:chOff x="1915999" y="2801796"/>
            <a:chExt cx="1583712" cy="2082970"/>
          </a:xfrm>
          <a:solidFill>
            <a:srgbClr val="FA1432"/>
          </a:solidFill>
        </p:grpSpPr>
        <p:sp>
          <p:nvSpPr>
            <p:cNvPr id="4" name="Freeform: Shape 3">
              <a:extLst>
                <a:ext uri="{FF2B5EF4-FFF2-40B4-BE49-F238E27FC236}">
                  <a16:creationId xmlns:a16="http://schemas.microsoft.com/office/drawing/2014/main" id="{1DE9D407-B507-427F-8C86-E45F525FC3C4}"/>
                </a:ext>
              </a:extLst>
            </p:cNvPr>
            <p:cNvSpPr/>
            <p:nvPr/>
          </p:nvSpPr>
          <p:spPr>
            <a:xfrm>
              <a:off x="1914690" y="3349295"/>
              <a:ext cx="1583712" cy="1534605"/>
            </a:xfrm>
            <a:custGeom>
              <a:avLst/>
              <a:gdLst>
                <a:gd name="connsiteX0" fmla="*/ 782280 w 1583712"/>
                <a:gd name="connsiteY0" fmla="*/ 1317 h 1534604"/>
                <a:gd name="connsiteX1" fmla="*/ 189432 w 1583712"/>
                <a:gd name="connsiteY1" fmla="*/ 527706 h 1534604"/>
                <a:gd name="connsiteX2" fmla="*/ 29301 w 1583712"/>
                <a:gd name="connsiteY2" fmla="*/ 1211158 h 1534604"/>
                <a:gd name="connsiteX3" fmla="*/ 531301 w 1583712"/>
                <a:gd name="connsiteY3" fmla="*/ 1525118 h 1534604"/>
                <a:gd name="connsiteX4" fmla="*/ 1277282 w 1583712"/>
                <a:gd name="connsiteY4" fmla="*/ 1479366 h 1534604"/>
                <a:gd name="connsiteX5" fmla="*/ 1584039 w 1583712"/>
                <a:gd name="connsiteY5" fmla="*/ 1141221 h 1534604"/>
                <a:gd name="connsiteX6" fmla="*/ 1329581 w 1583712"/>
                <a:gd name="connsiteY6" fmla="*/ 433584 h 1534604"/>
                <a:gd name="connsiteX7" fmla="*/ 782280 w 1583712"/>
                <a:gd name="connsiteY7" fmla="*/ 1317 h 153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712" h="1534604">
                  <a:moveTo>
                    <a:pt x="782280" y="1317"/>
                  </a:moveTo>
                  <a:cubicBezTo>
                    <a:pt x="573124" y="1317"/>
                    <a:pt x="368632" y="217021"/>
                    <a:pt x="189432" y="527706"/>
                  </a:cubicBezTo>
                  <a:cubicBezTo>
                    <a:pt x="101448" y="680266"/>
                    <a:pt x="-64822" y="911398"/>
                    <a:pt x="29301" y="1211158"/>
                  </a:cubicBezTo>
                  <a:cubicBezTo>
                    <a:pt x="123423" y="1510958"/>
                    <a:pt x="465047" y="1514641"/>
                    <a:pt x="531301" y="1525118"/>
                  </a:cubicBezTo>
                  <a:cubicBezTo>
                    <a:pt x="597514" y="1535594"/>
                    <a:pt x="1012348" y="1549098"/>
                    <a:pt x="1277282" y="1479366"/>
                  </a:cubicBezTo>
                  <a:cubicBezTo>
                    <a:pt x="1542216" y="1409633"/>
                    <a:pt x="1573604" y="1214432"/>
                    <a:pt x="1584039" y="1141221"/>
                  </a:cubicBezTo>
                  <a:cubicBezTo>
                    <a:pt x="1594516" y="1068010"/>
                    <a:pt x="1549173" y="740341"/>
                    <a:pt x="1329581" y="433584"/>
                  </a:cubicBezTo>
                  <a:cubicBezTo>
                    <a:pt x="1109949" y="126827"/>
                    <a:pt x="987958" y="1317"/>
                    <a:pt x="782280" y="1317"/>
                  </a:cubicBezTo>
                  <a:close/>
                </a:path>
              </a:pathLst>
            </a:custGeom>
            <a:grpFill/>
            <a:ln w="4086"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E7A57668-5BEE-4DE0-9372-CF5CE80E433E}"/>
                </a:ext>
              </a:extLst>
            </p:cNvPr>
            <p:cNvSpPr/>
            <p:nvPr/>
          </p:nvSpPr>
          <p:spPr>
            <a:xfrm>
              <a:off x="2377266" y="2800488"/>
              <a:ext cx="773441" cy="519719"/>
            </a:xfrm>
            <a:custGeom>
              <a:avLst/>
              <a:gdLst>
                <a:gd name="connsiteX0" fmla="*/ 166284 w 773440"/>
                <a:gd name="connsiteY0" fmla="*/ 522255 h 519719"/>
                <a:gd name="connsiteX1" fmla="*/ 493953 w 773440"/>
                <a:gd name="connsiteY1" fmla="*/ 522255 h 519719"/>
                <a:gd name="connsiteX2" fmla="*/ 741454 w 773440"/>
                <a:gd name="connsiteY2" fmla="*/ 261249 h 519719"/>
                <a:gd name="connsiteX3" fmla="*/ 727417 w 773440"/>
                <a:gd name="connsiteY3" fmla="*/ 125304 h 519719"/>
                <a:gd name="connsiteX4" fmla="*/ 612261 w 773440"/>
                <a:gd name="connsiteY4" fmla="*/ 117897 h 519719"/>
                <a:gd name="connsiteX5" fmla="*/ 489165 w 773440"/>
                <a:gd name="connsiteY5" fmla="*/ 281956 h 519719"/>
                <a:gd name="connsiteX6" fmla="*/ 477829 w 773440"/>
                <a:gd name="connsiteY6" fmla="*/ 6341 h 519719"/>
                <a:gd name="connsiteX7" fmla="*/ 277840 w 773440"/>
                <a:gd name="connsiteY7" fmla="*/ 69076 h 519719"/>
                <a:gd name="connsiteX8" fmla="*/ 96552 w 773440"/>
                <a:gd name="connsiteY8" fmla="*/ 72350 h 519719"/>
                <a:gd name="connsiteX9" fmla="*/ 14379 w 773440"/>
                <a:gd name="connsiteY9" fmla="*/ 111840 h 519719"/>
                <a:gd name="connsiteX10" fmla="*/ 2429 w 773440"/>
                <a:gd name="connsiteY10" fmla="*/ 194586 h 519719"/>
                <a:gd name="connsiteX11" fmla="*/ 166284 w 773440"/>
                <a:gd name="connsiteY11" fmla="*/ 522255 h 51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3440" h="519719">
                  <a:moveTo>
                    <a:pt x="166284" y="522255"/>
                  </a:moveTo>
                  <a:cubicBezTo>
                    <a:pt x="166284" y="522255"/>
                    <a:pt x="316184" y="442087"/>
                    <a:pt x="493953" y="522255"/>
                  </a:cubicBezTo>
                  <a:cubicBezTo>
                    <a:pt x="493953" y="522255"/>
                    <a:pt x="588566" y="364989"/>
                    <a:pt x="741454" y="261249"/>
                  </a:cubicBezTo>
                  <a:cubicBezTo>
                    <a:pt x="792403" y="226669"/>
                    <a:pt x="786633" y="141100"/>
                    <a:pt x="727417" y="125304"/>
                  </a:cubicBezTo>
                  <a:cubicBezTo>
                    <a:pt x="687108" y="114541"/>
                    <a:pt x="628098" y="116178"/>
                    <a:pt x="612261" y="117897"/>
                  </a:cubicBezTo>
                  <a:cubicBezTo>
                    <a:pt x="579850" y="121375"/>
                    <a:pt x="489165" y="281956"/>
                    <a:pt x="489165" y="281956"/>
                  </a:cubicBezTo>
                  <a:cubicBezTo>
                    <a:pt x="489165" y="281956"/>
                    <a:pt x="630021" y="46323"/>
                    <a:pt x="477829" y="6341"/>
                  </a:cubicBezTo>
                  <a:cubicBezTo>
                    <a:pt x="477829" y="6341"/>
                    <a:pt x="354529" y="-25047"/>
                    <a:pt x="277840" y="69076"/>
                  </a:cubicBezTo>
                  <a:cubicBezTo>
                    <a:pt x="277840" y="69076"/>
                    <a:pt x="223658" y="106848"/>
                    <a:pt x="96552" y="72350"/>
                  </a:cubicBezTo>
                  <a:cubicBezTo>
                    <a:pt x="61440" y="62815"/>
                    <a:pt x="28415" y="84340"/>
                    <a:pt x="14379" y="111840"/>
                  </a:cubicBezTo>
                  <a:cubicBezTo>
                    <a:pt x="-4078" y="148016"/>
                    <a:pt x="2429" y="194586"/>
                    <a:pt x="2429" y="194586"/>
                  </a:cubicBezTo>
                  <a:cubicBezTo>
                    <a:pt x="2429" y="194586"/>
                    <a:pt x="47731" y="452563"/>
                    <a:pt x="166284" y="522255"/>
                  </a:cubicBezTo>
                  <a:close/>
                </a:path>
              </a:pathLst>
            </a:custGeom>
            <a:grpFill/>
            <a:ln w="4086" cap="flat">
              <a:noFill/>
              <a:prstDash val="solid"/>
              <a:miter/>
            </a:ln>
          </p:spPr>
          <p:txBody>
            <a:bodyPr rtlCol="0" anchor="ctr"/>
            <a:lstStyle/>
            <a:p>
              <a:endParaRPr lang="en-IN"/>
            </a:p>
          </p:txBody>
        </p:sp>
      </p:grpSp>
      <p:grpSp>
        <p:nvGrpSpPr>
          <p:cNvPr id="53" name="Graphic 1">
            <a:extLst>
              <a:ext uri="{FF2B5EF4-FFF2-40B4-BE49-F238E27FC236}">
                <a16:creationId xmlns:a16="http://schemas.microsoft.com/office/drawing/2014/main" id="{975ADF79-D423-4C8A-B0AB-2ED8DB86828D}"/>
              </a:ext>
            </a:extLst>
          </p:cNvPr>
          <p:cNvGrpSpPr/>
          <p:nvPr/>
        </p:nvGrpSpPr>
        <p:grpSpPr>
          <a:xfrm>
            <a:off x="1814009" y="2564236"/>
            <a:ext cx="1128017" cy="1483619"/>
            <a:chOff x="1915999" y="2801796"/>
            <a:chExt cx="1583712" cy="2082970"/>
          </a:xfrm>
          <a:solidFill>
            <a:srgbClr val="1E467A"/>
          </a:solidFill>
        </p:grpSpPr>
        <p:sp>
          <p:nvSpPr>
            <p:cNvPr id="54" name="Freeform: Shape 53">
              <a:extLst>
                <a:ext uri="{FF2B5EF4-FFF2-40B4-BE49-F238E27FC236}">
                  <a16:creationId xmlns:a16="http://schemas.microsoft.com/office/drawing/2014/main" id="{D009B4F7-73B8-4A0E-BE7A-7B29741DCAAC}"/>
                </a:ext>
              </a:extLst>
            </p:cNvPr>
            <p:cNvSpPr/>
            <p:nvPr/>
          </p:nvSpPr>
          <p:spPr>
            <a:xfrm>
              <a:off x="1914690" y="3349295"/>
              <a:ext cx="1583712" cy="1534605"/>
            </a:xfrm>
            <a:custGeom>
              <a:avLst/>
              <a:gdLst>
                <a:gd name="connsiteX0" fmla="*/ 782280 w 1583712"/>
                <a:gd name="connsiteY0" fmla="*/ 1317 h 1534604"/>
                <a:gd name="connsiteX1" fmla="*/ 189432 w 1583712"/>
                <a:gd name="connsiteY1" fmla="*/ 527706 h 1534604"/>
                <a:gd name="connsiteX2" fmla="*/ 29301 w 1583712"/>
                <a:gd name="connsiteY2" fmla="*/ 1211158 h 1534604"/>
                <a:gd name="connsiteX3" fmla="*/ 531301 w 1583712"/>
                <a:gd name="connsiteY3" fmla="*/ 1525118 h 1534604"/>
                <a:gd name="connsiteX4" fmla="*/ 1277282 w 1583712"/>
                <a:gd name="connsiteY4" fmla="*/ 1479366 h 1534604"/>
                <a:gd name="connsiteX5" fmla="*/ 1584039 w 1583712"/>
                <a:gd name="connsiteY5" fmla="*/ 1141221 h 1534604"/>
                <a:gd name="connsiteX6" fmla="*/ 1329581 w 1583712"/>
                <a:gd name="connsiteY6" fmla="*/ 433584 h 1534604"/>
                <a:gd name="connsiteX7" fmla="*/ 782280 w 1583712"/>
                <a:gd name="connsiteY7" fmla="*/ 1317 h 153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712" h="1534604">
                  <a:moveTo>
                    <a:pt x="782280" y="1317"/>
                  </a:moveTo>
                  <a:cubicBezTo>
                    <a:pt x="573124" y="1317"/>
                    <a:pt x="368632" y="217021"/>
                    <a:pt x="189432" y="527706"/>
                  </a:cubicBezTo>
                  <a:cubicBezTo>
                    <a:pt x="101448" y="680266"/>
                    <a:pt x="-64822" y="911398"/>
                    <a:pt x="29301" y="1211158"/>
                  </a:cubicBezTo>
                  <a:cubicBezTo>
                    <a:pt x="123423" y="1510958"/>
                    <a:pt x="465047" y="1514641"/>
                    <a:pt x="531301" y="1525118"/>
                  </a:cubicBezTo>
                  <a:cubicBezTo>
                    <a:pt x="597514" y="1535594"/>
                    <a:pt x="1012348" y="1549098"/>
                    <a:pt x="1277282" y="1479366"/>
                  </a:cubicBezTo>
                  <a:cubicBezTo>
                    <a:pt x="1542216" y="1409633"/>
                    <a:pt x="1573604" y="1214432"/>
                    <a:pt x="1584039" y="1141221"/>
                  </a:cubicBezTo>
                  <a:cubicBezTo>
                    <a:pt x="1594516" y="1068010"/>
                    <a:pt x="1549173" y="740341"/>
                    <a:pt x="1329581" y="433584"/>
                  </a:cubicBezTo>
                  <a:cubicBezTo>
                    <a:pt x="1109949" y="126827"/>
                    <a:pt x="987958" y="1317"/>
                    <a:pt x="782280" y="1317"/>
                  </a:cubicBezTo>
                  <a:close/>
                </a:path>
              </a:pathLst>
            </a:custGeom>
            <a:grpFill/>
            <a:ln w="4086" cap="flat">
              <a:noFill/>
              <a:prstDash val="solid"/>
              <a:miter/>
            </a:ln>
          </p:spPr>
          <p:txBody>
            <a:bodyPr rtlCol="0" anchor="ctr"/>
            <a:lstStyle/>
            <a:p>
              <a:endParaRPr lang="en-IN"/>
            </a:p>
          </p:txBody>
        </p:sp>
        <p:sp>
          <p:nvSpPr>
            <p:cNvPr id="56" name="Freeform: Shape 55">
              <a:extLst>
                <a:ext uri="{FF2B5EF4-FFF2-40B4-BE49-F238E27FC236}">
                  <a16:creationId xmlns:a16="http://schemas.microsoft.com/office/drawing/2014/main" id="{0B140B4A-9E29-4536-96F3-A0470A28C2DF}"/>
                </a:ext>
              </a:extLst>
            </p:cNvPr>
            <p:cNvSpPr/>
            <p:nvPr/>
          </p:nvSpPr>
          <p:spPr>
            <a:xfrm>
              <a:off x="2377266" y="2800488"/>
              <a:ext cx="773441" cy="519719"/>
            </a:xfrm>
            <a:custGeom>
              <a:avLst/>
              <a:gdLst>
                <a:gd name="connsiteX0" fmla="*/ 166284 w 773440"/>
                <a:gd name="connsiteY0" fmla="*/ 522255 h 519719"/>
                <a:gd name="connsiteX1" fmla="*/ 493953 w 773440"/>
                <a:gd name="connsiteY1" fmla="*/ 522255 h 519719"/>
                <a:gd name="connsiteX2" fmla="*/ 741454 w 773440"/>
                <a:gd name="connsiteY2" fmla="*/ 261249 h 519719"/>
                <a:gd name="connsiteX3" fmla="*/ 727417 w 773440"/>
                <a:gd name="connsiteY3" fmla="*/ 125304 h 519719"/>
                <a:gd name="connsiteX4" fmla="*/ 612261 w 773440"/>
                <a:gd name="connsiteY4" fmla="*/ 117897 h 519719"/>
                <a:gd name="connsiteX5" fmla="*/ 489165 w 773440"/>
                <a:gd name="connsiteY5" fmla="*/ 281956 h 519719"/>
                <a:gd name="connsiteX6" fmla="*/ 477829 w 773440"/>
                <a:gd name="connsiteY6" fmla="*/ 6341 h 519719"/>
                <a:gd name="connsiteX7" fmla="*/ 277840 w 773440"/>
                <a:gd name="connsiteY7" fmla="*/ 69076 h 519719"/>
                <a:gd name="connsiteX8" fmla="*/ 96552 w 773440"/>
                <a:gd name="connsiteY8" fmla="*/ 72350 h 519719"/>
                <a:gd name="connsiteX9" fmla="*/ 14379 w 773440"/>
                <a:gd name="connsiteY9" fmla="*/ 111840 h 519719"/>
                <a:gd name="connsiteX10" fmla="*/ 2429 w 773440"/>
                <a:gd name="connsiteY10" fmla="*/ 194586 h 519719"/>
                <a:gd name="connsiteX11" fmla="*/ 166284 w 773440"/>
                <a:gd name="connsiteY11" fmla="*/ 522255 h 51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3440" h="519719">
                  <a:moveTo>
                    <a:pt x="166284" y="522255"/>
                  </a:moveTo>
                  <a:cubicBezTo>
                    <a:pt x="166284" y="522255"/>
                    <a:pt x="316184" y="442087"/>
                    <a:pt x="493953" y="522255"/>
                  </a:cubicBezTo>
                  <a:cubicBezTo>
                    <a:pt x="493953" y="522255"/>
                    <a:pt x="588566" y="364989"/>
                    <a:pt x="741454" y="261249"/>
                  </a:cubicBezTo>
                  <a:cubicBezTo>
                    <a:pt x="792403" y="226669"/>
                    <a:pt x="786633" y="141100"/>
                    <a:pt x="727417" y="125304"/>
                  </a:cubicBezTo>
                  <a:cubicBezTo>
                    <a:pt x="687108" y="114541"/>
                    <a:pt x="628098" y="116178"/>
                    <a:pt x="612261" y="117897"/>
                  </a:cubicBezTo>
                  <a:cubicBezTo>
                    <a:pt x="579850" y="121375"/>
                    <a:pt x="489165" y="281956"/>
                    <a:pt x="489165" y="281956"/>
                  </a:cubicBezTo>
                  <a:cubicBezTo>
                    <a:pt x="489165" y="281956"/>
                    <a:pt x="630021" y="46323"/>
                    <a:pt x="477829" y="6341"/>
                  </a:cubicBezTo>
                  <a:cubicBezTo>
                    <a:pt x="477829" y="6341"/>
                    <a:pt x="354529" y="-25047"/>
                    <a:pt x="277840" y="69076"/>
                  </a:cubicBezTo>
                  <a:cubicBezTo>
                    <a:pt x="277840" y="69076"/>
                    <a:pt x="223658" y="106848"/>
                    <a:pt x="96552" y="72350"/>
                  </a:cubicBezTo>
                  <a:cubicBezTo>
                    <a:pt x="61440" y="62815"/>
                    <a:pt x="28415" y="84340"/>
                    <a:pt x="14379" y="111840"/>
                  </a:cubicBezTo>
                  <a:cubicBezTo>
                    <a:pt x="-4078" y="148016"/>
                    <a:pt x="2429" y="194586"/>
                    <a:pt x="2429" y="194586"/>
                  </a:cubicBezTo>
                  <a:cubicBezTo>
                    <a:pt x="2429" y="194586"/>
                    <a:pt x="47731" y="452563"/>
                    <a:pt x="166284" y="522255"/>
                  </a:cubicBezTo>
                  <a:close/>
                </a:path>
              </a:pathLst>
            </a:custGeom>
            <a:grpFill/>
            <a:ln w="4086" cap="flat">
              <a:noFill/>
              <a:prstDash val="solid"/>
              <a:miter/>
            </a:ln>
          </p:spPr>
          <p:txBody>
            <a:bodyPr rtlCol="0" anchor="ctr"/>
            <a:lstStyle/>
            <a:p>
              <a:endParaRPr lang="en-IN"/>
            </a:p>
          </p:txBody>
        </p:sp>
      </p:grpSp>
      <p:sp>
        <p:nvSpPr>
          <p:cNvPr id="22" name="TextBox 21">
            <a:extLst>
              <a:ext uri="{FF2B5EF4-FFF2-40B4-BE49-F238E27FC236}">
                <a16:creationId xmlns:a16="http://schemas.microsoft.com/office/drawing/2014/main" id="{B2C2967E-A0C1-4986-B308-1C17F52C0B21}"/>
              </a:ext>
            </a:extLst>
          </p:cNvPr>
          <p:cNvSpPr txBox="1"/>
          <p:nvPr/>
        </p:nvSpPr>
        <p:spPr>
          <a:xfrm>
            <a:off x="1881186" y="5608001"/>
            <a:ext cx="921976" cy="338554"/>
          </a:xfrm>
          <a:prstGeom prst="rect">
            <a:avLst/>
          </a:prstGeom>
          <a:noFill/>
        </p:spPr>
        <p:txBody>
          <a:bodyPr wrap="square" rtlCol="0">
            <a:spAutoFit/>
          </a:bodyPr>
          <a:lstStyle/>
          <a:p>
            <a:pPr algn="ctr"/>
            <a:r>
              <a:rPr lang="en-US" sz="1600" spc="72" dirty="0">
                <a:solidFill>
                  <a:schemeClr val="bg1"/>
                </a:solidFill>
                <a:latin typeface="Source Sans 3" panose="020B0303030403020204" pitchFamily="34" charset="0"/>
                <a:ea typeface="+mj-ea"/>
                <a:cs typeface="+mj-cs"/>
              </a:rPr>
              <a:t>$59B</a:t>
            </a:r>
            <a:endParaRPr lang="en-IN" sz="1600" spc="72" dirty="0">
              <a:solidFill>
                <a:schemeClr val="bg1"/>
              </a:solidFill>
              <a:latin typeface="Source Sans 3" panose="020B0303030403020204" pitchFamily="34" charset="0"/>
              <a:ea typeface="+mj-ea"/>
              <a:cs typeface="+mj-cs"/>
            </a:endParaRPr>
          </a:p>
        </p:txBody>
      </p:sp>
      <p:sp>
        <p:nvSpPr>
          <p:cNvPr id="23" name="TextBox 22">
            <a:extLst>
              <a:ext uri="{FF2B5EF4-FFF2-40B4-BE49-F238E27FC236}">
                <a16:creationId xmlns:a16="http://schemas.microsoft.com/office/drawing/2014/main" id="{398DB449-2729-4951-9831-C5A8FCA9FC2C}"/>
              </a:ext>
            </a:extLst>
          </p:cNvPr>
          <p:cNvSpPr txBox="1"/>
          <p:nvPr/>
        </p:nvSpPr>
        <p:spPr>
          <a:xfrm>
            <a:off x="1942888" y="3424551"/>
            <a:ext cx="870258" cy="338554"/>
          </a:xfrm>
          <a:prstGeom prst="rect">
            <a:avLst/>
          </a:prstGeom>
          <a:noFill/>
        </p:spPr>
        <p:txBody>
          <a:bodyPr wrap="square" rtlCol="0">
            <a:spAutoFit/>
          </a:bodyPr>
          <a:lstStyle/>
          <a:p>
            <a:pPr algn="ctr"/>
            <a:r>
              <a:rPr lang="en-US" sz="1600" b="1" spc="72" dirty="0">
                <a:solidFill>
                  <a:schemeClr val="bg1"/>
                </a:solidFill>
                <a:latin typeface="Source Sans 3" panose="020B0303030403020204" pitchFamily="34" charset="0"/>
                <a:ea typeface="+mj-ea"/>
                <a:cs typeface="+mj-cs"/>
              </a:rPr>
              <a:t>$401B</a:t>
            </a:r>
            <a:endParaRPr lang="en-IN" sz="1600" b="1" spc="72" dirty="0">
              <a:solidFill>
                <a:schemeClr val="bg1"/>
              </a:solidFill>
              <a:latin typeface="Source Sans 3" panose="020B0303030403020204" pitchFamily="34" charset="0"/>
              <a:ea typeface="+mj-ea"/>
              <a:cs typeface="+mj-cs"/>
            </a:endParaRPr>
          </a:p>
        </p:txBody>
      </p:sp>
      <p:sp>
        <p:nvSpPr>
          <p:cNvPr id="58" name="Arrow: Right 57">
            <a:extLst>
              <a:ext uri="{FF2B5EF4-FFF2-40B4-BE49-F238E27FC236}">
                <a16:creationId xmlns:a16="http://schemas.microsoft.com/office/drawing/2014/main" id="{2FA521BE-7228-4A5B-A628-94A8F2B0060F}"/>
              </a:ext>
            </a:extLst>
          </p:cNvPr>
          <p:cNvSpPr/>
          <p:nvPr/>
        </p:nvSpPr>
        <p:spPr>
          <a:xfrm rot="16200000">
            <a:off x="2222798" y="4405255"/>
            <a:ext cx="310441" cy="22384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0" name="Graphic 1">
            <a:extLst>
              <a:ext uri="{FF2B5EF4-FFF2-40B4-BE49-F238E27FC236}">
                <a16:creationId xmlns:a16="http://schemas.microsoft.com/office/drawing/2014/main" id="{603F0A8E-4CB1-4B50-A50C-5535D5BCA6FB}"/>
              </a:ext>
            </a:extLst>
          </p:cNvPr>
          <p:cNvGrpSpPr/>
          <p:nvPr/>
        </p:nvGrpSpPr>
        <p:grpSpPr>
          <a:xfrm>
            <a:off x="3671504" y="4980602"/>
            <a:ext cx="827864" cy="1088844"/>
            <a:chOff x="1915999" y="2801796"/>
            <a:chExt cx="1583712" cy="2082970"/>
          </a:xfrm>
          <a:solidFill>
            <a:srgbClr val="FA1432"/>
          </a:solidFill>
        </p:grpSpPr>
        <p:sp>
          <p:nvSpPr>
            <p:cNvPr id="62" name="Freeform: Shape 61">
              <a:extLst>
                <a:ext uri="{FF2B5EF4-FFF2-40B4-BE49-F238E27FC236}">
                  <a16:creationId xmlns:a16="http://schemas.microsoft.com/office/drawing/2014/main" id="{F572784B-ED52-4567-AD7A-0E3BADE6F852}"/>
                </a:ext>
              </a:extLst>
            </p:cNvPr>
            <p:cNvSpPr/>
            <p:nvPr/>
          </p:nvSpPr>
          <p:spPr>
            <a:xfrm>
              <a:off x="1914690" y="3349295"/>
              <a:ext cx="1583712" cy="1534605"/>
            </a:xfrm>
            <a:custGeom>
              <a:avLst/>
              <a:gdLst>
                <a:gd name="connsiteX0" fmla="*/ 782280 w 1583712"/>
                <a:gd name="connsiteY0" fmla="*/ 1317 h 1534604"/>
                <a:gd name="connsiteX1" fmla="*/ 189432 w 1583712"/>
                <a:gd name="connsiteY1" fmla="*/ 527706 h 1534604"/>
                <a:gd name="connsiteX2" fmla="*/ 29301 w 1583712"/>
                <a:gd name="connsiteY2" fmla="*/ 1211158 h 1534604"/>
                <a:gd name="connsiteX3" fmla="*/ 531301 w 1583712"/>
                <a:gd name="connsiteY3" fmla="*/ 1525118 h 1534604"/>
                <a:gd name="connsiteX4" fmla="*/ 1277282 w 1583712"/>
                <a:gd name="connsiteY4" fmla="*/ 1479366 h 1534604"/>
                <a:gd name="connsiteX5" fmla="*/ 1584039 w 1583712"/>
                <a:gd name="connsiteY5" fmla="*/ 1141221 h 1534604"/>
                <a:gd name="connsiteX6" fmla="*/ 1329581 w 1583712"/>
                <a:gd name="connsiteY6" fmla="*/ 433584 h 1534604"/>
                <a:gd name="connsiteX7" fmla="*/ 782280 w 1583712"/>
                <a:gd name="connsiteY7" fmla="*/ 1317 h 153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712" h="1534604">
                  <a:moveTo>
                    <a:pt x="782280" y="1317"/>
                  </a:moveTo>
                  <a:cubicBezTo>
                    <a:pt x="573124" y="1317"/>
                    <a:pt x="368632" y="217021"/>
                    <a:pt x="189432" y="527706"/>
                  </a:cubicBezTo>
                  <a:cubicBezTo>
                    <a:pt x="101448" y="680266"/>
                    <a:pt x="-64822" y="911398"/>
                    <a:pt x="29301" y="1211158"/>
                  </a:cubicBezTo>
                  <a:cubicBezTo>
                    <a:pt x="123423" y="1510958"/>
                    <a:pt x="465047" y="1514641"/>
                    <a:pt x="531301" y="1525118"/>
                  </a:cubicBezTo>
                  <a:cubicBezTo>
                    <a:pt x="597514" y="1535594"/>
                    <a:pt x="1012348" y="1549098"/>
                    <a:pt x="1277282" y="1479366"/>
                  </a:cubicBezTo>
                  <a:cubicBezTo>
                    <a:pt x="1542216" y="1409633"/>
                    <a:pt x="1573604" y="1214432"/>
                    <a:pt x="1584039" y="1141221"/>
                  </a:cubicBezTo>
                  <a:cubicBezTo>
                    <a:pt x="1594516" y="1068010"/>
                    <a:pt x="1549173" y="740341"/>
                    <a:pt x="1329581" y="433584"/>
                  </a:cubicBezTo>
                  <a:cubicBezTo>
                    <a:pt x="1109949" y="126827"/>
                    <a:pt x="987958" y="1317"/>
                    <a:pt x="782280" y="1317"/>
                  </a:cubicBezTo>
                  <a:close/>
                </a:path>
              </a:pathLst>
            </a:custGeom>
            <a:grpFill/>
            <a:ln w="4086" cap="flat">
              <a:noFill/>
              <a:prstDash val="solid"/>
              <a:miter/>
            </a:ln>
          </p:spPr>
          <p:txBody>
            <a:bodyPr rtlCol="0" anchor="ctr"/>
            <a:lstStyle/>
            <a:p>
              <a:endParaRPr lang="en-IN"/>
            </a:p>
          </p:txBody>
        </p:sp>
        <p:sp>
          <p:nvSpPr>
            <p:cNvPr id="64" name="Freeform: Shape 63">
              <a:extLst>
                <a:ext uri="{FF2B5EF4-FFF2-40B4-BE49-F238E27FC236}">
                  <a16:creationId xmlns:a16="http://schemas.microsoft.com/office/drawing/2014/main" id="{3F4DC58E-A393-4846-94FD-CC68206C72BB}"/>
                </a:ext>
              </a:extLst>
            </p:cNvPr>
            <p:cNvSpPr/>
            <p:nvPr/>
          </p:nvSpPr>
          <p:spPr>
            <a:xfrm>
              <a:off x="2377266" y="2800488"/>
              <a:ext cx="773441" cy="519719"/>
            </a:xfrm>
            <a:custGeom>
              <a:avLst/>
              <a:gdLst>
                <a:gd name="connsiteX0" fmla="*/ 166284 w 773440"/>
                <a:gd name="connsiteY0" fmla="*/ 522255 h 519719"/>
                <a:gd name="connsiteX1" fmla="*/ 493953 w 773440"/>
                <a:gd name="connsiteY1" fmla="*/ 522255 h 519719"/>
                <a:gd name="connsiteX2" fmla="*/ 741454 w 773440"/>
                <a:gd name="connsiteY2" fmla="*/ 261249 h 519719"/>
                <a:gd name="connsiteX3" fmla="*/ 727417 w 773440"/>
                <a:gd name="connsiteY3" fmla="*/ 125304 h 519719"/>
                <a:gd name="connsiteX4" fmla="*/ 612261 w 773440"/>
                <a:gd name="connsiteY4" fmla="*/ 117897 h 519719"/>
                <a:gd name="connsiteX5" fmla="*/ 489165 w 773440"/>
                <a:gd name="connsiteY5" fmla="*/ 281956 h 519719"/>
                <a:gd name="connsiteX6" fmla="*/ 477829 w 773440"/>
                <a:gd name="connsiteY6" fmla="*/ 6341 h 519719"/>
                <a:gd name="connsiteX7" fmla="*/ 277840 w 773440"/>
                <a:gd name="connsiteY7" fmla="*/ 69076 h 519719"/>
                <a:gd name="connsiteX8" fmla="*/ 96552 w 773440"/>
                <a:gd name="connsiteY8" fmla="*/ 72350 h 519719"/>
                <a:gd name="connsiteX9" fmla="*/ 14379 w 773440"/>
                <a:gd name="connsiteY9" fmla="*/ 111840 h 519719"/>
                <a:gd name="connsiteX10" fmla="*/ 2429 w 773440"/>
                <a:gd name="connsiteY10" fmla="*/ 194586 h 519719"/>
                <a:gd name="connsiteX11" fmla="*/ 166284 w 773440"/>
                <a:gd name="connsiteY11" fmla="*/ 522255 h 51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3440" h="519719">
                  <a:moveTo>
                    <a:pt x="166284" y="522255"/>
                  </a:moveTo>
                  <a:cubicBezTo>
                    <a:pt x="166284" y="522255"/>
                    <a:pt x="316184" y="442087"/>
                    <a:pt x="493953" y="522255"/>
                  </a:cubicBezTo>
                  <a:cubicBezTo>
                    <a:pt x="493953" y="522255"/>
                    <a:pt x="588566" y="364989"/>
                    <a:pt x="741454" y="261249"/>
                  </a:cubicBezTo>
                  <a:cubicBezTo>
                    <a:pt x="792403" y="226669"/>
                    <a:pt x="786633" y="141100"/>
                    <a:pt x="727417" y="125304"/>
                  </a:cubicBezTo>
                  <a:cubicBezTo>
                    <a:pt x="687108" y="114541"/>
                    <a:pt x="628098" y="116178"/>
                    <a:pt x="612261" y="117897"/>
                  </a:cubicBezTo>
                  <a:cubicBezTo>
                    <a:pt x="579850" y="121375"/>
                    <a:pt x="489165" y="281956"/>
                    <a:pt x="489165" y="281956"/>
                  </a:cubicBezTo>
                  <a:cubicBezTo>
                    <a:pt x="489165" y="281956"/>
                    <a:pt x="630021" y="46323"/>
                    <a:pt x="477829" y="6341"/>
                  </a:cubicBezTo>
                  <a:cubicBezTo>
                    <a:pt x="477829" y="6341"/>
                    <a:pt x="354529" y="-25047"/>
                    <a:pt x="277840" y="69076"/>
                  </a:cubicBezTo>
                  <a:cubicBezTo>
                    <a:pt x="277840" y="69076"/>
                    <a:pt x="223658" y="106848"/>
                    <a:pt x="96552" y="72350"/>
                  </a:cubicBezTo>
                  <a:cubicBezTo>
                    <a:pt x="61440" y="62815"/>
                    <a:pt x="28415" y="84340"/>
                    <a:pt x="14379" y="111840"/>
                  </a:cubicBezTo>
                  <a:cubicBezTo>
                    <a:pt x="-4078" y="148016"/>
                    <a:pt x="2429" y="194586"/>
                    <a:pt x="2429" y="194586"/>
                  </a:cubicBezTo>
                  <a:cubicBezTo>
                    <a:pt x="2429" y="194586"/>
                    <a:pt x="47731" y="452563"/>
                    <a:pt x="166284" y="522255"/>
                  </a:cubicBezTo>
                  <a:close/>
                </a:path>
              </a:pathLst>
            </a:custGeom>
            <a:grpFill/>
            <a:ln w="4086" cap="flat">
              <a:noFill/>
              <a:prstDash val="solid"/>
              <a:miter/>
            </a:ln>
          </p:spPr>
          <p:txBody>
            <a:bodyPr rtlCol="0" anchor="ctr"/>
            <a:lstStyle/>
            <a:p>
              <a:endParaRPr lang="en-IN"/>
            </a:p>
          </p:txBody>
        </p:sp>
      </p:grpSp>
      <p:grpSp>
        <p:nvGrpSpPr>
          <p:cNvPr id="65" name="Graphic 1">
            <a:extLst>
              <a:ext uri="{FF2B5EF4-FFF2-40B4-BE49-F238E27FC236}">
                <a16:creationId xmlns:a16="http://schemas.microsoft.com/office/drawing/2014/main" id="{4299845E-8B4A-48F6-9783-1048D2E58F2C}"/>
              </a:ext>
            </a:extLst>
          </p:cNvPr>
          <p:cNvGrpSpPr/>
          <p:nvPr/>
        </p:nvGrpSpPr>
        <p:grpSpPr>
          <a:xfrm>
            <a:off x="3521428" y="2564236"/>
            <a:ext cx="1128017" cy="1483619"/>
            <a:chOff x="1915999" y="2801796"/>
            <a:chExt cx="1583712" cy="2082970"/>
          </a:xfrm>
          <a:solidFill>
            <a:srgbClr val="1E467A"/>
          </a:solidFill>
        </p:grpSpPr>
        <p:sp>
          <p:nvSpPr>
            <p:cNvPr id="66" name="Freeform: Shape 65">
              <a:extLst>
                <a:ext uri="{FF2B5EF4-FFF2-40B4-BE49-F238E27FC236}">
                  <a16:creationId xmlns:a16="http://schemas.microsoft.com/office/drawing/2014/main" id="{6B090D56-951C-46F6-A8A5-0B0F050A1927}"/>
                </a:ext>
              </a:extLst>
            </p:cNvPr>
            <p:cNvSpPr/>
            <p:nvPr/>
          </p:nvSpPr>
          <p:spPr>
            <a:xfrm>
              <a:off x="1914690" y="3349295"/>
              <a:ext cx="1583712" cy="1534605"/>
            </a:xfrm>
            <a:custGeom>
              <a:avLst/>
              <a:gdLst>
                <a:gd name="connsiteX0" fmla="*/ 782280 w 1583712"/>
                <a:gd name="connsiteY0" fmla="*/ 1317 h 1534604"/>
                <a:gd name="connsiteX1" fmla="*/ 189432 w 1583712"/>
                <a:gd name="connsiteY1" fmla="*/ 527706 h 1534604"/>
                <a:gd name="connsiteX2" fmla="*/ 29301 w 1583712"/>
                <a:gd name="connsiteY2" fmla="*/ 1211158 h 1534604"/>
                <a:gd name="connsiteX3" fmla="*/ 531301 w 1583712"/>
                <a:gd name="connsiteY3" fmla="*/ 1525118 h 1534604"/>
                <a:gd name="connsiteX4" fmla="*/ 1277282 w 1583712"/>
                <a:gd name="connsiteY4" fmla="*/ 1479366 h 1534604"/>
                <a:gd name="connsiteX5" fmla="*/ 1584039 w 1583712"/>
                <a:gd name="connsiteY5" fmla="*/ 1141221 h 1534604"/>
                <a:gd name="connsiteX6" fmla="*/ 1329581 w 1583712"/>
                <a:gd name="connsiteY6" fmla="*/ 433584 h 1534604"/>
                <a:gd name="connsiteX7" fmla="*/ 782280 w 1583712"/>
                <a:gd name="connsiteY7" fmla="*/ 1317 h 153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712" h="1534604">
                  <a:moveTo>
                    <a:pt x="782280" y="1317"/>
                  </a:moveTo>
                  <a:cubicBezTo>
                    <a:pt x="573124" y="1317"/>
                    <a:pt x="368632" y="217021"/>
                    <a:pt x="189432" y="527706"/>
                  </a:cubicBezTo>
                  <a:cubicBezTo>
                    <a:pt x="101448" y="680266"/>
                    <a:pt x="-64822" y="911398"/>
                    <a:pt x="29301" y="1211158"/>
                  </a:cubicBezTo>
                  <a:cubicBezTo>
                    <a:pt x="123423" y="1510958"/>
                    <a:pt x="465047" y="1514641"/>
                    <a:pt x="531301" y="1525118"/>
                  </a:cubicBezTo>
                  <a:cubicBezTo>
                    <a:pt x="597514" y="1535594"/>
                    <a:pt x="1012348" y="1549098"/>
                    <a:pt x="1277282" y="1479366"/>
                  </a:cubicBezTo>
                  <a:cubicBezTo>
                    <a:pt x="1542216" y="1409633"/>
                    <a:pt x="1573604" y="1214432"/>
                    <a:pt x="1584039" y="1141221"/>
                  </a:cubicBezTo>
                  <a:cubicBezTo>
                    <a:pt x="1594516" y="1068010"/>
                    <a:pt x="1549173" y="740341"/>
                    <a:pt x="1329581" y="433584"/>
                  </a:cubicBezTo>
                  <a:cubicBezTo>
                    <a:pt x="1109949" y="126827"/>
                    <a:pt x="987958" y="1317"/>
                    <a:pt x="782280" y="1317"/>
                  </a:cubicBezTo>
                  <a:close/>
                </a:path>
              </a:pathLst>
            </a:custGeom>
            <a:grpFill/>
            <a:ln w="4086" cap="flat">
              <a:noFill/>
              <a:prstDash val="solid"/>
              <a:miter/>
            </a:ln>
          </p:spPr>
          <p:txBody>
            <a:bodyPr rtlCol="0" anchor="ctr"/>
            <a:lstStyle/>
            <a:p>
              <a:endParaRPr lang="en-IN"/>
            </a:p>
          </p:txBody>
        </p:sp>
        <p:sp>
          <p:nvSpPr>
            <p:cNvPr id="67" name="Freeform: Shape 66">
              <a:extLst>
                <a:ext uri="{FF2B5EF4-FFF2-40B4-BE49-F238E27FC236}">
                  <a16:creationId xmlns:a16="http://schemas.microsoft.com/office/drawing/2014/main" id="{8DAD369E-4E00-46BB-B2D9-AFC5B1E2873A}"/>
                </a:ext>
              </a:extLst>
            </p:cNvPr>
            <p:cNvSpPr/>
            <p:nvPr/>
          </p:nvSpPr>
          <p:spPr>
            <a:xfrm>
              <a:off x="2377266" y="2800488"/>
              <a:ext cx="773441" cy="519719"/>
            </a:xfrm>
            <a:custGeom>
              <a:avLst/>
              <a:gdLst>
                <a:gd name="connsiteX0" fmla="*/ 166284 w 773440"/>
                <a:gd name="connsiteY0" fmla="*/ 522255 h 519719"/>
                <a:gd name="connsiteX1" fmla="*/ 493953 w 773440"/>
                <a:gd name="connsiteY1" fmla="*/ 522255 h 519719"/>
                <a:gd name="connsiteX2" fmla="*/ 741454 w 773440"/>
                <a:gd name="connsiteY2" fmla="*/ 261249 h 519719"/>
                <a:gd name="connsiteX3" fmla="*/ 727417 w 773440"/>
                <a:gd name="connsiteY3" fmla="*/ 125304 h 519719"/>
                <a:gd name="connsiteX4" fmla="*/ 612261 w 773440"/>
                <a:gd name="connsiteY4" fmla="*/ 117897 h 519719"/>
                <a:gd name="connsiteX5" fmla="*/ 489165 w 773440"/>
                <a:gd name="connsiteY5" fmla="*/ 281956 h 519719"/>
                <a:gd name="connsiteX6" fmla="*/ 477829 w 773440"/>
                <a:gd name="connsiteY6" fmla="*/ 6341 h 519719"/>
                <a:gd name="connsiteX7" fmla="*/ 277840 w 773440"/>
                <a:gd name="connsiteY7" fmla="*/ 69076 h 519719"/>
                <a:gd name="connsiteX8" fmla="*/ 96552 w 773440"/>
                <a:gd name="connsiteY8" fmla="*/ 72350 h 519719"/>
                <a:gd name="connsiteX9" fmla="*/ 14379 w 773440"/>
                <a:gd name="connsiteY9" fmla="*/ 111840 h 519719"/>
                <a:gd name="connsiteX10" fmla="*/ 2429 w 773440"/>
                <a:gd name="connsiteY10" fmla="*/ 194586 h 519719"/>
                <a:gd name="connsiteX11" fmla="*/ 166284 w 773440"/>
                <a:gd name="connsiteY11" fmla="*/ 522255 h 51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3440" h="519719">
                  <a:moveTo>
                    <a:pt x="166284" y="522255"/>
                  </a:moveTo>
                  <a:cubicBezTo>
                    <a:pt x="166284" y="522255"/>
                    <a:pt x="316184" y="442087"/>
                    <a:pt x="493953" y="522255"/>
                  </a:cubicBezTo>
                  <a:cubicBezTo>
                    <a:pt x="493953" y="522255"/>
                    <a:pt x="588566" y="364989"/>
                    <a:pt x="741454" y="261249"/>
                  </a:cubicBezTo>
                  <a:cubicBezTo>
                    <a:pt x="792403" y="226669"/>
                    <a:pt x="786633" y="141100"/>
                    <a:pt x="727417" y="125304"/>
                  </a:cubicBezTo>
                  <a:cubicBezTo>
                    <a:pt x="687108" y="114541"/>
                    <a:pt x="628098" y="116178"/>
                    <a:pt x="612261" y="117897"/>
                  </a:cubicBezTo>
                  <a:cubicBezTo>
                    <a:pt x="579850" y="121375"/>
                    <a:pt x="489165" y="281956"/>
                    <a:pt x="489165" y="281956"/>
                  </a:cubicBezTo>
                  <a:cubicBezTo>
                    <a:pt x="489165" y="281956"/>
                    <a:pt x="630021" y="46323"/>
                    <a:pt x="477829" y="6341"/>
                  </a:cubicBezTo>
                  <a:cubicBezTo>
                    <a:pt x="477829" y="6341"/>
                    <a:pt x="354529" y="-25047"/>
                    <a:pt x="277840" y="69076"/>
                  </a:cubicBezTo>
                  <a:cubicBezTo>
                    <a:pt x="277840" y="69076"/>
                    <a:pt x="223658" y="106848"/>
                    <a:pt x="96552" y="72350"/>
                  </a:cubicBezTo>
                  <a:cubicBezTo>
                    <a:pt x="61440" y="62815"/>
                    <a:pt x="28415" y="84340"/>
                    <a:pt x="14379" y="111840"/>
                  </a:cubicBezTo>
                  <a:cubicBezTo>
                    <a:pt x="-4078" y="148016"/>
                    <a:pt x="2429" y="194586"/>
                    <a:pt x="2429" y="194586"/>
                  </a:cubicBezTo>
                  <a:cubicBezTo>
                    <a:pt x="2429" y="194586"/>
                    <a:pt x="47731" y="452563"/>
                    <a:pt x="166284" y="522255"/>
                  </a:cubicBezTo>
                  <a:close/>
                </a:path>
              </a:pathLst>
            </a:custGeom>
            <a:grpFill/>
            <a:ln w="4086" cap="flat">
              <a:noFill/>
              <a:prstDash val="solid"/>
              <a:miter/>
            </a:ln>
          </p:spPr>
          <p:txBody>
            <a:bodyPr rtlCol="0" anchor="ctr"/>
            <a:lstStyle/>
            <a:p>
              <a:endParaRPr lang="en-IN"/>
            </a:p>
          </p:txBody>
        </p:sp>
      </p:grpSp>
      <p:sp>
        <p:nvSpPr>
          <p:cNvPr id="71" name="TextBox 70">
            <a:extLst>
              <a:ext uri="{FF2B5EF4-FFF2-40B4-BE49-F238E27FC236}">
                <a16:creationId xmlns:a16="http://schemas.microsoft.com/office/drawing/2014/main" id="{6AA65850-3E40-4E4A-9210-58467A817917}"/>
              </a:ext>
            </a:extLst>
          </p:cNvPr>
          <p:cNvSpPr txBox="1"/>
          <p:nvPr/>
        </p:nvSpPr>
        <p:spPr>
          <a:xfrm>
            <a:off x="3588605" y="5608001"/>
            <a:ext cx="921976" cy="338554"/>
          </a:xfrm>
          <a:prstGeom prst="rect">
            <a:avLst/>
          </a:prstGeom>
          <a:noFill/>
        </p:spPr>
        <p:txBody>
          <a:bodyPr wrap="square" rtlCol="0">
            <a:spAutoFit/>
          </a:bodyPr>
          <a:lstStyle/>
          <a:p>
            <a:pPr algn="ctr"/>
            <a:r>
              <a:rPr lang="en-US" sz="1600" spc="72" dirty="0">
                <a:solidFill>
                  <a:schemeClr val="bg1"/>
                </a:solidFill>
                <a:latin typeface="Source Sans 3" panose="020B0303030403020204" pitchFamily="34" charset="0"/>
                <a:ea typeface="+mj-ea"/>
                <a:cs typeface="+mj-cs"/>
              </a:rPr>
              <a:t>$94B</a:t>
            </a:r>
          </a:p>
        </p:txBody>
      </p:sp>
      <p:sp>
        <p:nvSpPr>
          <p:cNvPr id="73" name="TextBox 72">
            <a:extLst>
              <a:ext uri="{FF2B5EF4-FFF2-40B4-BE49-F238E27FC236}">
                <a16:creationId xmlns:a16="http://schemas.microsoft.com/office/drawing/2014/main" id="{F26D7806-D4FF-47C5-8CC9-6E11F1262569}"/>
              </a:ext>
            </a:extLst>
          </p:cNvPr>
          <p:cNvSpPr txBox="1"/>
          <p:nvPr/>
        </p:nvSpPr>
        <p:spPr>
          <a:xfrm>
            <a:off x="3650307" y="3424551"/>
            <a:ext cx="870258" cy="338554"/>
          </a:xfrm>
          <a:prstGeom prst="rect">
            <a:avLst/>
          </a:prstGeom>
          <a:noFill/>
        </p:spPr>
        <p:txBody>
          <a:bodyPr wrap="square" rtlCol="0">
            <a:spAutoFit/>
          </a:bodyPr>
          <a:lstStyle/>
          <a:p>
            <a:pPr algn="ctr"/>
            <a:r>
              <a:rPr lang="en-US" sz="1600" b="1" spc="72" dirty="0">
                <a:solidFill>
                  <a:schemeClr val="bg1"/>
                </a:solidFill>
                <a:latin typeface="Source Sans 3" panose="020B0303030403020204" pitchFamily="34" charset="0"/>
                <a:ea typeface="+mj-ea"/>
                <a:cs typeface="+mj-cs"/>
              </a:rPr>
              <a:t>$94B</a:t>
            </a:r>
          </a:p>
        </p:txBody>
      </p:sp>
      <p:sp>
        <p:nvSpPr>
          <p:cNvPr id="74" name="Arrow: Right 73">
            <a:extLst>
              <a:ext uri="{FF2B5EF4-FFF2-40B4-BE49-F238E27FC236}">
                <a16:creationId xmlns:a16="http://schemas.microsoft.com/office/drawing/2014/main" id="{68D537AA-EBA7-4CFD-B29B-BAEB2BD67DB7}"/>
              </a:ext>
            </a:extLst>
          </p:cNvPr>
          <p:cNvSpPr/>
          <p:nvPr/>
        </p:nvSpPr>
        <p:spPr>
          <a:xfrm rot="16200000">
            <a:off x="3930217" y="4405255"/>
            <a:ext cx="310441" cy="22384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78" name="Graphic 1">
            <a:extLst>
              <a:ext uri="{FF2B5EF4-FFF2-40B4-BE49-F238E27FC236}">
                <a16:creationId xmlns:a16="http://schemas.microsoft.com/office/drawing/2014/main" id="{32401379-C9BF-45A7-B544-588F1068EC7F}"/>
              </a:ext>
            </a:extLst>
          </p:cNvPr>
          <p:cNvGrpSpPr/>
          <p:nvPr/>
        </p:nvGrpSpPr>
        <p:grpSpPr>
          <a:xfrm>
            <a:off x="5378923" y="4980602"/>
            <a:ext cx="827864" cy="1088844"/>
            <a:chOff x="1915999" y="2801796"/>
            <a:chExt cx="1583712" cy="2082970"/>
          </a:xfrm>
          <a:solidFill>
            <a:srgbClr val="FA1432"/>
          </a:solidFill>
        </p:grpSpPr>
        <p:sp>
          <p:nvSpPr>
            <p:cNvPr id="79" name="Freeform: Shape 78">
              <a:extLst>
                <a:ext uri="{FF2B5EF4-FFF2-40B4-BE49-F238E27FC236}">
                  <a16:creationId xmlns:a16="http://schemas.microsoft.com/office/drawing/2014/main" id="{96BCE0C8-12FF-45CE-A28F-43185711B018}"/>
                </a:ext>
              </a:extLst>
            </p:cNvPr>
            <p:cNvSpPr/>
            <p:nvPr/>
          </p:nvSpPr>
          <p:spPr>
            <a:xfrm>
              <a:off x="1914690" y="3349295"/>
              <a:ext cx="1583712" cy="1534605"/>
            </a:xfrm>
            <a:custGeom>
              <a:avLst/>
              <a:gdLst>
                <a:gd name="connsiteX0" fmla="*/ 782280 w 1583712"/>
                <a:gd name="connsiteY0" fmla="*/ 1317 h 1534604"/>
                <a:gd name="connsiteX1" fmla="*/ 189432 w 1583712"/>
                <a:gd name="connsiteY1" fmla="*/ 527706 h 1534604"/>
                <a:gd name="connsiteX2" fmla="*/ 29301 w 1583712"/>
                <a:gd name="connsiteY2" fmla="*/ 1211158 h 1534604"/>
                <a:gd name="connsiteX3" fmla="*/ 531301 w 1583712"/>
                <a:gd name="connsiteY3" fmla="*/ 1525118 h 1534604"/>
                <a:gd name="connsiteX4" fmla="*/ 1277282 w 1583712"/>
                <a:gd name="connsiteY4" fmla="*/ 1479366 h 1534604"/>
                <a:gd name="connsiteX5" fmla="*/ 1584039 w 1583712"/>
                <a:gd name="connsiteY5" fmla="*/ 1141221 h 1534604"/>
                <a:gd name="connsiteX6" fmla="*/ 1329581 w 1583712"/>
                <a:gd name="connsiteY6" fmla="*/ 433584 h 1534604"/>
                <a:gd name="connsiteX7" fmla="*/ 782280 w 1583712"/>
                <a:gd name="connsiteY7" fmla="*/ 1317 h 153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712" h="1534604">
                  <a:moveTo>
                    <a:pt x="782280" y="1317"/>
                  </a:moveTo>
                  <a:cubicBezTo>
                    <a:pt x="573124" y="1317"/>
                    <a:pt x="368632" y="217021"/>
                    <a:pt x="189432" y="527706"/>
                  </a:cubicBezTo>
                  <a:cubicBezTo>
                    <a:pt x="101448" y="680266"/>
                    <a:pt x="-64822" y="911398"/>
                    <a:pt x="29301" y="1211158"/>
                  </a:cubicBezTo>
                  <a:cubicBezTo>
                    <a:pt x="123423" y="1510958"/>
                    <a:pt x="465047" y="1514641"/>
                    <a:pt x="531301" y="1525118"/>
                  </a:cubicBezTo>
                  <a:cubicBezTo>
                    <a:pt x="597514" y="1535594"/>
                    <a:pt x="1012348" y="1549098"/>
                    <a:pt x="1277282" y="1479366"/>
                  </a:cubicBezTo>
                  <a:cubicBezTo>
                    <a:pt x="1542216" y="1409633"/>
                    <a:pt x="1573604" y="1214432"/>
                    <a:pt x="1584039" y="1141221"/>
                  </a:cubicBezTo>
                  <a:cubicBezTo>
                    <a:pt x="1594516" y="1068010"/>
                    <a:pt x="1549173" y="740341"/>
                    <a:pt x="1329581" y="433584"/>
                  </a:cubicBezTo>
                  <a:cubicBezTo>
                    <a:pt x="1109949" y="126827"/>
                    <a:pt x="987958" y="1317"/>
                    <a:pt x="782280" y="1317"/>
                  </a:cubicBezTo>
                  <a:close/>
                </a:path>
              </a:pathLst>
            </a:custGeom>
            <a:grpFill/>
            <a:ln w="4086"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BF7C73EA-A1E9-4CBD-BA1F-7D7C90142756}"/>
                </a:ext>
              </a:extLst>
            </p:cNvPr>
            <p:cNvSpPr/>
            <p:nvPr/>
          </p:nvSpPr>
          <p:spPr>
            <a:xfrm>
              <a:off x="2377266" y="2800488"/>
              <a:ext cx="773441" cy="519719"/>
            </a:xfrm>
            <a:custGeom>
              <a:avLst/>
              <a:gdLst>
                <a:gd name="connsiteX0" fmla="*/ 166284 w 773440"/>
                <a:gd name="connsiteY0" fmla="*/ 522255 h 519719"/>
                <a:gd name="connsiteX1" fmla="*/ 493953 w 773440"/>
                <a:gd name="connsiteY1" fmla="*/ 522255 h 519719"/>
                <a:gd name="connsiteX2" fmla="*/ 741454 w 773440"/>
                <a:gd name="connsiteY2" fmla="*/ 261249 h 519719"/>
                <a:gd name="connsiteX3" fmla="*/ 727417 w 773440"/>
                <a:gd name="connsiteY3" fmla="*/ 125304 h 519719"/>
                <a:gd name="connsiteX4" fmla="*/ 612261 w 773440"/>
                <a:gd name="connsiteY4" fmla="*/ 117897 h 519719"/>
                <a:gd name="connsiteX5" fmla="*/ 489165 w 773440"/>
                <a:gd name="connsiteY5" fmla="*/ 281956 h 519719"/>
                <a:gd name="connsiteX6" fmla="*/ 477829 w 773440"/>
                <a:gd name="connsiteY6" fmla="*/ 6341 h 519719"/>
                <a:gd name="connsiteX7" fmla="*/ 277840 w 773440"/>
                <a:gd name="connsiteY7" fmla="*/ 69076 h 519719"/>
                <a:gd name="connsiteX8" fmla="*/ 96552 w 773440"/>
                <a:gd name="connsiteY8" fmla="*/ 72350 h 519719"/>
                <a:gd name="connsiteX9" fmla="*/ 14379 w 773440"/>
                <a:gd name="connsiteY9" fmla="*/ 111840 h 519719"/>
                <a:gd name="connsiteX10" fmla="*/ 2429 w 773440"/>
                <a:gd name="connsiteY10" fmla="*/ 194586 h 519719"/>
                <a:gd name="connsiteX11" fmla="*/ 166284 w 773440"/>
                <a:gd name="connsiteY11" fmla="*/ 522255 h 51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3440" h="519719">
                  <a:moveTo>
                    <a:pt x="166284" y="522255"/>
                  </a:moveTo>
                  <a:cubicBezTo>
                    <a:pt x="166284" y="522255"/>
                    <a:pt x="316184" y="442087"/>
                    <a:pt x="493953" y="522255"/>
                  </a:cubicBezTo>
                  <a:cubicBezTo>
                    <a:pt x="493953" y="522255"/>
                    <a:pt x="588566" y="364989"/>
                    <a:pt x="741454" y="261249"/>
                  </a:cubicBezTo>
                  <a:cubicBezTo>
                    <a:pt x="792403" y="226669"/>
                    <a:pt x="786633" y="141100"/>
                    <a:pt x="727417" y="125304"/>
                  </a:cubicBezTo>
                  <a:cubicBezTo>
                    <a:pt x="687108" y="114541"/>
                    <a:pt x="628098" y="116178"/>
                    <a:pt x="612261" y="117897"/>
                  </a:cubicBezTo>
                  <a:cubicBezTo>
                    <a:pt x="579850" y="121375"/>
                    <a:pt x="489165" y="281956"/>
                    <a:pt x="489165" y="281956"/>
                  </a:cubicBezTo>
                  <a:cubicBezTo>
                    <a:pt x="489165" y="281956"/>
                    <a:pt x="630021" y="46323"/>
                    <a:pt x="477829" y="6341"/>
                  </a:cubicBezTo>
                  <a:cubicBezTo>
                    <a:pt x="477829" y="6341"/>
                    <a:pt x="354529" y="-25047"/>
                    <a:pt x="277840" y="69076"/>
                  </a:cubicBezTo>
                  <a:cubicBezTo>
                    <a:pt x="277840" y="69076"/>
                    <a:pt x="223658" y="106848"/>
                    <a:pt x="96552" y="72350"/>
                  </a:cubicBezTo>
                  <a:cubicBezTo>
                    <a:pt x="61440" y="62815"/>
                    <a:pt x="28415" y="84340"/>
                    <a:pt x="14379" y="111840"/>
                  </a:cubicBezTo>
                  <a:cubicBezTo>
                    <a:pt x="-4078" y="148016"/>
                    <a:pt x="2429" y="194586"/>
                    <a:pt x="2429" y="194586"/>
                  </a:cubicBezTo>
                  <a:cubicBezTo>
                    <a:pt x="2429" y="194586"/>
                    <a:pt x="47731" y="452563"/>
                    <a:pt x="166284" y="522255"/>
                  </a:cubicBezTo>
                  <a:close/>
                </a:path>
              </a:pathLst>
            </a:custGeom>
            <a:grpFill/>
            <a:ln w="4086" cap="flat">
              <a:noFill/>
              <a:prstDash val="solid"/>
              <a:miter/>
            </a:ln>
          </p:spPr>
          <p:txBody>
            <a:bodyPr rtlCol="0" anchor="ctr"/>
            <a:lstStyle/>
            <a:p>
              <a:endParaRPr lang="en-IN"/>
            </a:p>
          </p:txBody>
        </p:sp>
      </p:grpSp>
      <p:grpSp>
        <p:nvGrpSpPr>
          <p:cNvPr id="81" name="Graphic 1">
            <a:extLst>
              <a:ext uri="{FF2B5EF4-FFF2-40B4-BE49-F238E27FC236}">
                <a16:creationId xmlns:a16="http://schemas.microsoft.com/office/drawing/2014/main" id="{37DA0F71-2AAA-48C3-9296-8CC9D4F65A60}"/>
              </a:ext>
            </a:extLst>
          </p:cNvPr>
          <p:cNvGrpSpPr/>
          <p:nvPr/>
        </p:nvGrpSpPr>
        <p:grpSpPr>
          <a:xfrm>
            <a:off x="5228847" y="2564236"/>
            <a:ext cx="1128017" cy="1483619"/>
            <a:chOff x="1915999" y="2801796"/>
            <a:chExt cx="1583712" cy="2082970"/>
          </a:xfrm>
          <a:solidFill>
            <a:srgbClr val="1E467A"/>
          </a:solidFill>
        </p:grpSpPr>
        <p:sp>
          <p:nvSpPr>
            <p:cNvPr id="86" name="Freeform: Shape 85">
              <a:extLst>
                <a:ext uri="{FF2B5EF4-FFF2-40B4-BE49-F238E27FC236}">
                  <a16:creationId xmlns:a16="http://schemas.microsoft.com/office/drawing/2014/main" id="{093105FE-6933-4BD9-AE85-BE5FA414B9FA}"/>
                </a:ext>
              </a:extLst>
            </p:cNvPr>
            <p:cNvSpPr/>
            <p:nvPr/>
          </p:nvSpPr>
          <p:spPr>
            <a:xfrm>
              <a:off x="1914690" y="3349295"/>
              <a:ext cx="1583712" cy="1534605"/>
            </a:xfrm>
            <a:custGeom>
              <a:avLst/>
              <a:gdLst>
                <a:gd name="connsiteX0" fmla="*/ 782280 w 1583712"/>
                <a:gd name="connsiteY0" fmla="*/ 1317 h 1534604"/>
                <a:gd name="connsiteX1" fmla="*/ 189432 w 1583712"/>
                <a:gd name="connsiteY1" fmla="*/ 527706 h 1534604"/>
                <a:gd name="connsiteX2" fmla="*/ 29301 w 1583712"/>
                <a:gd name="connsiteY2" fmla="*/ 1211158 h 1534604"/>
                <a:gd name="connsiteX3" fmla="*/ 531301 w 1583712"/>
                <a:gd name="connsiteY3" fmla="*/ 1525118 h 1534604"/>
                <a:gd name="connsiteX4" fmla="*/ 1277282 w 1583712"/>
                <a:gd name="connsiteY4" fmla="*/ 1479366 h 1534604"/>
                <a:gd name="connsiteX5" fmla="*/ 1584039 w 1583712"/>
                <a:gd name="connsiteY5" fmla="*/ 1141221 h 1534604"/>
                <a:gd name="connsiteX6" fmla="*/ 1329581 w 1583712"/>
                <a:gd name="connsiteY6" fmla="*/ 433584 h 1534604"/>
                <a:gd name="connsiteX7" fmla="*/ 782280 w 1583712"/>
                <a:gd name="connsiteY7" fmla="*/ 1317 h 153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712" h="1534604">
                  <a:moveTo>
                    <a:pt x="782280" y="1317"/>
                  </a:moveTo>
                  <a:cubicBezTo>
                    <a:pt x="573124" y="1317"/>
                    <a:pt x="368632" y="217021"/>
                    <a:pt x="189432" y="527706"/>
                  </a:cubicBezTo>
                  <a:cubicBezTo>
                    <a:pt x="101448" y="680266"/>
                    <a:pt x="-64822" y="911398"/>
                    <a:pt x="29301" y="1211158"/>
                  </a:cubicBezTo>
                  <a:cubicBezTo>
                    <a:pt x="123423" y="1510958"/>
                    <a:pt x="465047" y="1514641"/>
                    <a:pt x="531301" y="1525118"/>
                  </a:cubicBezTo>
                  <a:cubicBezTo>
                    <a:pt x="597514" y="1535594"/>
                    <a:pt x="1012348" y="1549098"/>
                    <a:pt x="1277282" y="1479366"/>
                  </a:cubicBezTo>
                  <a:cubicBezTo>
                    <a:pt x="1542216" y="1409633"/>
                    <a:pt x="1573604" y="1214432"/>
                    <a:pt x="1584039" y="1141221"/>
                  </a:cubicBezTo>
                  <a:cubicBezTo>
                    <a:pt x="1594516" y="1068010"/>
                    <a:pt x="1549173" y="740341"/>
                    <a:pt x="1329581" y="433584"/>
                  </a:cubicBezTo>
                  <a:cubicBezTo>
                    <a:pt x="1109949" y="126827"/>
                    <a:pt x="987958" y="1317"/>
                    <a:pt x="782280" y="1317"/>
                  </a:cubicBezTo>
                  <a:close/>
                </a:path>
              </a:pathLst>
            </a:custGeom>
            <a:grpFill/>
            <a:ln w="4086" cap="flat">
              <a:noFill/>
              <a:prstDash val="solid"/>
              <a:miter/>
            </a:ln>
          </p:spPr>
          <p:txBody>
            <a:bodyPr rtlCol="0" anchor="ctr"/>
            <a:lstStyle/>
            <a:p>
              <a:endParaRPr lang="en-IN"/>
            </a:p>
          </p:txBody>
        </p:sp>
        <p:sp>
          <p:nvSpPr>
            <p:cNvPr id="87" name="Freeform: Shape 86">
              <a:extLst>
                <a:ext uri="{FF2B5EF4-FFF2-40B4-BE49-F238E27FC236}">
                  <a16:creationId xmlns:a16="http://schemas.microsoft.com/office/drawing/2014/main" id="{02807B4A-2A37-4BE1-B984-20AE09F7F9DD}"/>
                </a:ext>
              </a:extLst>
            </p:cNvPr>
            <p:cNvSpPr/>
            <p:nvPr/>
          </p:nvSpPr>
          <p:spPr>
            <a:xfrm>
              <a:off x="2377266" y="2800488"/>
              <a:ext cx="773441" cy="519719"/>
            </a:xfrm>
            <a:custGeom>
              <a:avLst/>
              <a:gdLst>
                <a:gd name="connsiteX0" fmla="*/ 166284 w 773440"/>
                <a:gd name="connsiteY0" fmla="*/ 522255 h 519719"/>
                <a:gd name="connsiteX1" fmla="*/ 493953 w 773440"/>
                <a:gd name="connsiteY1" fmla="*/ 522255 h 519719"/>
                <a:gd name="connsiteX2" fmla="*/ 741454 w 773440"/>
                <a:gd name="connsiteY2" fmla="*/ 261249 h 519719"/>
                <a:gd name="connsiteX3" fmla="*/ 727417 w 773440"/>
                <a:gd name="connsiteY3" fmla="*/ 125304 h 519719"/>
                <a:gd name="connsiteX4" fmla="*/ 612261 w 773440"/>
                <a:gd name="connsiteY4" fmla="*/ 117897 h 519719"/>
                <a:gd name="connsiteX5" fmla="*/ 489165 w 773440"/>
                <a:gd name="connsiteY5" fmla="*/ 281956 h 519719"/>
                <a:gd name="connsiteX6" fmla="*/ 477829 w 773440"/>
                <a:gd name="connsiteY6" fmla="*/ 6341 h 519719"/>
                <a:gd name="connsiteX7" fmla="*/ 277840 w 773440"/>
                <a:gd name="connsiteY7" fmla="*/ 69076 h 519719"/>
                <a:gd name="connsiteX8" fmla="*/ 96552 w 773440"/>
                <a:gd name="connsiteY8" fmla="*/ 72350 h 519719"/>
                <a:gd name="connsiteX9" fmla="*/ 14379 w 773440"/>
                <a:gd name="connsiteY9" fmla="*/ 111840 h 519719"/>
                <a:gd name="connsiteX10" fmla="*/ 2429 w 773440"/>
                <a:gd name="connsiteY10" fmla="*/ 194586 h 519719"/>
                <a:gd name="connsiteX11" fmla="*/ 166284 w 773440"/>
                <a:gd name="connsiteY11" fmla="*/ 522255 h 51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3440" h="519719">
                  <a:moveTo>
                    <a:pt x="166284" y="522255"/>
                  </a:moveTo>
                  <a:cubicBezTo>
                    <a:pt x="166284" y="522255"/>
                    <a:pt x="316184" y="442087"/>
                    <a:pt x="493953" y="522255"/>
                  </a:cubicBezTo>
                  <a:cubicBezTo>
                    <a:pt x="493953" y="522255"/>
                    <a:pt x="588566" y="364989"/>
                    <a:pt x="741454" y="261249"/>
                  </a:cubicBezTo>
                  <a:cubicBezTo>
                    <a:pt x="792403" y="226669"/>
                    <a:pt x="786633" y="141100"/>
                    <a:pt x="727417" y="125304"/>
                  </a:cubicBezTo>
                  <a:cubicBezTo>
                    <a:pt x="687108" y="114541"/>
                    <a:pt x="628098" y="116178"/>
                    <a:pt x="612261" y="117897"/>
                  </a:cubicBezTo>
                  <a:cubicBezTo>
                    <a:pt x="579850" y="121375"/>
                    <a:pt x="489165" y="281956"/>
                    <a:pt x="489165" y="281956"/>
                  </a:cubicBezTo>
                  <a:cubicBezTo>
                    <a:pt x="489165" y="281956"/>
                    <a:pt x="630021" y="46323"/>
                    <a:pt x="477829" y="6341"/>
                  </a:cubicBezTo>
                  <a:cubicBezTo>
                    <a:pt x="477829" y="6341"/>
                    <a:pt x="354529" y="-25047"/>
                    <a:pt x="277840" y="69076"/>
                  </a:cubicBezTo>
                  <a:cubicBezTo>
                    <a:pt x="277840" y="69076"/>
                    <a:pt x="223658" y="106848"/>
                    <a:pt x="96552" y="72350"/>
                  </a:cubicBezTo>
                  <a:cubicBezTo>
                    <a:pt x="61440" y="62815"/>
                    <a:pt x="28415" y="84340"/>
                    <a:pt x="14379" y="111840"/>
                  </a:cubicBezTo>
                  <a:cubicBezTo>
                    <a:pt x="-4078" y="148016"/>
                    <a:pt x="2429" y="194586"/>
                    <a:pt x="2429" y="194586"/>
                  </a:cubicBezTo>
                  <a:cubicBezTo>
                    <a:pt x="2429" y="194586"/>
                    <a:pt x="47731" y="452563"/>
                    <a:pt x="166284" y="522255"/>
                  </a:cubicBezTo>
                  <a:close/>
                </a:path>
              </a:pathLst>
            </a:custGeom>
            <a:grpFill/>
            <a:ln w="4086" cap="flat">
              <a:noFill/>
              <a:prstDash val="solid"/>
              <a:miter/>
            </a:ln>
          </p:spPr>
          <p:txBody>
            <a:bodyPr rtlCol="0" anchor="ctr"/>
            <a:lstStyle/>
            <a:p>
              <a:endParaRPr lang="en-IN"/>
            </a:p>
          </p:txBody>
        </p:sp>
      </p:grpSp>
      <p:sp>
        <p:nvSpPr>
          <p:cNvPr id="88" name="TextBox 87">
            <a:extLst>
              <a:ext uri="{FF2B5EF4-FFF2-40B4-BE49-F238E27FC236}">
                <a16:creationId xmlns:a16="http://schemas.microsoft.com/office/drawing/2014/main" id="{423D190C-E1D1-4A3F-AC06-82A01111260F}"/>
              </a:ext>
            </a:extLst>
          </p:cNvPr>
          <p:cNvSpPr txBox="1"/>
          <p:nvPr/>
        </p:nvSpPr>
        <p:spPr>
          <a:xfrm>
            <a:off x="5296024" y="5608001"/>
            <a:ext cx="921976" cy="338554"/>
          </a:xfrm>
          <a:prstGeom prst="rect">
            <a:avLst/>
          </a:prstGeom>
          <a:noFill/>
        </p:spPr>
        <p:txBody>
          <a:bodyPr wrap="square" rtlCol="0">
            <a:spAutoFit/>
          </a:bodyPr>
          <a:lstStyle/>
          <a:p>
            <a:pPr algn="ctr"/>
            <a:r>
              <a:rPr lang="en-US" sz="1600" spc="72" dirty="0">
                <a:solidFill>
                  <a:schemeClr val="bg1"/>
                </a:solidFill>
                <a:latin typeface="Source Sans 3" panose="020B0303030403020204" pitchFamily="34" charset="0"/>
                <a:ea typeface="+mj-ea"/>
                <a:cs typeface="+mj-cs"/>
              </a:rPr>
              <a:t>$174B</a:t>
            </a:r>
          </a:p>
        </p:txBody>
      </p:sp>
      <p:sp>
        <p:nvSpPr>
          <p:cNvPr id="89" name="TextBox 88">
            <a:extLst>
              <a:ext uri="{FF2B5EF4-FFF2-40B4-BE49-F238E27FC236}">
                <a16:creationId xmlns:a16="http://schemas.microsoft.com/office/drawing/2014/main" id="{E968F5C1-037F-46D4-BE21-8C1AAA716003}"/>
              </a:ext>
            </a:extLst>
          </p:cNvPr>
          <p:cNvSpPr txBox="1"/>
          <p:nvPr/>
        </p:nvSpPr>
        <p:spPr>
          <a:xfrm>
            <a:off x="5357726" y="3424551"/>
            <a:ext cx="870258" cy="338554"/>
          </a:xfrm>
          <a:prstGeom prst="rect">
            <a:avLst/>
          </a:prstGeom>
          <a:noFill/>
        </p:spPr>
        <p:txBody>
          <a:bodyPr wrap="square" rtlCol="0">
            <a:spAutoFit/>
          </a:bodyPr>
          <a:lstStyle/>
          <a:p>
            <a:pPr algn="ctr"/>
            <a:r>
              <a:rPr lang="en-US" sz="1600" b="1" spc="72" dirty="0">
                <a:solidFill>
                  <a:schemeClr val="bg1"/>
                </a:solidFill>
                <a:latin typeface="Source Sans 3" panose="020B0303030403020204" pitchFamily="34" charset="0"/>
                <a:ea typeface="+mj-ea"/>
                <a:cs typeface="+mj-cs"/>
              </a:rPr>
              <a:t>$174B</a:t>
            </a:r>
          </a:p>
        </p:txBody>
      </p:sp>
      <p:sp>
        <p:nvSpPr>
          <p:cNvPr id="90" name="Arrow: Right 89">
            <a:extLst>
              <a:ext uri="{FF2B5EF4-FFF2-40B4-BE49-F238E27FC236}">
                <a16:creationId xmlns:a16="http://schemas.microsoft.com/office/drawing/2014/main" id="{77C7E1EC-F857-43AA-AD7A-AF78CDF9ECAC}"/>
              </a:ext>
            </a:extLst>
          </p:cNvPr>
          <p:cNvSpPr/>
          <p:nvPr/>
        </p:nvSpPr>
        <p:spPr>
          <a:xfrm rot="16200000">
            <a:off x="5637636" y="4405255"/>
            <a:ext cx="310441" cy="22384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91" name="Graphic 1">
            <a:extLst>
              <a:ext uri="{FF2B5EF4-FFF2-40B4-BE49-F238E27FC236}">
                <a16:creationId xmlns:a16="http://schemas.microsoft.com/office/drawing/2014/main" id="{58E98697-0A9A-46D7-8FD2-54DE54667D23}"/>
              </a:ext>
            </a:extLst>
          </p:cNvPr>
          <p:cNvGrpSpPr/>
          <p:nvPr/>
        </p:nvGrpSpPr>
        <p:grpSpPr>
          <a:xfrm>
            <a:off x="7086342" y="4980602"/>
            <a:ext cx="827864" cy="1088844"/>
            <a:chOff x="1915999" y="2801796"/>
            <a:chExt cx="1583712" cy="2082970"/>
          </a:xfrm>
          <a:solidFill>
            <a:srgbClr val="FA1432"/>
          </a:solidFill>
        </p:grpSpPr>
        <p:sp>
          <p:nvSpPr>
            <p:cNvPr id="92" name="Freeform: Shape 91">
              <a:extLst>
                <a:ext uri="{FF2B5EF4-FFF2-40B4-BE49-F238E27FC236}">
                  <a16:creationId xmlns:a16="http://schemas.microsoft.com/office/drawing/2014/main" id="{C4D85E3D-ACDB-45C2-AD29-5274A9107CEB}"/>
                </a:ext>
              </a:extLst>
            </p:cNvPr>
            <p:cNvSpPr/>
            <p:nvPr/>
          </p:nvSpPr>
          <p:spPr>
            <a:xfrm>
              <a:off x="1914690" y="3349295"/>
              <a:ext cx="1583712" cy="1534605"/>
            </a:xfrm>
            <a:custGeom>
              <a:avLst/>
              <a:gdLst>
                <a:gd name="connsiteX0" fmla="*/ 782280 w 1583712"/>
                <a:gd name="connsiteY0" fmla="*/ 1317 h 1534604"/>
                <a:gd name="connsiteX1" fmla="*/ 189432 w 1583712"/>
                <a:gd name="connsiteY1" fmla="*/ 527706 h 1534604"/>
                <a:gd name="connsiteX2" fmla="*/ 29301 w 1583712"/>
                <a:gd name="connsiteY2" fmla="*/ 1211158 h 1534604"/>
                <a:gd name="connsiteX3" fmla="*/ 531301 w 1583712"/>
                <a:gd name="connsiteY3" fmla="*/ 1525118 h 1534604"/>
                <a:gd name="connsiteX4" fmla="*/ 1277282 w 1583712"/>
                <a:gd name="connsiteY4" fmla="*/ 1479366 h 1534604"/>
                <a:gd name="connsiteX5" fmla="*/ 1584039 w 1583712"/>
                <a:gd name="connsiteY5" fmla="*/ 1141221 h 1534604"/>
                <a:gd name="connsiteX6" fmla="*/ 1329581 w 1583712"/>
                <a:gd name="connsiteY6" fmla="*/ 433584 h 1534604"/>
                <a:gd name="connsiteX7" fmla="*/ 782280 w 1583712"/>
                <a:gd name="connsiteY7" fmla="*/ 1317 h 153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712" h="1534604">
                  <a:moveTo>
                    <a:pt x="782280" y="1317"/>
                  </a:moveTo>
                  <a:cubicBezTo>
                    <a:pt x="573124" y="1317"/>
                    <a:pt x="368632" y="217021"/>
                    <a:pt x="189432" y="527706"/>
                  </a:cubicBezTo>
                  <a:cubicBezTo>
                    <a:pt x="101448" y="680266"/>
                    <a:pt x="-64822" y="911398"/>
                    <a:pt x="29301" y="1211158"/>
                  </a:cubicBezTo>
                  <a:cubicBezTo>
                    <a:pt x="123423" y="1510958"/>
                    <a:pt x="465047" y="1514641"/>
                    <a:pt x="531301" y="1525118"/>
                  </a:cubicBezTo>
                  <a:cubicBezTo>
                    <a:pt x="597514" y="1535594"/>
                    <a:pt x="1012348" y="1549098"/>
                    <a:pt x="1277282" y="1479366"/>
                  </a:cubicBezTo>
                  <a:cubicBezTo>
                    <a:pt x="1542216" y="1409633"/>
                    <a:pt x="1573604" y="1214432"/>
                    <a:pt x="1584039" y="1141221"/>
                  </a:cubicBezTo>
                  <a:cubicBezTo>
                    <a:pt x="1594516" y="1068010"/>
                    <a:pt x="1549173" y="740341"/>
                    <a:pt x="1329581" y="433584"/>
                  </a:cubicBezTo>
                  <a:cubicBezTo>
                    <a:pt x="1109949" y="126827"/>
                    <a:pt x="987958" y="1317"/>
                    <a:pt x="782280" y="1317"/>
                  </a:cubicBezTo>
                  <a:close/>
                </a:path>
              </a:pathLst>
            </a:custGeom>
            <a:grpFill/>
            <a:ln w="4086" cap="flat">
              <a:noFill/>
              <a:prstDash val="solid"/>
              <a:miter/>
            </a:ln>
          </p:spPr>
          <p:txBody>
            <a:bodyPr rtlCol="0" anchor="ctr"/>
            <a:lstStyle/>
            <a:p>
              <a:endParaRPr lang="en-IN"/>
            </a:p>
          </p:txBody>
        </p:sp>
        <p:sp>
          <p:nvSpPr>
            <p:cNvPr id="93" name="Freeform: Shape 92">
              <a:extLst>
                <a:ext uri="{FF2B5EF4-FFF2-40B4-BE49-F238E27FC236}">
                  <a16:creationId xmlns:a16="http://schemas.microsoft.com/office/drawing/2014/main" id="{3630588C-7076-4646-943D-2867CB6253F2}"/>
                </a:ext>
              </a:extLst>
            </p:cNvPr>
            <p:cNvSpPr/>
            <p:nvPr/>
          </p:nvSpPr>
          <p:spPr>
            <a:xfrm>
              <a:off x="2377266" y="2800488"/>
              <a:ext cx="773441" cy="519719"/>
            </a:xfrm>
            <a:custGeom>
              <a:avLst/>
              <a:gdLst>
                <a:gd name="connsiteX0" fmla="*/ 166284 w 773440"/>
                <a:gd name="connsiteY0" fmla="*/ 522255 h 519719"/>
                <a:gd name="connsiteX1" fmla="*/ 493953 w 773440"/>
                <a:gd name="connsiteY1" fmla="*/ 522255 h 519719"/>
                <a:gd name="connsiteX2" fmla="*/ 741454 w 773440"/>
                <a:gd name="connsiteY2" fmla="*/ 261249 h 519719"/>
                <a:gd name="connsiteX3" fmla="*/ 727417 w 773440"/>
                <a:gd name="connsiteY3" fmla="*/ 125304 h 519719"/>
                <a:gd name="connsiteX4" fmla="*/ 612261 w 773440"/>
                <a:gd name="connsiteY4" fmla="*/ 117897 h 519719"/>
                <a:gd name="connsiteX5" fmla="*/ 489165 w 773440"/>
                <a:gd name="connsiteY5" fmla="*/ 281956 h 519719"/>
                <a:gd name="connsiteX6" fmla="*/ 477829 w 773440"/>
                <a:gd name="connsiteY6" fmla="*/ 6341 h 519719"/>
                <a:gd name="connsiteX7" fmla="*/ 277840 w 773440"/>
                <a:gd name="connsiteY7" fmla="*/ 69076 h 519719"/>
                <a:gd name="connsiteX8" fmla="*/ 96552 w 773440"/>
                <a:gd name="connsiteY8" fmla="*/ 72350 h 519719"/>
                <a:gd name="connsiteX9" fmla="*/ 14379 w 773440"/>
                <a:gd name="connsiteY9" fmla="*/ 111840 h 519719"/>
                <a:gd name="connsiteX10" fmla="*/ 2429 w 773440"/>
                <a:gd name="connsiteY10" fmla="*/ 194586 h 519719"/>
                <a:gd name="connsiteX11" fmla="*/ 166284 w 773440"/>
                <a:gd name="connsiteY11" fmla="*/ 522255 h 51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3440" h="519719">
                  <a:moveTo>
                    <a:pt x="166284" y="522255"/>
                  </a:moveTo>
                  <a:cubicBezTo>
                    <a:pt x="166284" y="522255"/>
                    <a:pt x="316184" y="442087"/>
                    <a:pt x="493953" y="522255"/>
                  </a:cubicBezTo>
                  <a:cubicBezTo>
                    <a:pt x="493953" y="522255"/>
                    <a:pt x="588566" y="364989"/>
                    <a:pt x="741454" y="261249"/>
                  </a:cubicBezTo>
                  <a:cubicBezTo>
                    <a:pt x="792403" y="226669"/>
                    <a:pt x="786633" y="141100"/>
                    <a:pt x="727417" y="125304"/>
                  </a:cubicBezTo>
                  <a:cubicBezTo>
                    <a:pt x="687108" y="114541"/>
                    <a:pt x="628098" y="116178"/>
                    <a:pt x="612261" y="117897"/>
                  </a:cubicBezTo>
                  <a:cubicBezTo>
                    <a:pt x="579850" y="121375"/>
                    <a:pt x="489165" y="281956"/>
                    <a:pt x="489165" y="281956"/>
                  </a:cubicBezTo>
                  <a:cubicBezTo>
                    <a:pt x="489165" y="281956"/>
                    <a:pt x="630021" y="46323"/>
                    <a:pt x="477829" y="6341"/>
                  </a:cubicBezTo>
                  <a:cubicBezTo>
                    <a:pt x="477829" y="6341"/>
                    <a:pt x="354529" y="-25047"/>
                    <a:pt x="277840" y="69076"/>
                  </a:cubicBezTo>
                  <a:cubicBezTo>
                    <a:pt x="277840" y="69076"/>
                    <a:pt x="223658" y="106848"/>
                    <a:pt x="96552" y="72350"/>
                  </a:cubicBezTo>
                  <a:cubicBezTo>
                    <a:pt x="61440" y="62815"/>
                    <a:pt x="28415" y="84340"/>
                    <a:pt x="14379" y="111840"/>
                  </a:cubicBezTo>
                  <a:cubicBezTo>
                    <a:pt x="-4078" y="148016"/>
                    <a:pt x="2429" y="194586"/>
                    <a:pt x="2429" y="194586"/>
                  </a:cubicBezTo>
                  <a:cubicBezTo>
                    <a:pt x="2429" y="194586"/>
                    <a:pt x="47731" y="452563"/>
                    <a:pt x="166284" y="522255"/>
                  </a:cubicBezTo>
                  <a:close/>
                </a:path>
              </a:pathLst>
            </a:custGeom>
            <a:grpFill/>
            <a:ln w="4086" cap="flat">
              <a:noFill/>
              <a:prstDash val="solid"/>
              <a:miter/>
            </a:ln>
          </p:spPr>
          <p:txBody>
            <a:bodyPr rtlCol="0" anchor="ctr"/>
            <a:lstStyle/>
            <a:p>
              <a:endParaRPr lang="en-IN"/>
            </a:p>
          </p:txBody>
        </p:sp>
      </p:grpSp>
      <p:grpSp>
        <p:nvGrpSpPr>
          <p:cNvPr id="94" name="Graphic 1">
            <a:extLst>
              <a:ext uri="{FF2B5EF4-FFF2-40B4-BE49-F238E27FC236}">
                <a16:creationId xmlns:a16="http://schemas.microsoft.com/office/drawing/2014/main" id="{C3836227-47E9-4089-B97A-5319AD68FADF}"/>
              </a:ext>
            </a:extLst>
          </p:cNvPr>
          <p:cNvGrpSpPr/>
          <p:nvPr/>
        </p:nvGrpSpPr>
        <p:grpSpPr>
          <a:xfrm>
            <a:off x="6936266" y="2564236"/>
            <a:ext cx="1128017" cy="1483619"/>
            <a:chOff x="1915999" y="2801796"/>
            <a:chExt cx="1583712" cy="2082970"/>
          </a:xfrm>
          <a:solidFill>
            <a:srgbClr val="1E467A"/>
          </a:solidFill>
        </p:grpSpPr>
        <p:sp>
          <p:nvSpPr>
            <p:cNvPr id="95" name="Freeform: Shape 94">
              <a:extLst>
                <a:ext uri="{FF2B5EF4-FFF2-40B4-BE49-F238E27FC236}">
                  <a16:creationId xmlns:a16="http://schemas.microsoft.com/office/drawing/2014/main" id="{5EAAA9A0-DFB6-47CF-A006-801D74C46C80}"/>
                </a:ext>
              </a:extLst>
            </p:cNvPr>
            <p:cNvSpPr/>
            <p:nvPr/>
          </p:nvSpPr>
          <p:spPr>
            <a:xfrm>
              <a:off x="1914690" y="3349295"/>
              <a:ext cx="1583712" cy="1534605"/>
            </a:xfrm>
            <a:custGeom>
              <a:avLst/>
              <a:gdLst>
                <a:gd name="connsiteX0" fmla="*/ 782280 w 1583712"/>
                <a:gd name="connsiteY0" fmla="*/ 1317 h 1534604"/>
                <a:gd name="connsiteX1" fmla="*/ 189432 w 1583712"/>
                <a:gd name="connsiteY1" fmla="*/ 527706 h 1534604"/>
                <a:gd name="connsiteX2" fmla="*/ 29301 w 1583712"/>
                <a:gd name="connsiteY2" fmla="*/ 1211158 h 1534604"/>
                <a:gd name="connsiteX3" fmla="*/ 531301 w 1583712"/>
                <a:gd name="connsiteY3" fmla="*/ 1525118 h 1534604"/>
                <a:gd name="connsiteX4" fmla="*/ 1277282 w 1583712"/>
                <a:gd name="connsiteY4" fmla="*/ 1479366 h 1534604"/>
                <a:gd name="connsiteX5" fmla="*/ 1584039 w 1583712"/>
                <a:gd name="connsiteY5" fmla="*/ 1141221 h 1534604"/>
                <a:gd name="connsiteX6" fmla="*/ 1329581 w 1583712"/>
                <a:gd name="connsiteY6" fmla="*/ 433584 h 1534604"/>
                <a:gd name="connsiteX7" fmla="*/ 782280 w 1583712"/>
                <a:gd name="connsiteY7" fmla="*/ 1317 h 153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712" h="1534604">
                  <a:moveTo>
                    <a:pt x="782280" y="1317"/>
                  </a:moveTo>
                  <a:cubicBezTo>
                    <a:pt x="573124" y="1317"/>
                    <a:pt x="368632" y="217021"/>
                    <a:pt x="189432" y="527706"/>
                  </a:cubicBezTo>
                  <a:cubicBezTo>
                    <a:pt x="101448" y="680266"/>
                    <a:pt x="-64822" y="911398"/>
                    <a:pt x="29301" y="1211158"/>
                  </a:cubicBezTo>
                  <a:cubicBezTo>
                    <a:pt x="123423" y="1510958"/>
                    <a:pt x="465047" y="1514641"/>
                    <a:pt x="531301" y="1525118"/>
                  </a:cubicBezTo>
                  <a:cubicBezTo>
                    <a:pt x="597514" y="1535594"/>
                    <a:pt x="1012348" y="1549098"/>
                    <a:pt x="1277282" y="1479366"/>
                  </a:cubicBezTo>
                  <a:cubicBezTo>
                    <a:pt x="1542216" y="1409633"/>
                    <a:pt x="1573604" y="1214432"/>
                    <a:pt x="1584039" y="1141221"/>
                  </a:cubicBezTo>
                  <a:cubicBezTo>
                    <a:pt x="1594516" y="1068010"/>
                    <a:pt x="1549173" y="740341"/>
                    <a:pt x="1329581" y="433584"/>
                  </a:cubicBezTo>
                  <a:cubicBezTo>
                    <a:pt x="1109949" y="126827"/>
                    <a:pt x="987958" y="1317"/>
                    <a:pt x="782280" y="1317"/>
                  </a:cubicBezTo>
                  <a:close/>
                </a:path>
              </a:pathLst>
            </a:custGeom>
            <a:grpFill/>
            <a:ln w="4086" cap="flat">
              <a:noFill/>
              <a:prstDash val="solid"/>
              <a:miter/>
            </a:ln>
          </p:spPr>
          <p:txBody>
            <a:bodyPr rtlCol="0" anchor="ctr"/>
            <a:lstStyle/>
            <a:p>
              <a:endParaRPr lang="en-IN"/>
            </a:p>
          </p:txBody>
        </p:sp>
        <p:sp>
          <p:nvSpPr>
            <p:cNvPr id="96" name="Freeform: Shape 95">
              <a:extLst>
                <a:ext uri="{FF2B5EF4-FFF2-40B4-BE49-F238E27FC236}">
                  <a16:creationId xmlns:a16="http://schemas.microsoft.com/office/drawing/2014/main" id="{57D56CFB-DD37-41C0-8B27-A2699F7251ED}"/>
                </a:ext>
              </a:extLst>
            </p:cNvPr>
            <p:cNvSpPr/>
            <p:nvPr/>
          </p:nvSpPr>
          <p:spPr>
            <a:xfrm>
              <a:off x="2377266" y="2800488"/>
              <a:ext cx="773441" cy="519719"/>
            </a:xfrm>
            <a:custGeom>
              <a:avLst/>
              <a:gdLst>
                <a:gd name="connsiteX0" fmla="*/ 166284 w 773440"/>
                <a:gd name="connsiteY0" fmla="*/ 522255 h 519719"/>
                <a:gd name="connsiteX1" fmla="*/ 493953 w 773440"/>
                <a:gd name="connsiteY1" fmla="*/ 522255 h 519719"/>
                <a:gd name="connsiteX2" fmla="*/ 741454 w 773440"/>
                <a:gd name="connsiteY2" fmla="*/ 261249 h 519719"/>
                <a:gd name="connsiteX3" fmla="*/ 727417 w 773440"/>
                <a:gd name="connsiteY3" fmla="*/ 125304 h 519719"/>
                <a:gd name="connsiteX4" fmla="*/ 612261 w 773440"/>
                <a:gd name="connsiteY4" fmla="*/ 117897 h 519719"/>
                <a:gd name="connsiteX5" fmla="*/ 489165 w 773440"/>
                <a:gd name="connsiteY5" fmla="*/ 281956 h 519719"/>
                <a:gd name="connsiteX6" fmla="*/ 477829 w 773440"/>
                <a:gd name="connsiteY6" fmla="*/ 6341 h 519719"/>
                <a:gd name="connsiteX7" fmla="*/ 277840 w 773440"/>
                <a:gd name="connsiteY7" fmla="*/ 69076 h 519719"/>
                <a:gd name="connsiteX8" fmla="*/ 96552 w 773440"/>
                <a:gd name="connsiteY8" fmla="*/ 72350 h 519719"/>
                <a:gd name="connsiteX9" fmla="*/ 14379 w 773440"/>
                <a:gd name="connsiteY9" fmla="*/ 111840 h 519719"/>
                <a:gd name="connsiteX10" fmla="*/ 2429 w 773440"/>
                <a:gd name="connsiteY10" fmla="*/ 194586 h 519719"/>
                <a:gd name="connsiteX11" fmla="*/ 166284 w 773440"/>
                <a:gd name="connsiteY11" fmla="*/ 522255 h 51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3440" h="519719">
                  <a:moveTo>
                    <a:pt x="166284" y="522255"/>
                  </a:moveTo>
                  <a:cubicBezTo>
                    <a:pt x="166284" y="522255"/>
                    <a:pt x="316184" y="442087"/>
                    <a:pt x="493953" y="522255"/>
                  </a:cubicBezTo>
                  <a:cubicBezTo>
                    <a:pt x="493953" y="522255"/>
                    <a:pt x="588566" y="364989"/>
                    <a:pt x="741454" y="261249"/>
                  </a:cubicBezTo>
                  <a:cubicBezTo>
                    <a:pt x="792403" y="226669"/>
                    <a:pt x="786633" y="141100"/>
                    <a:pt x="727417" y="125304"/>
                  </a:cubicBezTo>
                  <a:cubicBezTo>
                    <a:pt x="687108" y="114541"/>
                    <a:pt x="628098" y="116178"/>
                    <a:pt x="612261" y="117897"/>
                  </a:cubicBezTo>
                  <a:cubicBezTo>
                    <a:pt x="579850" y="121375"/>
                    <a:pt x="489165" y="281956"/>
                    <a:pt x="489165" y="281956"/>
                  </a:cubicBezTo>
                  <a:cubicBezTo>
                    <a:pt x="489165" y="281956"/>
                    <a:pt x="630021" y="46323"/>
                    <a:pt x="477829" y="6341"/>
                  </a:cubicBezTo>
                  <a:cubicBezTo>
                    <a:pt x="477829" y="6341"/>
                    <a:pt x="354529" y="-25047"/>
                    <a:pt x="277840" y="69076"/>
                  </a:cubicBezTo>
                  <a:cubicBezTo>
                    <a:pt x="277840" y="69076"/>
                    <a:pt x="223658" y="106848"/>
                    <a:pt x="96552" y="72350"/>
                  </a:cubicBezTo>
                  <a:cubicBezTo>
                    <a:pt x="61440" y="62815"/>
                    <a:pt x="28415" y="84340"/>
                    <a:pt x="14379" y="111840"/>
                  </a:cubicBezTo>
                  <a:cubicBezTo>
                    <a:pt x="-4078" y="148016"/>
                    <a:pt x="2429" y="194586"/>
                    <a:pt x="2429" y="194586"/>
                  </a:cubicBezTo>
                  <a:cubicBezTo>
                    <a:pt x="2429" y="194586"/>
                    <a:pt x="47731" y="452563"/>
                    <a:pt x="166284" y="522255"/>
                  </a:cubicBezTo>
                  <a:close/>
                </a:path>
              </a:pathLst>
            </a:custGeom>
            <a:grpFill/>
            <a:ln w="4086" cap="flat">
              <a:noFill/>
              <a:prstDash val="solid"/>
              <a:miter/>
            </a:ln>
          </p:spPr>
          <p:txBody>
            <a:bodyPr rtlCol="0" anchor="ctr"/>
            <a:lstStyle/>
            <a:p>
              <a:endParaRPr lang="en-IN"/>
            </a:p>
          </p:txBody>
        </p:sp>
      </p:grpSp>
      <p:sp>
        <p:nvSpPr>
          <p:cNvPr id="97" name="TextBox 96">
            <a:extLst>
              <a:ext uri="{FF2B5EF4-FFF2-40B4-BE49-F238E27FC236}">
                <a16:creationId xmlns:a16="http://schemas.microsoft.com/office/drawing/2014/main" id="{74DBAE88-6292-4F21-B210-21CC151CE266}"/>
              </a:ext>
            </a:extLst>
          </p:cNvPr>
          <p:cNvSpPr txBox="1"/>
          <p:nvPr/>
        </p:nvSpPr>
        <p:spPr>
          <a:xfrm>
            <a:off x="7003443" y="5608001"/>
            <a:ext cx="921976" cy="338554"/>
          </a:xfrm>
          <a:prstGeom prst="rect">
            <a:avLst/>
          </a:prstGeom>
          <a:noFill/>
        </p:spPr>
        <p:txBody>
          <a:bodyPr wrap="square" rtlCol="0">
            <a:spAutoFit/>
          </a:bodyPr>
          <a:lstStyle/>
          <a:p>
            <a:pPr algn="ctr"/>
            <a:r>
              <a:rPr lang="en-US" sz="1600" spc="72" dirty="0">
                <a:solidFill>
                  <a:schemeClr val="bg1"/>
                </a:solidFill>
                <a:latin typeface="Source Sans 3" panose="020B0303030403020204" pitchFamily="34" charset="0"/>
                <a:ea typeface="+mj-ea"/>
                <a:cs typeface="+mj-cs"/>
              </a:rPr>
              <a:t>$116B </a:t>
            </a:r>
          </a:p>
        </p:txBody>
      </p:sp>
      <p:sp>
        <p:nvSpPr>
          <p:cNvPr id="98" name="TextBox 97">
            <a:extLst>
              <a:ext uri="{FF2B5EF4-FFF2-40B4-BE49-F238E27FC236}">
                <a16:creationId xmlns:a16="http://schemas.microsoft.com/office/drawing/2014/main" id="{09744B3F-831A-4244-90E1-BBDC2864D164}"/>
              </a:ext>
            </a:extLst>
          </p:cNvPr>
          <p:cNvSpPr txBox="1"/>
          <p:nvPr/>
        </p:nvSpPr>
        <p:spPr>
          <a:xfrm>
            <a:off x="7065145" y="3424551"/>
            <a:ext cx="870258" cy="338554"/>
          </a:xfrm>
          <a:prstGeom prst="rect">
            <a:avLst/>
          </a:prstGeom>
          <a:noFill/>
        </p:spPr>
        <p:txBody>
          <a:bodyPr wrap="square" rtlCol="0">
            <a:spAutoFit/>
          </a:bodyPr>
          <a:lstStyle/>
          <a:p>
            <a:pPr algn="ctr"/>
            <a:r>
              <a:rPr lang="en-US" sz="1600" b="1" spc="72" dirty="0">
                <a:solidFill>
                  <a:schemeClr val="bg1"/>
                </a:solidFill>
                <a:latin typeface="Source Sans 3" panose="020B0303030403020204" pitchFamily="34" charset="0"/>
                <a:ea typeface="+mj-ea"/>
                <a:cs typeface="+mj-cs"/>
              </a:rPr>
              <a:t>$250B</a:t>
            </a:r>
          </a:p>
        </p:txBody>
      </p:sp>
      <p:sp>
        <p:nvSpPr>
          <p:cNvPr id="99" name="Arrow: Right 98">
            <a:extLst>
              <a:ext uri="{FF2B5EF4-FFF2-40B4-BE49-F238E27FC236}">
                <a16:creationId xmlns:a16="http://schemas.microsoft.com/office/drawing/2014/main" id="{BE96EF23-7CE1-4EFE-9173-2582086134E1}"/>
              </a:ext>
            </a:extLst>
          </p:cNvPr>
          <p:cNvSpPr/>
          <p:nvPr/>
        </p:nvSpPr>
        <p:spPr>
          <a:xfrm rot="16200000">
            <a:off x="7345055" y="4405255"/>
            <a:ext cx="310441" cy="22384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00" name="Graphic 1">
            <a:extLst>
              <a:ext uri="{FF2B5EF4-FFF2-40B4-BE49-F238E27FC236}">
                <a16:creationId xmlns:a16="http://schemas.microsoft.com/office/drawing/2014/main" id="{EA8FA4D7-2DF3-4B3A-8896-A39A39955A80}"/>
              </a:ext>
            </a:extLst>
          </p:cNvPr>
          <p:cNvGrpSpPr/>
          <p:nvPr/>
        </p:nvGrpSpPr>
        <p:grpSpPr>
          <a:xfrm>
            <a:off x="8793761" y="4980602"/>
            <a:ext cx="827864" cy="1088844"/>
            <a:chOff x="1915999" y="2801796"/>
            <a:chExt cx="1583712" cy="2082970"/>
          </a:xfrm>
          <a:solidFill>
            <a:srgbClr val="FA1432"/>
          </a:solidFill>
        </p:grpSpPr>
        <p:sp>
          <p:nvSpPr>
            <p:cNvPr id="101" name="Freeform: Shape 100">
              <a:extLst>
                <a:ext uri="{FF2B5EF4-FFF2-40B4-BE49-F238E27FC236}">
                  <a16:creationId xmlns:a16="http://schemas.microsoft.com/office/drawing/2014/main" id="{731867B3-EF1E-4E16-AD27-A566013459B0}"/>
                </a:ext>
              </a:extLst>
            </p:cNvPr>
            <p:cNvSpPr/>
            <p:nvPr/>
          </p:nvSpPr>
          <p:spPr>
            <a:xfrm>
              <a:off x="1914690" y="3349295"/>
              <a:ext cx="1583712" cy="1534605"/>
            </a:xfrm>
            <a:custGeom>
              <a:avLst/>
              <a:gdLst>
                <a:gd name="connsiteX0" fmla="*/ 782280 w 1583712"/>
                <a:gd name="connsiteY0" fmla="*/ 1317 h 1534604"/>
                <a:gd name="connsiteX1" fmla="*/ 189432 w 1583712"/>
                <a:gd name="connsiteY1" fmla="*/ 527706 h 1534604"/>
                <a:gd name="connsiteX2" fmla="*/ 29301 w 1583712"/>
                <a:gd name="connsiteY2" fmla="*/ 1211158 h 1534604"/>
                <a:gd name="connsiteX3" fmla="*/ 531301 w 1583712"/>
                <a:gd name="connsiteY3" fmla="*/ 1525118 h 1534604"/>
                <a:gd name="connsiteX4" fmla="*/ 1277282 w 1583712"/>
                <a:gd name="connsiteY4" fmla="*/ 1479366 h 1534604"/>
                <a:gd name="connsiteX5" fmla="*/ 1584039 w 1583712"/>
                <a:gd name="connsiteY5" fmla="*/ 1141221 h 1534604"/>
                <a:gd name="connsiteX6" fmla="*/ 1329581 w 1583712"/>
                <a:gd name="connsiteY6" fmla="*/ 433584 h 1534604"/>
                <a:gd name="connsiteX7" fmla="*/ 782280 w 1583712"/>
                <a:gd name="connsiteY7" fmla="*/ 1317 h 153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712" h="1534604">
                  <a:moveTo>
                    <a:pt x="782280" y="1317"/>
                  </a:moveTo>
                  <a:cubicBezTo>
                    <a:pt x="573124" y="1317"/>
                    <a:pt x="368632" y="217021"/>
                    <a:pt x="189432" y="527706"/>
                  </a:cubicBezTo>
                  <a:cubicBezTo>
                    <a:pt x="101448" y="680266"/>
                    <a:pt x="-64822" y="911398"/>
                    <a:pt x="29301" y="1211158"/>
                  </a:cubicBezTo>
                  <a:cubicBezTo>
                    <a:pt x="123423" y="1510958"/>
                    <a:pt x="465047" y="1514641"/>
                    <a:pt x="531301" y="1525118"/>
                  </a:cubicBezTo>
                  <a:cubicBezTo>
                    <a:pt x="597514" y="1535594"/>
                    <a:pt x="1012348" y="1549098"/>
                    <a:pt x="1277282" y="1479366"/>
                  </a:cubicBezTo>
                  <a:cubicBezTo>
                    <a:pt x="1542216" y="1409633"/>
                    <a:pt x="1573604" y="1214432"/>
                    <a:pt x="1584039" y="1141221"/>
                  </a:cubicBezTo>
                  <a:cubicBezTo>
                    <a:pt x="1594516" y="1068010"/>
                    <a:pt x="1549173" y="740341"/>
                    <a:pt x="1329581" y="433584"/>
                  </a:cubicBezTo>
                  <a:cubicBezTo>
                    <a:pt x="1109949" y="126827"/>
                    <a:pt x="987958" y="1317"/>
                    <a:pt x="782280" y="1317"/>
                  </a:cubicBezTo>
                  <a:close/>
                </a:path>
              </a:pathLst>
            </a:custGeom>
            <a:grpFill/>
            <a:ln w="4086" cap="flat">
              <a:noFill/>
              <a:prstDash val="solid"/>
              <a:miter/>
            </a:ln>
          </p:spPr>
          <p:txBody>
            <a:bodyPr rtlCol="0" anchor="ctr"/>
            <a:lstStyle/>
            <a:p>
              <a:endParaRPr lang="en-IN"/>
            </a:p>
          </p:txBody>
        </p:sp>
        <p:sp>
          <p:nvSpPr>
            <p:cNvPr id="102" name="Freeform: Shape 101">
              <a:extLst>
                <a:ext uri="{FF2B5EF4-FFF2-40B4-BE49-F238E27FC236}">
                  <a16:creationId xmlns:a16="http://schemas.microsoft.com/office/drawing/2014/main" id="{8327DC39-BA94-47F4-8B0F-230475DC1FB7}"/>
                </a:ext>
              </a:extLst>
            </p:cNvPr>
            <p:cNvSpPr/>
            <p:nvPr/>
          </p:nvSpPr>
          <p:spPr>
            <a:xfrm>
              <a:off x="2377266" y="2800488"/>
              <a:ext cx="773441" cy="519719"/>
            </a:xfrm>
            <a:custGeom>
              <a:avLst/>
              <a:gdLst>
                <a:gd name="connsiteX0" fmla="*/ 166284 w 773440"/>
                <a:gd name="connsiteY0" fmla="*/ 522255 h 519719"/>
                <a:gd name="connsiteX1" fmla="*/ 493953 w 773440"/>
                <a:gd name="connsiteY1" fmla="*/ 522255 h 519719"/>
                <a:gd name="connsiteX2" fmla="*/ 741454 w 773440"/>
                <a:gd name="connsiteY2" fmla="*/ 261249 h 519719"/>
                <a:gd name="connsiteX3" fmla="*/ 727417 w 773440"/>
                <a:gd name="connsiteY3" fmla="*/ 125304 h 519719"/>
                <a:gd name="connsiteX4" fmla="*/ 612261 w 773440"/>
                <a:gd name="connsiteY4" fmla="*/ 117897 h 519719"/>
                <a:gd name="connsiteX5" fmla="*/ 489165 w 773440"/>
                <a:gd name="connsiteY5" fmla="*/ 281956 h 519719"/>
                <a:gd name="connsiteX6" fmla="*/ 477829 w 773440"/>
                <a:gd name="connsiteY6" fmla="*/ 6341 h 519719"/>
                <a:gd name="connsiteX7" fmla="*/ 277840 w 773440"/>
                <a:gd name="connsiteY7" fmla="*/ 69076 h 519719"/>
                <a:gd name="connsiteX8" fmla="*/ 96552 w 773440"/>
                <a:gd name="connsiteY8" fmla="*/ 72350 h 519719"/>
                <a:gd name="connsiteX9" fmla="*/ 14379 w 773440"/>
                <a:gd name="connsiteY9" fmla="*/ 111840 h 519719"/>
                <a:gd name="connsiteX10" fmla="*/ 2429 w 773440"/>
                <a:gd name="connsiteY10" fmla="*/ 194586 h 519719"/>
                <a:gd name="connsiteX11" fmla="*/ 166284 w 773440"/>
                <a:gd name="connsiteY11" fmla="*/ 522255 h 51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3440" h="519719">
                  <a:moveTo>
                    <a:pt x="166284" y="522255"/>
                  </a:moveTo>
                  <a:cubicBezTo>
                    <a:pt x="166284" y="522255"/>
                    <a:pt x="316184" y="442087"/>
                    <a:pt x="493953" y="522255"/>
                  </a:cubicBezTo>
                  <a:cubicBezTo>
                    <a:pt x="493953" y="522255"/>
                    <a:pt x="588566" y="364989"/>
                    <a:pt x="741454" y="261249"/>
                  </a:cubicBezTo>
                  <a:cubicBezTo>
                    <a:pt x="792403" y="226669"/>
                    <a:pt x="786633" y="141100"/>
                    <a:pt x="727417" y="125304"/>
                  </a:cubicBezTo>
                  <a:cubicBezTo>
                    <a:pt x="687108" y="114541"/>
                    <a:pt x="628098" y="116178"/>
                    <a:pt x="612261" y="117897"/>
                  </a:cubicBezTo>
                  <a:cubicBezTo>
                    <a:pt x="579850" y="121375"/>
                    <a:pt x="489165" y="281956"/>
                    <a:pt x="489165" y="281956"/>
                  </a:cubicBezTo>
                  <a:cubicBezTo>
                    <a:pt x="489165" y="281956"/>
                    <a:pt x="630021" y="46323"/>
                    <a:pt x="477829" y="6341"/>
                  </a:cubicBezTo>
                  <a:cubicBezTo>
                    <a:pt x="477829" y="6341"/>
                    <a:pt x="354529" y="-25047"/>
                    <a:pt x="277840" y="69076"/>
                  </a:cubicBezTo>
                  <a:cubicBezTo>
                    <a:pt x="277840" y="69076"/>
                    <a:pt x="223658" y="106848"/>
                    <a:pt x="96552" y="72350"/>
                  </a:cubicBezTo>
                  <a:cubicBezTo>
                    <a:pt x="61440" y="62815"/>
                    <a:pt x="28415" y="84340"/>
                    <a:pt x="14379" y="111840"/>
                  </a:cubicBezTo>
                  <a:cubicBezTo>
                    <a:pt x="-4078" y="148016"/>
                    <a:pt x="2429" y="194586"/>
                    <a:pt x="2429" y="194586"/>
                  </a:cubicBezTo>
                  <a:cubicBezTo>
                    <a:pt x="2429" y="194586"/>
                    <a:pt x="47731" y="452563"/>
                    <a:pt x="166284" y="522255"/>
                  </a:cubicBezTo>
                  <a:close/>
                </a:path>
              </a:pathLst>
            </a:custGeom>
            <a:grpFill/>
            <a:ln w="4086" cap="flat">
              <a:noFill/>
              <a:prstDash val="solid"/>
              <a:miter/>
            </a:ln>
          </p:spPr>
          <p:txBody>
            <a:bodyPr rtlCol="0" anchor="ctr"/>
            <a:lstStyle/>
            <a:p>
              <a:endParaRPr lang="en-IN"/>
            </a:p>
          </p:txBody>
        </p:sp>
      </p:grpSp>
      <p:grpSp>
        <p:nvGrpSpPr>
          <p:cNvPr id="103" name="Graphic 1">
            <a:extLst>
              <a:ext uri="{FF2B5EF4-FFF2-40B4-BE49-F238E27FC236}">
                <a16:creationId xmlns:a16="http://schemas.microsoft.com/office/drawing/2014/main" id="{99E24D7F-86B4-4525-91D2-ACAC9E66D6BA}"/>
              </a:ext>
            </a:extLst>
          </p:cNvPr>
          <p:cNvGrpSpPr/>
          <p:nvPr/>
        </p:nvGrpSpPr>
        <p:grpSpPr>
          <a:xfrm>
            <a:off x="8643685" y="2564236"/>
            <a:ext cx="1128017" cy="1483619"/>
            <a:chOff x="1915999" y="2801796"/>
            <a:chExt cx="1583712" cy="2082970"/>
          </a:xfrm>
          <a:solidFill>
            <a:srgbClr val="1E467A"/>
          </a:solidFill>
        </p:grpSpPr>
        <p:sp>
          <p:nvSpPr>
            <p:cNvPr id="104" name="Freeform: Shape 103">
              <a:extLst>
                <a:ext uri="{FF2B5EF4-FFF2-40B4-BE49-F238E27FC236}">
                  <a16:creationId xmlns:a16="http://schemas.microsoft.com/office/drawing/2014/main" id="{D28DEE51-2D5A-49F6-AD6C-120800A5F125}"/>
                </a:ext>
              </a:extLst>
            </p:cNvPr>
            <p:cNvSpPr/>
            <p:nvPr/>
          </p:nvSpPr>
          <p:spPr>
            <a:xfrm>
              <a:off x="1914690" y="3349295"/>
              <a:ext cx="1583712" cy="1534605"/>
            </a:xfrm>
            <a:custGeom>
              <a:avLst/>
              <a:gdLst>
                <a:gd name="connsiteX0" fmla="*/ 782280 w 1583712"/>
                <a:gd name="connsiteY0" fmla="*/ 1317 h 1534604"/>
                <a:gd name="connsiteX1" fmla="*/ 189432 w 1583712"/>
                <a:gd name="connsiteY1" fmla="*/ 527706 h 1534604"/>
                <a:gd name="connsiteX2" fmla="*/ 29301 w 1583712"/>
                <a:gd name="connsiteY2" fmla="*/ 1211158 h 1534604"/>
                <a:gd name="connsiteX3" fmla="*/ 531301 w 1583712"/>
                <a:gd name="connsiteY3" fmla="*/ 1525118 h 1534604"/>
                <a:gd name="connsiteX4" fmla="*/ 1277282 w 1583712"/>
                <a:gd name="connsiteY4" fmla="*/ 1479366 h 1534604"/>
                <a:gd name="connsiteX5" fmla="*/ 1584039 w 1583712"/>
                <a:gd name="connsiteY5" fmla="*/ 1141221 h 1534604"/>
                <a:gd name="connsiteX6" fmla="*/ 1329581 w 1583712"/>
                <a:gd name="connsiteY6" fmla="*/ 433584 h 1534604"/>
                <a:gd name="connsiteX7" fmla="*/ 782280 w 1583712"/>
                <a:gd name="connsiteY7" fmla="*/ 1317 h 153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712" h="1534604">
                  <a:moveTo>
                    <a:pt x="782280" y="1317"/>
                  </a:moveTo>
                  <a:cubicBezTo>
                    <a:pt x="573124" y="1317"/>
                    <a:pt x="368632" y="217021"/>
                    <a:pt x="189432" y="527706"/>
                  </a:cubicBezTo>
                  <a:cubicBezTo>
                    <a:pt x="101448" y="680266"/>
                    <a:pt x="-64822" y="911398"/>
                    <a:pt x="29301" y="1211158"/>
                  </a:cubicBezTo>
                  <a:cubicBezTo>
                    <a:pt x="123423" y="1510958"/>
                    <a:pt x="465047" y="1514641"/>
                    <a:pt x="531301" y="1525118"/>
                  </a:cubicBezTo>
                  <a:cubicBezTo>
                    <a:pt x="597514" y="1535594"/>
                    <a:pt x="1012348" y="1549098"/>
                    <a:pt x="1277282" y="1479366"/>
                  </a:cubicBezTo>
                  <a:cubicBezTo>
                    <a:pt x="1542216" y="1409633"/>
                    <a:pt x="1573604" y="1214432"/>
                    <a:pt x="1584039" y="1141221"/>
                  </a:cubicBezTo>
                  <a:cubicBezTo>
                    <a:pt x="1594516" y="1068010"/>
                    <a:pt x="1549173" y="740341"/>
                    <a:pt x="1329581" y="433584"/>
                  </a:cubicBezTo>
                  <a:cubicBezTo>
                    <a:pt x="1109949" y="126827"/>
                    <a:pt x="987958" y="1317"/>
                    <a:pt x="782280" y="1317"/>
                  </a:cubicBezTo>
                  <a:close/>
                </a:path>
              </a:pathLst>
            </a:custGeom>
            <a:grpFill/>
            <a:ln w="4086" cap="flat">
              <a:noFill/>
              <a:prstDash val="solid"/>
              <a:miter/>
            </a:ln>
          </p:spPr>
          <p:txBody>
            <a:bodyPr rtlCol="0" anchor="ctr"/>
            <a:lstStyle/>
            <a:p>
              <a:endParaRPr lang="en-IN"/>
            </a:p>
          </p:txBody>
        </p:sp>
        <p:sp>
          <p:nvSpPr>
            <p:cNvPr id="105" name="Freeform: Shape 104">
              <a:extLst>
                <a:ext uri="{FF2B5EF4-FFF2-40B4-BE49-F238E27FC236}">
                  <a16:creationId xmlns:a16="http://schemas.microsoft.com/office/drawing/2014/main" id="{26109F4D-5F1E-4D07-BE7E-656BBB381F33}"/>
                </a:ext>
              </a:extLst>
            </p:cNvPr>
            <p:cNvSpPr/>
            <p:nvPr/>
          </p:nvSpPr>
          <p:spPr>
            <a:xfrm>
              <a:off x="2377266" y="2800488"/>
              <a:ext cx="773441" cy="519719"/>
            </a:xfrm>
            <a:custGeom>
              <a:avLst/>
              <a:gdLst>
                <a:gd name="connsiteX0" fmla="*/ 166284 w 773440"/>
                <a:gd name="connsiteY0" fmla="*/ 522255 h 519719"/>
                <a:gd name="connsiteX1" fmla="*/ 493953 w 773440"/>
                <a:gd name="connsiteY1" fmla="*/ 522255 h 519719"/>
                <a:gd name="connsiteX2" fmla="*/ 741454 w 773440"/>
                <a:gd name="connsiteY2" fmla="*/ 261249 h 519719"/>
                <a:gd name="connsiteX3" fmla="*/ 727417 w 773440"/>
                <a:gd name="connsiteY3" fmla="*/ 125304 h 519719"/>
                <a:gd name="connsiteX4" fmla="*/ 612261 w 773440"/>
                <a:gd name="connsiteY4" fmla="*/ 117897 h 519719"/>
                <a:gd name="connsiteX5" fmla="*/ 489165 w 773440"/>
                <a:gd name="connsiteY5" fmla="*/ 281956 h 519719"/>
                <a:gd name="connsiteX6" fmla="*/ 477829 w 773440"/>
                <a:gd name="connsiteY6" fmla="*/ 6341 h 519719"/>
                <a:gd name="connsiteX7" fmla="*/ 277840 w 773440"/>
                <a:gd name="connsiteY7" fmla="*/ 69076 h 519719"/>
                <a:gd name="connsiteX8" fmla="*/ 96552 w 773440"/>
                <a:gd name="connsiteY8" fmla="*/ 72350 h 519719"/>
                <a:gd name="connsiteX9" fmla="*/ 14379 w 773440"/>
                <a:gd name="connsiteY9" fmla="*/ 111840 h 519719"/>
                <a:gd name="connsiteX10" fmla="*/ 2429 w 773440"/>
                <a:gd name="connsiteY10" fmla="*/ 194586 h 519719"/>
                <a:gd name="connsiteX11" fmla="*/ 166284 w 773440"/>
                <a:gd name="connsiteY11" fmla="*/ 522255 h 51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3440" h="519719">
                  <a:moveTo>
                    <a:pt x="166284" y="522255"/>
                  </a:moveTo>
                  <a:cubicBezTo>
                    <a:pt x="166284" y="522255"/>
                    <a:pt x="316184" y="442087"/>
                    <a:pt x="493953" y="522255"/>
                  </a:cubicBezTo>
                  <a:cubicBezTo>
                    <a:pt x="493953" y="522255"/>
                    <a:pt x="588566" y="364989"/>
                    <a:pt x="741454" y="261249"/>
                  </a:cubicBezTo>
                  <a:cubicBezTo>
                    <a:pt x="792403" y="226669"/>
                    <a:pt x="786633" y="141100"/>
                    <a:pt x="727417" y="125304"/>
                  </a:cubicBezTo>
                  <a:cubicBezTo>
                    <a:pt x="687108" y="114541"/>
                    <a:pt x="628098" y="116178"/>
                    <a:pt x="612261" y="117897"/>
                  </a:cubicBezTo>
                  <a:cubicBezTo>
                    <a:pt x="579850" y="121375"/>
                    <a:pt x="489165" y="281956"/>
                    <a:pt x="489165" y="281956"/>
                  </a:cubicBezTo>
                  <a:cubicBezTo>
                    <a:pt x="489165" y="281956"/>
                    <a:pt x="630021" y="46323"/>
                    <a:pt x="477829" y="6341"/>
                  </a:cubicBezTo>
                  <a:cubicBezTo>
                    <a:pt x="477829" y="6341"/>
                    <a:pt x="354529" y="-25047"/>
                    <a:pt x="277840" y="69076"/>
                  </a:cubicBezTo>
                  <a:cubicBezTo>
                    <a:pt x="277840" y="69076"/>
                    <a:pt x="223658" y="106848"/>
                    <a:pt x="96552" y="72350"/>
                  </a:cubicBezTo>
                  <a:cubicBezTo>
                    <a:pt x="61440" y="62815"/>
                    <a:pt x="28415" y="84340"/>
                    <a:pt x="14379" y="111840"/>
                  </a:cubicBezTo>
                  <a:cubicBezTo>
                    <a:pt x="-4078" y="148016"/>
                    <a:pt x="2429" y="194586"/>
                    <a:pt x="2429" y="194586"/>
                  </a:cubicBezTo>
                  <a:cubicBezTo>
                    <a:pt x="2429" y="194586"/>
                    <a:pt x="47731" y="452563"/>
                    <a:pt x="166284" y="522255"/>
                  </a:cubicBezTo>
                  <a:close/>
                </a:path>
              </a:pathLst>
            </a:custGeom>
            <a:grpFill/>
            <a:ln w="4086" cap="flat">
              <a:noFill/>
              <a:prstDash val="solid"/>
              <a:miter/>
            </a:ln>
          </p:spPr>
          <p:txBody>
            <a:bodyPr rtlCol="0" anchor="ctr"/>
            <a:lstStyle/>
            <a:p>
              <a:endParaRPr lang="en-IN"/>
            </a:p>
          </p:txBody>
        </p:sp>
      </p:grpSp>
      <p:sp>
        <p:nvSpPr>
          <p:cNvPr id="106" name="TextBox 105">
            <a:extLst>
              <a:ext uri="{FF2B5EF4-FFF2-40B4-BE49-F238E27FC236}">
                <a16:creationId xmlns:a16="http://schemas.microsoft.com/office/drawing/2014/main" id="{655D0743-1FCD-4184-9812-DDEC915ED04A}"/>
              </a:ext>
            </a:extLst>
          </p:cNvPr>
          <p:cNvSpPr txBox="1"/>
          <p:nvPr/>
        </p:nvSpPr>
        <p:spPr>
          <a:xfrm>
            <a:off x="8710862" y="5608001"/>
            <a:ext cx="921976" cy="338554"/>
          </a:xfrm>
          <a:prstGeom prst="rect">
            <a:avLst/>
          </a:prstGeom>
          <a:noFill/>
        </p:spPr>
        <p:txBody>
          <a:bodyPr wrap="square" rtlCol="0">
            <a:spAutoFit/>
          </a:bodyPr>
          <a:lstStyle/>
          <a:p>
            <a:pPr algn="ctr"/>
            <a:r>
              <a:rPr lang="en-US" sz="1600" spc="72" dirty="0">
                <a:solidFill>
                  <a:schemeClr val="bg1"/>
                </a:solidFill>
                <a:latin typeface="Source Sans 3" panose="020B0303030403020204" pitchFamily="34" charset="0"/>
                <a:ea typeface="+mj-ea"/>
                <a:cs typeface="+mj-cs"/>
              </a:rPr>
              <a:t>$23B</a:t>
            </a:r>
          </a:p>
        </p:txBody>
      </p:sp>
      <p:sp>
        <p:nvSpPr>
          <p:cNvPr id="107" name="TextBox 106">
            <a:extLst>
              <a:ext uri="{FF2B5EF4-FFF2-40B4-BE49-F238E27FC236}">
                <a16:creationId xmlns:a16="http://schemas.microsoft.com/office/drawing/2014/main" id="{269F6CC4-6212-4D7E-A15D-A05D4C7BF4EA}"/>
              </a:ext>
            </a:extLst>
          </p:cNvPr>
          <p:cNvSpPr txBox="1"/>
          <p:nvPr/>
        </p:nvSpPr>
        <p:spPr>
          <a:xfrm>
            <a:off x="8772564" y="3424551"/>
            <a:ext cx="870258" cy="338554"/>
          </a:xfrm>
          <a:prstGeom prst="rect">
            <a:avLst/>
          </a:prstGeom>
          <a:noFill/>
        </p:spPr>
        <p:txBody>
          <a:bodyPr wrap="square" rtlCol="0">
            <a:spAutoFit/>
          </a:bodyPr>
          <a:lstStyle/>
          <a:p>
            <a:pPr algn="ctr"/>
            <a:r>
              <a:rPr lang="en-US" sz="1600" b="1" spc="72" dirty="0">
                <a:solidFill>
                  <a:schemeClr val="bg1"/>
                </a:solidFill>
                <a:latin typeface="Source Sans 3" panose="020B0303030403020204" pitchFamily="34" charset="0"/>
                <a:ea typeface="+mj-ea"/>
                <a:cs typeface="+mj-cs"/>
              </a:rPr>
              <a:t>$84B</a:t>
            </a:r>
          </a:p>
        </p:txBody>
      </p:sp>
      <p:sp>
        <p:nvSpPr>
          <p:cNvPr id="108" name="Arrow: Right 107">
            <a:extLst>
              <a:ext uri="{FF2B5EF4-FFF2-40B4-BE49-F238E27FC236}">
                <a16:creationId xmlns:a16="http://schemas.microsoft.com/office/drawing/2014/main" id="{FCDE840F-6441-4B96-A1C2-1D981381BCFF}"/>
              </a:ext>
            </a:extLst>
          </p:cNvPr>
          <p:cNvSpPr/>
          <p:nvPr/>
        </p:nvSpPr>
        <p:spPr>
          <a:xfrm rot="16200000">
            <a:off x="9052474" y="4405255"/>
            <a:ext cx="310441" cy="22384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09" name="Graphic 1">
            <a:extLst>
              <a:ext uri="{FF2B5EF4-FFF2-40B4-BE49-F238E27FC236}">
                <a16:creationId xmlns:a16="http://schemas.microsoft.com/office/drawing/2014/main" id="{62C5DD19-9148-4CB9-BF25-BF0AC2016F80}"/>
              </a:ext>
            </a:extLst>
          </p:cNvPr>
          <p:cNvGrpSpPr/>
          <p:nvPr/>
        </p:nvGrpSpPr>
        <p:grpSpPr>
          <a:xfrm>
            <a:off x="10501179" y="4980602"/>
            <a:ext cx="827864" cy="1088844"/>
            <a:chOff x="1915999" y="2801796"/>
            <a:chExt cx="1583712" cy="2082970"/>
          </a:xfrm>
          <a:solidFill>
            <a:srgbClr val="FA1432"/>
          </a:solidFill>
        </p:grpSpPr>
        <p:sp>
          <p:nvSpPr>
            <p:cNvPr id="110" name="Freeform: Shape 109">
              <a:extLst>
                <a:ext uri="{FF2B5EF4-FFF2-40B4-BE49-F238E27FC236}">
                  <a16:creationId xmlns:a16="http://schemas.microsoft.com/office/drawing/2014/main" id="{5EFA2409-E09F-4ACF-BF20-F1E4BE0CD4AF}"/>
                </a:ext>
              </a:extLst>
            </p:cNvPr>
            <p:cNvSpPr/>
            <p:nvPr/>
          </p:nvSpPr>
          <p:spPr>
            <a:xfrm>
              <a:off x="1914690" y="3349295"/>
              <a:ext cx="1583712" cy="1534605"/>
            </a:xfrm>
            <a:custGeom>
              <a:avLst/>
              <a:gdLst>
                <a:gd name="connsiteX0" fmla="*/ 782280 w 1583712"/>
                <a:gd name="connsiteY0" fmla="*/ 1317 h 1534604"/>
                <a:gd name="connsiteX1" fmla="*/ 189432 w 1583712"/>
                <a:gd name="connsiteY1" fmla="*/ 527706 h 1534604"/>
                <a:gd name="connsiteX2" fmla="*/ 29301 w 1583712"/>
                <a:gd name="connsiteY2" fmla="*/ 1211158 h 1534604"/>
                <a:gd name="connsiteX3" fmla="*/ 531301 w 1583712"/>
                <a:gd name="connsiteY3" fmla="*/ 1525118 h 1534604"/>
                <a:gd name="connsiteX4" fmla="*/ 1277282 w 1583712"/>
                <a:gd name="connsiteY4" fmla="*/ 1479366 h 1534604"/>
                <a:gd name="connsiteX5" fmla="*/ 1584039 w 1583712"/>
                <a:gd name="connsiteY5" fmla="*/ 1141221 h 1534604"/>
                <a:gd name="connsiteX6" fmla="*/ 1329581 w 1583712"/>
                <a:gd name="connsiteY6" fmla="*/ 433584 h 1534604"/>
                <a:gd name="connsiteX7" fmla="*/ 782280 w 1583712"/>
                <a:gd name="connsiteY7" fmla="*/ 1317 h 153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712" h="1534604">
                  <a:moveTo>
                    <a:pt x="782280" y="1317"/>
                  </a:moveTo>
                  <a:cubicBezTo>
                    <a:pt x="573124" y="1317"/>
                    <a:pt x="368632" y="217021"/>
                    <a:pt x="189432" y="527706"/>
                  </a:cubicBezTo>
                  <a:cubicBezTo>
                    <a:pt x="101448" y="680266"/>
                    <a:pt x="-64822" y="911398"/>
                    <a:pt x="29301" y="1211158"/>
                  </a:cubicBezTo>
                  <a:cubicBezTo>
                    <a:pt x="123423" y="1510958"/>
                    <a:pt x="465047" y="1514641"/>
                    <a:pt x="531301" y="1525118"/>
                  </a:cubicBezTo>
                  <a:cubicBezTo>
                    <a:pt x="597514" y="1535594"/>
                    <a:pt x="1012348" y="1549098"/>
                    <a:pt x="1277282" y="1479366"/>
                  </a:cubicBezTo>
                  <a:cubicBezTo>
                    <a:pt x="1542216" y="1409633"/>
                    <a:pt x="1573604" y="1214432"/>
                    <a:pt x="1584039" y="1141221"/>
                  </a:cubicBezTo>
                  <a:cubicBezTo>
                    <a:pt x="1594516" y="1068010"/>
                    <a:pt x="1549173" y="740341"/>
                    <a:pt x="1329581" y="433584"/>
                  </a:cubicBezTo>
                  <a:cubicBezTo>
                    <a:pt x="1109949" y="126827"/>
                    <a:pt x="987958" y="1317"/>
                    <a:pt x="782280" y="1317"/>
                  </a:cubicBezTo>
                  <a:close/>
                </a:path>
              </a:pathLst>
            </a:custGeom>
            <a:grpFill/>
            <a:ln w="4086" cap="flat">
              <a:noFill/>
              <a:prstDash val="solid"/>
              <a:miter/>
            </a:ln>
          </p:spPr>
          <p:txBody>
            <a:bodyPr rtlCol="0" anchor="ctr"/>
            <a:lstStyle/>
            <a:p>
              <a:endParaRPr lang="en-IN"/>
            </a:p>
          </p:txBody>
        </p:sp>
        <p:sp>
          <p:nvSpPr>
            <p:cNvPr id="111" name="Freeform: Shape 110">
              <a:extLst>
                <a:ext uri="{FF2B5EF4-FFF2-40B4-BE49-F238E27FC236}">
                  <a16:creationId xmlns:a16="http://schemas.microsoft.com/office/drawing/2014/main" id="{0C96D638-9DB6-4D4C-873A-E3E8783F3708}"/>
                </a:ext>
              </a:extLst>
            </p:cNvPr>
            <p:cNvSpPr/>
            <p:nvPr/>
          </p:nvSpPr>
          <p:spPr>
            <a:xfrm>
              <a:off x="2377266" y="2800488"/>
              <a:ext cx="773441" cy="519719"/>
            </a:xfrm>
            <a:custGeom>
              <a:avLst/>
              <a:gdLst>
                <a:gd name="connsiteX0" fmla="*/ 166284 w 773440"/>
                <a:gd name="connsiteY0" fmla="*/ 522255 h 519719"/>
                <a:gd name="connsiteX1" fmla="*/ 493953 w 773440"/>
                <a:gd name="connsiteY1" fmla="*/ 522255 h 519719"/>
                <a:gd name="connsiteX2" fmla="*/ 741454 w 773440"/>
                <a:gd name="connsiteY2" fmla="*/ 261249 h 519719"/>
                <a:gd name="connsiteX3" fmla="*/ 727417 w 773440"/>
                <a:gd name="connsiteY3" fmla="*/ 125304 h 519719"/>
                <a:gd name="connsiteX4" fmla="*/ 612261 w 773440"/>
                <a:gd name="connsiteY4" fmla="*/ 117897 h 519719"/>
                <a:gd name="connsiteX5" fmla="*/ 489165 w 773440"/>
                <a:gd name="connsiteY5" fmla="*/ 281956 h 519719"/>
                <a:gd name="connsiteX6" fmla="*/ 477829 w 773440"/>
                <a:gd name="connsiteY6" fmla="*/ 6341 h 519719"/>
                <a:gd name="connsiteX7" fmla="*/ 277840 w 773440"/>
                <a:gd name="connsiteY7" fmla="*/ 69076 h 519719"/>
                <a:gd name="connsiteX8" fmla="*/ 96552 w 773440"/>
                <a:gd name="connsiteY8" fmla="*/ 72350 h 519719"/>
                <a:gd name="connsiteX9" fmla="*/ 14379 w 773440"/>
                <a:gd name="connsiteY9" fmla="*/ 111840 h 519719"/>
                <a:gd name="connsiteX10" fmla="*/ 2429 w 773440"/>
                <a:gd name="connsiteY10" fmla="*/ 194586 h 519719"/>
                <a:gd name="connsiteX11" fmla="*/ 166284 w 773440"/>
                <a:gd name="connsiteY11" fmla="*/ 522255 h 51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3440" h="519719">
                  <a:moveTo>
                    <a:pt x="166284" y="522255"/>
                  </a:moveTo>
                  <a:cubicBezTo>
                    <a:pt x="166284" y="522255"/>
                    <a:pt x="316184" y="442087"/>
                    <a:pt x="493953" y="522255"/>
                  </a:cubicBezTo>
                  <a:cubicBezTo>
                    <a:pt x="493953" y="522255"/>
                    <a:pt x="588566" y="364989"/>
                    <a:pt x="741454" y="261249"/>
                  </a:cubicBezTo>
                  <a:cubicBezTo>
                    <a:pt x="792403" y="226669"/>
                    <a:pt x="786633" y="141100"/>
                    <a:pt x="727417" y="125304"/>
                  </a:cubicBezTo>
                  <a:cubicBezTo>
                    <a:pt x="687108" y="114541"/>
                    <a:pt x="628098" y="116178"/>
                    <a:pt x="612261" y="117897"/>
                  </a:cubicBezTo>
                  <a:cubicBezTo>
                    <a:pt x="579850" y="121375"/>
                    <a:pt x="489165" y="281956"/>
                    <a:pt x="489165" y="281956"/>
                  </a:cubicBezTo>
                  <a:cubicBezTo>
                    <a:pt x="489165" y="281956"/>
                    <a:pt x="630021" y="46323"/>
                    <a:pt x="477829" y="6341"/>
                  </a:cubicBezTo>
                  <a:cubicBezTo>
                    <a:pt x="477829" y="6341"/>
                    <a:pt x="354529" y="-25047"/>
                    <a:pt x="277840" y="69076"/>
                  </a:cubicBezTo>
                  <a:cubicBezTo>
                    <a:pt x="277840" y="69076"/>
                    <a:pt x="223658" y="106848"/>
                    <a:pt x="96552" y="72350"/>
                  </a:cubicBezTo>
                  <a:cubicBezTo>
                    <a:pt x="61440" y="62815"/>
                    <a:pt x="28415" y="84340"/>
                    <a:pt x="14379" y="111840"/>
                  </a:cubicBezTo>
                  <a:cubicBezTo>
                    <a:pt x="-4078" y="148016"/>
                    <a:pt x="2429" y="194586"/>
                    <a:pt x="2429" y="194586"/>
                  </a:cubicBezTo>
                  <a:cubicBezTo>
                    <a:pt x="2429" y="194586"/>
                    <a:pt x="47731" y="452563"/>
                    <a:pt x="166284" y="522255"/>
                  </a:cubicBezTo>
                  <a:close/>
                </a:path>
              </a:pathLst>
            </a:custGeom>
            <a:grpFill/>
            <a:ln w="4086" cap="flat">
              <a:noFill/>
              <a:prstDash val="solid"/>
              <a:miter/>
            </a:ln>
          </p:spPr>
          <p:txBody>
            <a:bodyPr rtlCol="0" anchor="ctr"/>
            <a:lstStyle/>
            <a:p>
              <a:endParaRPr lang="en-IN"/>
            </a:p>
          </p:txBody>
        </p:sp>
      </p:grpSp>
      <p:grpSp>
        <p:nvGrpSpPr>
          <p:cNvPr id="112" name="Graphic 1">
            <a:extLst>
              <a:ext uri="{FF2B5EF4-FFF2-40B4-BE49-F238E27FC236}">
                <a16:creationId xmlns:a16="http://schemas.microsoft.com/office/drawing/2014/main" id="{A732DB44-3EFF-4F5C-80FC-94C3CBF7FCED}"/>
              </a:ext>
            </a:extLst>
          </p:cNvPr>
          <p:cNvGrpSpPr/>
          <p:nvPr/>
        </p:nvGrpSpPr>
        <p:grpSpPr>
          <a:xfrm>
            <a:off x="10351103" y="2564236"/>
            <a:ext cx="1128017" cy="1483619"/>
            <a:chOff x="1915999" y="2801796"/>
            <a:chExt cx="1583712" cy="2082970"/>
          </a:xfrm>
          <a:solidFill>
            <a:srgbClr val="1E467A"/>
          </a:solidFill>
        </p:grpSpPr>
        <p:sp>
          <p:nvSpPr>
            <p:cNvPr id="113" name="Freeform: Shape 112">
              <a:extLst>
                <a:ext uri="{FF2B5EF4-FFF2-40B4-BE49-F238E27FC236}">
                  <a16:creationId xmlns:a16="http://schemas.microsoft.com/office/drawing/2014/main" id="{84348454-4E0E-48D4-836F-9E69A8BFF2C0}"/>
                </a:ext>
              </a:extLst>
            </p:cNvPr>
            <p:cNvSpPr/>
            <p:nvPr/>
          </p:nvSpPr>
          <p:spPr>
            <a:xfrm>
              <a:off x="1914690" y="3349295"/>
              <a:ext cx="1583712" cy="1534605"/>
            </a:xfrm>
            <a:custGeom>
              <a:avLst/>
              <a:gdLst>
                <a:gd name="connsiteX0" fmla="*/ 782280 w 1583712"/>
                <a:gd name="connsiteY0" fmla="*/ 1317 h 1534604"/>
                <a:gd name="connsiteX1" fmla="*/ 189432 w 1583712"/>
                <a:gd name="connsiteY1" fmla="*/ 527706 h 1534604"/>
                <a:gd name="connsiteX2" fmla="*/ 29301 w 1583712"/>
                <a:gd name="connsiteY2" fmla="*/ 1211158 h 1534604"/>
                <a:gd name="connsiteX3" fmla="*/ 531301 w 1583712"/>
                <a:gd name="connsiteY3" fmla="*/ 1525118 h 1534604"/>
                <a:gd name="connsiteX4" fmla="*/ 1277282 w 1583712"/>
                <a:gd name="connsiteY4" fmla="*/ 1479366 h 1534604"/>
                <a:gd name="connsiteX5" fmla="*/ 1584039 w 1583712"/>
                <a:gd name="connsiteY5" fmla="*/ 1141221 h 1534604"/>
                <a:gd name="connsiteX6" fmla="*/ 1329581 w 1583712"/>
                <a:gd name="connsiteY6" fmla="*/ 433584 h 1534604"/>
                <a:gd name="connsiteX7" fmla="*/ 782280 w 1583712"/>
                <a:gd name="connsiteY7" fmla="*/ 1317 h 153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712" h="1534604">
                  <a:moveTo>
                    <a:pt x="782280" y="1317"/>
                  </a:moveTo>
                  <a:cubicBezTo>
                    <a:pt x="573124" y="1317"/>
                    <a:pt x="368632" y="217021"/>
                    <a:pt x="189432" y="527706"/>
                  </a:cubicBezTo>
                  <a:cubicBezTo>
                    <a:pt x="101448" y="680266"/>
                    <a:pt x="-64822" y="911398"/>
                    <a:pt x="29301" y="1211158"/>
                  </a:cubicBezTo>
                  <a:cubicBezTo>
                    <a:pt x="123423" y="1510958"/>
                    <a:pt x="465047" y="1514641"/>
                    <a:pt x="531301" y="1525118"/>
                  </a:cubicBezTo>
                  <a:cubicBezTo>
                    <a:pt x="597514" y="1535594"/>
                    <a:pt x="1012348" y="1549098"/>
                    <a:pt x="1277282" y="1479366"/>
                  </a:cubicBezTo>
                  <a:cubicBezTo>
                    <a:pt x="1542216" y="1409633"/>
                    <a:pt x="1573604" y="1214432"/>
                    <a:pt x="1584039" y="1141221"/>
                  </a:cubicBezTo>
                  <a:cubicBezTo>
                    <a:pt x="1594516" y="1068010"/>
                    <a:pt x="1549173" y="740341"/>
                    <a:pt x="1329581" y="433584"/>
                  </a:cubicBezTo>
                  <a:cubicBezTo>
                    <a:pt x="1109949" y="126827"/>
                    <a:pt x="987958" y="1317"/>
                    <a:pt x="782280" y="1317"/>
                  </a:cubicBezTo>
                  <a:close/>
                </a:path>
              </a:pathLst>
            </a:custGeom>
            <a:grpFill/>
            <a:ln w="4086" cap="flat">
              <a:noFill/>
              <a:prstDash val="solid"/>
              <a:miter/>
            </a:ln>
          </p:spPr>
          <p:txBody>
            <a:bodyPr rtlCol="0" anchor="ctr"/>
            <a:lstStyle/>
            <a:p>
              <a:endParaRPr lang="en-IN"/>
            </a:p>
          </p:txBody>
        </p:sp>
        <p:sp>
          <p:nvSpPr>
            <p:cNvPr id="114" name="Freeform: Shape 113">
              <a:extLst>
                <a:ext uri="{FF2B5EF4-FFF2-40B4-BE49-F238E27FC236}">
                  <a16:creationId xmlns:a16="http://schemas.microsoft.com/office/drawing/2014/main" id="{29304D48-726A-43A5-9C39-B7CB7B2AFAC3}"/>
                </a:ext>
              </a:extLst>
            </p:cNvPr>
            <p:cNvSpPr/>
            <p:nvPr/>
          </p:nvSpPr>
          <p:spPr>
            <a:xfrm>
              <a:off x="2377266" y="2800488"/>
              <a:ext cx="773441" cy="519719"/>
            </a:xfrm>
            <a:custGeom>
              <a:avLst/>
              <a:gdLst>
                <a:gd name="connsiteX0" fmla="*/ 166284 w 773440"/>
                <a:gd name="connsiteY0" fmla="*/ 522255 h 519719"/>
                <a:gd name="connsiteX1" fmla="*/ 493953 w 773440"/>
                <a:gd name="connsiteY1" fmla="*/ 522255 h 519719"/>
                <a:gd name="connsiteX2" fmla="*/ 741454 w 773440"/>
                <a:gd name="connsiteY2" fmla="*/ 261249 h 519719"/>
                <a:gd name="connsiteX3" fmla="*/ 727417 w 773440"/>
                <a:gd name="connsiteY3" fmla="*/ 125304 h 519719"/>
                <a:gd name="connsiteX4" fmla="*/ 612261 w 773440"/>
                <a:gd name="connsiteY4" fmla="*/ 117897 h 519719"/>
                <a:gd name="connsiteX5" fmla="*/ 489165 w 773440"/>
                <a:gd name="connsiteY5" fmla="*/ 281956 h 519719"/>
                <a:gd name="connsiteX6" fmla="*/ 477829 w 773440"/>
                <a:gd name="connsiteY6" fmla="*/ 6341 h 519719"/>
                <a:gd name="connsiteX7" fmla="*/ 277840 w 773440"/>
                <a:gd name="connsiteY7" fmla="*/ 69076 h 519719"/>
                <a:gd name="connsiteX8" fmla="*/ 96552 w 773440"/>
                <a:gd name="connsiteY8" fmla="*/ 72350 h 519719"/>
                <a:gd name="connsiteX9" fmla="*/ 14379 w 773440"/>
                <a:gd name="connsiteY9" fmla="*/ 111840 h 519719"/>
                <a:gd name="connsiteX10" fmla="*/ 2429 w 773440"/>
                <a:gd name="connsiteY10" fmla="*/ 194586 h 519719"/>
                <a:gd name="connsiteX11" fmla="*/ 166284 w 773440"/>
                <a:gd name="connsiteY11" fmla="*/ 522255 h 51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3440" h="519719">
                  <a:moveTo>
                    <a:pt x="166284" y="522255"/>
                  </a:moveTo>
                  <a:cubicBezTo>
                    <a:pt x="166284" y="522255"/>
                    <a:pt x="316184" y="442087"/>
                    <a:pt x="493953" y="522255"/>
                  </a:cubicBezTo>
                  <a:cubicBezTo>
                    <a:pt x="493953" y="522255"/>
                    <a:pt x="588566" y="364989"/>
                    <a:pt x="741454" y="261249"/>
                  </a:cubicBezTo>
                  <a:cubicBezTo>
                    <a:pt x="792403" y="226669"/>
                    <a:pt x="786633" y="141100"/>
                    <a:pt x="727417" y="125304"/>
                  </a:cubicBezTo>
                  <a:cubicBezTo>
                    <a:pt x="687108" y="114541"/>
                    <a:pt x="628098" y="116178"/>
                    <a:pt x="612261" y="117897"/>
                  </a:cubicBezTo>
                  <a:cubicBezTo>
                    <a:pt x="579850" y="121375"/>
                    <a:pt x="489165" y="281956"/>
                    <a:pt x="489165" y="281956"/>
                  </a:cubicBezTo>
                  <a:cubicBezTo>
                    <a:pt x="489165" y="281956"/>
                    <a:pt x="630021" y="46323"/>
                    <a:pt x="477829" y="6341"/>
                  </a:cubicBezTo>
                  <a:cubicBezTo>
                    <a:pt x="477829" y="6341"/>
                    <a:pt x="354529" y="-25047"/>
                    <a:pt x="277840" y="69076"/>
                  </a:cubicBezTo>
                  <a:cubicBezTo>
                    <a:pt x="277840" y="69076"/>
                    <a:pt x="223658" y="106848"/>
                    <a:pt x="96552" y="72350"/>
                  </a:cubicBezTo>
                  <a:cubicBezTo>
                    <a:pt x="61440" y="62815"/>
                    <a:pt x="28415" y="84340"/>
                    <a:pt x="14379" y="111840"/>
                  </a:cubicBezTo>
                  <a:cubicBezTo>
                    <a:pt x="-4078" y="148016"/>
                    <a:pt x="2429" y="194586"/>
                    <a:pt x="2429" y="194586"/>
                  </a:cubicBezTo>
                  <a:cubicBezTo>
                    <a:pt x="2429" y="194586"/>
                    <a:pt x="47731" y="452563"/>
                    <a:pt x="166284" y="522255"/>
                  </a:cubicBezTo>
                  <a:close/>
                </a:path>
              </a:pathLst>
            </a:custGeom>
            <a:grpFill/>
            <a:ln w="4086" cap="flat">
              <a:noFill/>
              <a:prstDash val="solid"/>
              <a:miter/>
            </a:ln>
          </p:spPr>
          <p:txBody>
            <a:bodyPr rtlCol="0" anchor="ctr"/>
            <a:lstStyle/>
            <a:p>
              <a:endParaRPr lang="en-IN"/>
            </a:p>
          </p:txBody>
        </p:sp>
      </p:grpSp>
      <p:sp>
        <p:nvSpPr>
          <p:cNvPr id="115" name="TextBox 114">
            <a:extLst>
              <a:ext uri="{FF2B5EF4-FFF2-40B4-BE49-F238E27FC236}">
                <a16:creationId xmlns:a16="http://schemas.microsoft.com/office/drawing/2014/main" id="{C7E039D8-4A97-442D-BB36-F3C4F7DB3F32}"/>
              </a:ext>
            </a:extLst>
          </p:cNvPr>
          <p:cNvSpPr txBox="1"/>
          <p:nvPr/>
        </p:nvSpPr>
        <p:spPr>
          <a:xfrm>
            <a:off x="10418280" y="5608001"/>
            <a:ext cx="921976" cy="338554"/>
          </a:xfrm>
          <a:prstGeom prst="rect">
            <a:avLst/>
          </a:prstGeom>
          <a:noFill/>
        </p:spPr>
        <p:txBody>
          <a:bodyPr wrap="square" rtlCol="0">
            <a:spAutoFit/>
          </a:bodyPr>
          <a:lstStyle/>
          <a:p>
            <a:pPr algn="ctr"/>
            <a:r>
              <a:rPr lang="en-US" sz="1600" spc="72" dirty="0">
                <a:solidFill>
                  <a:schemeClr val="bg1"/>
                </a:solidFill>
                <a:latin typeface="Source Sans 3" panose="020B0303030403020204" pitchFamily="34" charset="0"/>
                <a:ea typeface="+mj-ea"/>
                <a:cs typeface="+mj-cs"/>
              </a:rPr>
              <a:t>$11B</a:t>
            </a:r>
          </a:p>
        </p:txBody>
      </p:sp>
      <p:sp>
        <p:nvSpPr>
          <p:cNvPr id="116" name="TextBox 115">
            <a:extLst>
              <a:ext uri="{FF2B5EF4-FFF2-40B4-BE49-F238E27FC236}">
                <a16:creationId xmlns:a16="http://schemas.microsoft.com/office/drawing/2014/main" id="{9D861F0A-DED6-439D-83BA-0F8D680E7E02}"/>
              </a:ext>
            </a:extLst>
          </p:cNvPr>
          <p:cNvSpPr txBox="1"/>
          <p:nvPr/>
        </p:nvSpPr>
        <p:spPr>
          <a:xfrm>
            <a:off x="10479982" y="3424551"/>
            <a:ext cx="870258" cy="338554"/>
          </a:xfrm>
          <a:prstGeom prst="rect">
            <a:avLst/>
          </a:prstGeom>
          <a:noFill/>
        </p:spPr>
        <p:txBody>
          <a:bodyPr wrap="square" rtlCol="0">
            <a:spAutoFit/>
          </a:bodyPr>
          <a:lstStyle/>
          <a:p>
            <a:pPr algn="ctr"/>
            <a:r>
              <a:rPr lang="en-US" sz="1600" b="1" spc="72" dirty="0">
                <a:solidFill>
                  <a:schemeClr val="bg1"/>
                </a:solidFill>
                <a:latin typeface="Source Sans 3" panose="020B0303030403020204" pitchFamily="34" charset="0"/>
                <a:ea typeface="+mj-ea"/>
                <a:cs typeface="+mj-cs"/>
              </a:rPr>
              <a:t>$26B</a:t>
            </a:r>
          </a:p>
        </p:txBody>
      </p:sp>
      <p:sp>
        <p:nvSpPr>
          <p:cNvPr id="117" name="Arrow: Right 116">
            <a:extLst>
              <a:ext uri="{FF2B5EF4-FFF2-40B4-BE49-F238E27FC236}">
                <a16:creationId xmlns:a16="http://schemas.microsoft.com/office/drawing/2014/main" id="{4D84FBB8-EB04-43BE-BA10-8DD81DC19D0B}"/>
              </a:ext>
            </a:extLst>
          </p:cNvPr>
          <p:cNvSpPr/>
          <p:nvPr/>
        </p:nvSpPr>
        <p:spPr>
          <a:xfrm rot="16200000">
            <a:off x="10759892" y="4405255"/>
            <a:ext cx="310441" cy="22384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699970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DE1F6-06D3-A959-B422-1ECCD37ABE3A}"/>
              </a:ext>
            </a:extLst>
          </p:cNvPr>
          <p:cNvSpPr txBox="1">
            <a:spLocks/>
          </p:cNvSpPr>
          <p:nvPr/>
        </p:nvSpPr>
        <p:spPr>
          <a:xfrm>
            <a:off x="169750" y="264626"/>
            <a:ext cx="8974536" cy="4527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0" i="0" u="none" strike="noStrike" kern="1200" cap="none" spc="0" normalizeH="0" baseline="0" noProof="0" dirty="0">
                <a:ln>
                  <a:noFill/>
                </a:ln>
                <a:solidFill>
                  <a:srgbClr val="FF0049"/>
                </a:solidFill>
                <a:effectLst/>
                <a:uLnTx/>
                <a:uFillTx/>
                <a:latin typeface="Source Sans 3" panose="020B0303030403020204" pitchFamily="34" charset="0"/>
                <a:ea typeface="+mj-ea"/>
                <a:cs typeface="+mj-cs"/>
              </a:rPr>
              <a:t>Internet Market Opportunity Is Huge In India</a:t>
            </a:r>
            <a:endParaRPr kumimoji="0" lang="en-IN" sz="2600" b="0" i="0" u="none" strike="noStrike" kern="1200" cap="none" spc="0" normalizeH="0" baseline="0" noProof="0" dirty="0">
              <a:ln>
                <a:noFill/>
              </a:ln>
              <a:solidFill>
                <a:srgbClr val="FF0049"/>
              </a:solidFill>
              <a:effectLst/>
              <a:uLnTx/>
              <a:uFillTx/>
              <a:latin typeface="Source Sans 3" panose="020B0303030403020204" pitchFamily="34" charset="0"/>
              <a:ea typeface="+mj-ea"/>
              <a:cs typeface="+mj-cs"/>
            </a:endParaRPr>
          </a:p>
        </p:txBody>
      </p:sp>
      <p:sp>
        <p:nvSpPr>
          <p:cNvPr id="3" name="Slide Number Placeholder 2">
            <a:extLst>
              <a:ext uri="{FF2B5EF4-FFF2-40B4-BE49-F238E27FC236}">
                <a16:creationId xmlns:a16="http://schemas.microsoft.com/office/drawing/2014/main" id="{5EFB62DB-2FBC-2A9F-D708-D7AB2AA322BE}"/>
              </a:ext>
            </a:extLst>
          </p:cNvPr>
          <p:cNvSpPr txBox="1">
            <a:spLocks/>
          </p:cNvSpPr>
          <p:nvPr/>
        </p:nvSpPr>
        <p:spPr>
          <a:xfrm>
            <a:off x="11647357" y="6246580"/>
            <a:ext cx="32978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ource Sans 3"/>
                <a:ea typeface="+mn-ea"/>
                <a:cs typeface="+mn-cs"/>
              </a:rPr>
              <a:t>#</a:t>
            </a:r>
            <a:endParaRPr kumimoji="0" lang="en-US" sz="1800" b="0" i="0" u="none" strike="noStrike" kern="1200" cap="none" spc="0" normalizeH="0" baseline="0" noProof="0" dirty="0">
              <a:ln>
                <a:noFill/>
              </a:ln>
              <a:solidFill>
                <a:prstClr val="black"/>
              </a:solidFill>
              <a:effectLst/>
              <a:uLnTx/>
              <a:uFillTx/>
              <a:latin typeface="Source Sans 3"/>
              <a:ea typeface="+mn-ea"/>
              <a:cs typeface="+mn-cs"/>
            </a:endParaRPr>
          </a:p>
        </p:txBody>
      </p:sp>
      <p:sp>
        <p:nvSpPr>
          <p:cNvPr id="4" name="TextBox 3">
            <a:extLst>
              <a:ext uri="{FF2B5EF4-FFF2-40B4-BE49-F238E27FC236}">
                <a16:creationId xmlns:a16="http://schemas.microsoft.com/office/drawing/2014/main" id="{69AB03F9-85BA-0C54-2508-BC72DB988335}"/>
              </a:ext>
            </a:extLst>
          </p:cNvPr>
          <p:cNvSpPr txBox="1"/>
          <p:nvPr/>
        </p:nvSpPr>
        <p:spPr>
          <a:xfrm>
            <a:off x="420722" y="1193010"/>
            <a:ext cx="570687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3975"/>
                </a:solidFill>
                <a:effectLst/>
                <a:uLnTx/>
                <a:uFillTx/>
                <a:latin typeface="Source Sans 3" panose="020B0303030403020204" pitchFamily="34" charset="0"/>
                <a:ea typeface="+mn-ea"/>
                <a:cs typeface="+mn-cs"/>
              </a:rPr>
              <a:t>Internet Market Size in India sees exponential growth</a:t>
            </a:r>
          </a:p>
        </p:txBody>
      </p:sp>
      <p:cxnSp>
        <p:nvCxnSpPr>
          <p:cNvPr id="5" name="Straight Connector 4">
            <a:extLst>
              <a:ext uri="{FF2B5EF4-FFF2-40B4-BE49-F238E27FC236}">
                <a16:creationId xmlns:a16="http://schemas.microsoft.com/office/drawing/2014/main" id="{E29E5649-1B07-2B4B-DC51-3F7BDF5C9A82}"/>
              </a:ext>
            </a:extLst>
          </p:cNvPr>
          <p:cNvCxnSpPr>
            <a:cxnSpLocks/>
          </p:cNvCxnSpPr>
          <p:nvPr/>
        </p:nvCxnSpPr>
        <p:spPr>
          <a:xfrm>
            <a:off x="6218666" y="1208655"/>
            <a:ext cx="0" cy="5037925"/>
          </a:xfrm>
          <a:prstGeom prst="line">
            <a:avLst/>
          </a:prstGeom>
          <a:ln w="9525">
            <a:solidFill>
              <a:srgbClr val="FF0000"/>
            </a:solidFill>
            <a:prstDash val="dash"/>
          </a:ln>
        </p:spPr>
        <p:style>
          <a:lnRef idx="1">
            <a:schemeClr val="dk1"/>
          </a:lnRef>
          <a:fillRef idx="0">
            <a:schemeClr val="dk1"/>
          </a:fillRef>
          <a:effectRef idx="0">
            <a:schemeClr val="dk1"/>
          </a:effectRef>
          <a:fontRef idx="minor">
            <a:schemeClr val="tx1"/>
          </a:fontRef>
        </p:style>
      </p:cxnSp>
      <p:graphicFrame>
        <p:nvGraphicFramePr>
          <p:cNvPr id="9" name="Chart 8">
            <a:extLst>
              <a:ext uri="{FF2B5EF4-FFF2-40B4-BE49-F238E27FC236}">
                <a16:creationId xmlns:a16="http://schemas.microsoft.com/office/drawing/2014/main" id="{AEA4BCC4-DC68-DB7C-A2CB-DD9A9B504245}"/>
              </a:ext>
            </a:extLst>
          </p:cNvPr>
          <p:cNvGraphicFramePr>
            <a:graphicFrameLocks/>
          </p:cNvGraphicFramePr>
          <p:nvPr>
            <p:extLst>
              <p:ext uri="{D42A27DB-BD31-4B8C-83A1-F6EECF244321}">
                <p14:modId xmlns:p14="http://schemas.microsoft.com/office/powerpoint/2010/main" val="4160915832"/>
              </p:ext>
            </p:extLst>
          </p:nvPr>
        </p:nvGraphicFramePr>
        <p:xfrm>
          <a:off x="420722" y="1562342"/>
          <a:ext cx="5552611" cy="468423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351CDB1F-9303-5A6A-1BFA-F040CAEEFD07}"/>
              </a:ext>
            </a:extLst>
          </p:cNvPr>
          <p:cNvSpPr txBox="1"/>
          <p:nvPr/>
        </p:nvSpPr>
        <p:spPr>
          <a:xfrm>
            <a:off x="284666" y="5877248"/>
            <a:ext cx="6096000" cy="5770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lumMod val="65000"/>
                    <a:lumOff val="35000"/>
                  </a:prstClr>
                </a:solidFill>
                <a:effectLst/>
                <a:uLnTx/>
                <a:uFillTx/>
                <a:latin typeface="Source Sans 3"/>
                <a:ea typeface="+mn-ea"/>
                <a:cs typeface="+mn-cs"/>
              </a:rPr>
              <a:t>Source: </a:t>
            </a:r>
            <a:r>
              <a:rPr kumimoji="0" lang="en-US" sz="1050" b="0" i="0" u="none" strike="noStrike" kern="1200" cap="none" spc="0" normalizeH="0" baseline="0" noProof="0" dirty="0">
                <a:ln>
                  <a:noFill/>
                </a:ln>
                <a:solidFill>
                  <a:prstClr val="black">
                    <a:lumMod val="65000"/>
                    <a:lumOff val="35000"/>
                  </a:prstClr>
                </a:solidFill>
                <a:effectLst/>
                <a:uLnTx/>
                <a:uFillTx/>
                <a:latin typeface="Source Sans 3"/>
                <a:ea typeface="+mn-ea"/>
                <a:cs typeface="+mn-cs"/>
              </a:rPr>
              <a:t>Bessemer Venture Partners, </a:t>
            </a:r>
            <a:r>
              <a:rPr kumimoji="0" lang="fr-FR" sz="1050" b="0" i="0" u="none" strike="noStrike" kern="1200" cap="none" spc="0" normalizeH="0" baseline="0" noProof="0" dirty="0">
                <a:ln>
                  <a:noFill/>
                </a:ln>
                <a:solidFill>
                  <a:prstClr val="black">
                    <a:lumMod val="65000"/>
                    <a:lumOff val="35000"/>
                  </a:prstClr>
                </a:solidFill>
                <a:effectLst/>
                <a:uLnTx/>
                <a:uFillTx/>
                <a:latin typeface="Source Sans 3"/>
                <a:ea typeface="+mn-ea"/>
                <a:cs typeface="+mn-cs"/>
              </a:rPr>
              <a:t>https://www.ibef.org/industry/ecommerce ; https://assets.kpmg.com/content/dam/kpmg/pdf/2014/11/BBG-Retail.pdf; https://www.statista.com/statistics/935872/india-retail-market-size/</a:t>
            </a:r>
            <a:endParaRPr kumimoji="0" lang="en-IN" sz="1050" b="0" i="0" u="none" strike="noStrike" kern="1200" cap="none" spc="0" normalizeH="0" baseline="0" noProof="0" dirty="0">
              <a:ln>
                <a:noFill/>
              </a:ln>
              <a:solidFill>
                <a:prstClr val="black">
                  <a:lumMod val="65000"/>
                  <a:lumOff val="35000"/>
                </a:prstClr>
              </a:solidFill>
              <a:effectLst/>
              <a:uLnTx/>
              <a:uFillTx/>
              <a:latin typeface="Source Sans 3"/>
              <a:ea typeface="+mn-ea"/>
              <a:cs typeface="+mn-cs"/>
            </a:endParaRPr>
          </a:p>
        </p:txBody>
      </p:sp>
      <p:graphicFrame>
        <p:nvGraphicFramePr>
          <p:cNvPr id="11" name="Chart 10">
            <a:extLst>
              <a:ext uri="{FF2B5EF4-FFF2-40B4-BE49-F238E27FC236}">
                <a16:creationId xmlns:a16="http://schemas.microsoft.com/office/drawing/2014/main" id="{7E5E8D32-981F-594D-FBAF-ECFB7AC77F27}"/>
              </a:ext>
            </a:extLst>
          </p:cNvPr>
          <p:cNvGraphicFramePr>
            <a:graphicFrameLocks/>
          </p:cNvGraphicFramePr>
          <p:nvPr/>
        </p:nvGraphicFramePr>
        <p:xfrm>
          <a:off x="6787999" y="1835333"/>
          <a:ext cx="5228269" cy="465029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E1EEA154-1A0E-D280-AE1B-4A82A631C57D}"/>
              </a:ext>
            </a:extLst>
          </p:cNvPr>
          <p:cNvSpPr txBox="1"/>
          <p:nvPr/>
        </p:nvSpPr>
        <p:spPr>
          <a:xfrm>
            <a:off x="6516722" y="1377676"/>
            <a:ext cx="570687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3975"/>
                </a:solidFill>
                <a:effectLst/>
                <a:uLnTx/>
                <a:uFillTx/>
                <a:latin typeface="Source Sans 3" panose="020B0303030403020204" pitchFamily="34" charset="0"/>
                <a:ea typeface="+mn-ea"/>
                <a:cs typeface="+mn-cs"/>
              </a:rPr>
              <a:t>Quick Commerce is re-defining retail</a:t>
            </a:r>
          </a:p>
        </p:txBody>
      </p:sp>
      <p:sp>
        <p:nvSpPr>
          <p:cNvPr id="13" name="TextBox 12">
            <a:extLst>
              <a:ext uri="{FF2B5EF4-FFF2-40B4-BE49-F238E27FC236}">
                <a16:creationId xmlns:a16="http://schemas.microsoft.com/office/drawing/2014/main" id="{F7C62259-1A4E-CDEF-732E-40C7DE23BCF0}"/>
              </a:ext>
            </a:extLst>
          </p:cNvPr>
          <p:cNvSpPr txBox="1"/>
          <p:nvPr/>
        </p:nvSpPr>
        <p:spPr>
          <a:xfrm>
            <a:off x="6343655" y="6420063"/>
            <a:ext cx="343746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65000"/>
                    <a:lumOff val="35000"/>
                  </a:prstClr>
                </a:solidFill>
                <a:effectLst/>
                <a:uLnTx/>
                <a:uFillTx/>
                <a:latin typeface="Source Sans 3"/>
                <a:ea typeface="+mn-ea"/>
                <a:cs typeface="+mn-cs"/>
              </a:rPr>
              <a:t>Source: </a:t>
            </a:r>
            <a:r>
              <a:rPr kumimoji="0" lang="en-US" sz="1100" b="0" i="0" u="none" strike="noStrike" kern="1200" cap="none" spc="0" normalizeH="0" baseline="0" noProof="0" dirty="0" err="1">
                <a:ln>
                  <a:noFill/>
                </a:ln>
                <a:solidFill>
                  <a:prstClr val="black">
                    <a:lumMod val="65000"/>
                    <a:lumOff val="35000"/>
                  </a:prstClr>
                </a:solidFill>
                <a:effectLst/>
                <a:uLnTx/>
                <a:uFillTx/>
                <a:latin typeface="Source Sans 3"/>
                <a:ea typeface="+mn-ea"/>
                <a:cs typeface="+mn-cs"/>
              </a:rPr>
              <a:t>statista</a:t>
            </a:r>
            <a:r>
              <a:rPr kumimoji="0" lang="en-US" sz="1100" b="0" i="0" u="none" strike="noStrike" kern="1200" cap="none" spc="0" normalizeH="0" baseline="0" noProof="0" dirty="0">
                <a:ln>
                  <a:noFill/>
                </a:ln>
                <a:solidFill>
                  <a:prstClr val="black">
                    <a:lumMod val="65000"/>
                    <a:lumOff val="35000"/>
                  </a:prstClr>
                </a:solidFill>
                <a:effectLst/>
                <a:uLnTx/>
                <a:uFillTx/>
                <a:latin typeface="Source Sans 3"/>
                <a:ea typeface="+mn-ea"/>
                <a:cs typeface="+mn-cs"/>
              </a:rPr>
              <a:t>, Bessemer Venture Partners</a:t>
            </a:r>
            <a:endParaRPr kumimoji="0" lang="en-IN" sz="1100" b="0" i="0" u="none" strike="noStrike" kern="1200" cap="none" spc="0" normalizeH="0" baseline="0" noProof="0" dirty="0">
              <a:ln>
                <a:noFill/>
              </a:ln>
              <a:solidFill>
                <a:prstClr val="black">
                  <a:lumMod val="65000"/>
                  <a:lumOff val="35000"/>
                </a:prstClr>
              </a:solidFill>
              <a:effectLst/>
              <a:uLnTx/>
              <a:uFillTx/>
              <a:latin typeface="Source Sans 3"/>
              <a:ea typeface="+mn-ea"/>
              <a:cs typeface="+mn-cs"/>
            </a:endParaRPr>
          </a:p>
        </p:txBody>
      </p:sp>
    </p:spTree>
    <p:extLst>
      <p:ext uri="{BB962C8B-B14F-4D97-AF65-F5344CB8AC3E}">
        <p14:creationId xmlns:p14="http://schemas.microsoft.com/office/powerpoint/2010/main" val="3090737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a:off x="9010073" y="2163082"/>
            <a:ext cx="0" cy="10277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535334" y="3361265"/>
            <a:ext cx="817033" cy="6519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p:cNvSpPr/>
          <p:nvPr/>
        </p:nvSpPr>
        <p:spPr>
          <a:xfrm>
            <a:off x="8614834" y="3361265"/>
            <a:ext cx="817033" cy="6519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p:cNvSpPr/>
          <p:nvPr/>
        </p:nvSpPr>
        <p:spPr>
          <a:xfrm>
            <a:off x="9694334" y="3361265"/>
            <a:ext cx="817033" cy="6519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p:cNvSpPr/>
          <p:nvPr/>
        </p:nvSpPr>
        <p:spPr>
          <a:xfrm>
            <a:off x="10773833" y="3361265"/>
            <a:ext cx="817033" cy="6519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p:cNvSpPr/>
          <p:nvPr/>
        </p:nvSpPr>
        <p:spPr>
          <a:xfrm>
            <a:off x="6455834" y="3361265"/>
            <a:ext cx="817033" cy="6519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p:cNvSpPr/>
          <p:nvPr/>
        </p:nvSpPr>
        <p:spPr>
          <a:xfrm>
            <a:off x="8089900" y="2463800"/>
            <a:ext cx="1888066" cy="431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8089900" y="1727200"/>
            <a:ext cx="1888066" cy="431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4B7FA830-0E06-4F18-ADE1-081729EDCA65}"/>
              </a:ext>
            </a:extLst>
          </p:cNvPr>
          <p:cNvSpPr>
            <a:spLocks noGrp="1"/>
          </p:cNvSpPr>
          <p:nvPr>
            <p:ph type="title" idx="4294967295"/>
          </p:nvPr>
        </p:nvSpPr>
        <p:spPr>
          <a:xfrm>
            <a:off x="0" y="247913"/>
            <a:ext cx="9639300" cy="989013"/>
          </a:xfrm>
        </p:spPr>
        <p:txBody>
          <a:bodyPr/>
          <a:lstStyle/>
          <a:p>
            <a:r>
              <a:rPr lang="en-US" sz="2600" dirty="0">
                <a:solidFill>
                  <a:srgbClr val="FF0000"/>
                </a:solidFill>
                <a:latin typeface="Source Sans 3" panose="020B0303030403020204" pitchFamily="34" charset="0"/>
                <a:cs typeface="+mn-cs"/>
              </a:rPr>
              <a:t>Other Tech Segments Also See Rising Opportunities</a:t>
            </a:r>
          </a:p>
        </p:txBody>
      </p:sp>
      <p:sp>
        <p:nvSpPr>
          <p:cNvPr id="3" name="Slide Number Placeholder 2">
            <a:extLst>
              <a:ext uri="{FF2B5EF4-FFF2-40B4-BE49-F238E27FC236}">
                <a16:creationId xmlns:a16="http://schemas.microsoft.com/office/drawing/2014/main" id="{B6610676-06AD-429E-9046-D110E33807B0}"/>
              </a:ext>
            </a:extLst>
          </p:cNvPr>
          <p:cNvSpPr>
            <a:spLocks noGrp="1"/>
          </p:cNvSpPr>
          <p:nvPr>
            <p:ph type="sldNum" sz="quarter" idx="4294967295"/>
          </p:nvPr>
        </p:nvSpPr>
        <p:spPr>
          <a:xfrm>
            <a:off x="0" y="0"/>
            <a:ext cx="0" cy="0"/>
          </a:xfrm>
        </p:spPr>
        <p:txBody>
          <a:bodyPr/>
          <a:lstStyle/>
          <a:p>
            <a:pPr>
              <a:defRPr/>
            </a:pPr>
            <a:endParaRPr lang="en-US" dirty="0">
              <a:solidFill>
                <a:prstClr val="black">
                  <a:tint val="75000"/>
                </a:prstClr>
              </a:solidFill>
            </a:endParaRPr>
          </a:p>
        </p:txBody>
      </p:sp>
      <p:pic>
        <p:nvPicPr>
          <p:cNvPr id="9" name="Picture 8">
            <a:extLst>
              <a:ext uri="{FF2B5EF4-FFF2-40B4-BE49-F238E27FC236}">
                <a16:creationId xmlns:a16="http://schemas.microsoft.com/office/drawing/2014/main" id="{9A4B7DE0-0988-4CDE-B455-C829012123BC}"/>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9962" b="13346"/>
          <a:stretch/>
        </p:blipFill>
        <p:spPr>
          <a:xfrm>
            <a:off x="521144" y="1637058"/>
            <a:ext cx="5689156" cy="2470405"/>
          </a:xfrm>
          <a:prstGeom prst="rect">
            <a:avLst/>
          </a:prstGeom>
          <a:ln>
            <a:noFill/>
          </a:ln>
          <a:effectLst/>
        </p:spPr>
      </p:pic>
      <p:sp>
        <p:nvSpPr>
          <p:cNvPr id="10" name="TextBox 9">
            <a:extLst>
              <a:ext uri="{FF2B5EF4-FFF2-40B4-BE49-F238E27FC236}">
                <a16:creationId xmlns:a16="http://schemas.microsoft.com/office/drawing/2014/main" id="{35E75181-647A-4387-9F35-7E89D329F371}"/>
              </a:ext>
            </a:extLst>
          </p:cNvPr>
          <p:cNvSpPr txBox="1"/>
          <p:nvPr/>
        </p:nvSpPr>
        <p:spPr>
          <a:xfrm>
            <a:off x="329486" y="1145709"/>
            <a:ext cx="6195527" cy="292388"/>
          </a:xfrm>
          <a:prstGeom prst="rect">
            <a:avLst/>
          </a:prstGeom>
          <a:noFill/>
        </p:spPr>
        <p:txBody>
          <a:bodyPr wrap="square" rtlCol="0">
            <a:spAutoFit/>
          </a:bodyPr>
          <a:lstStyle/>
          <a:p>
            <a:pPr algn="ctr"/>
            <a:r>
              <a:rPr lang="en-US" sz="1300" b="1" dirty="0">
                <a:solidFill>
                  <a:schemeClr val="tx1">
                    <a:lumMod val="65000"/>
                    <a:lumOff val="35000"/>
                  </a:schemeClr>
                </a:solidFill>
                <a:latin typeface="Source Sans 3" panose="020B0303030403020204" pitchFamily="34" charset="0"/>
                <a:ea typeface="Roboto" panose="02000000000000000000" pitchFamily="2" charset="0"/>
              </a:rPr>
              <a:t>India is One of the few countries providing ER&amp;D talent supply^</a:t>
            </a:r>
          </a:p>
        </p:txBody>
      </p:sp>
      <p:sp>
        <p:nvSpPr>
          <p:cNvPr id="8" name="TextBox 7">
            <a:extLst>
              <a:ext uri="{FF2B5EF4-FFF2-40B4-BE49-F238E27FC236}">
                <a16:creationId xmlns:a16="http://schemas.microsoft.com/office/drawing/2014/main" id="{2FDE891A-7E2C-4A66-B813-84F551F479B5}"/>
              </a:ext>
            </a:extLst>
          </p:cNvPr>
          <p:cNvSpPr txBox="1"/>
          <p:nvPr/>
        </p:nvSpPr>
        <p:spPr>
          <a:xfrm>
            <a:off x="6400795" y="1168737"/>
            <a:ext cx="5654351" cy="292388"/>
          </a:xfrm>
          <a:prstGeom prst="rect">
            <a:avLst/>
          </a:prstGeom>
          <a:noFill/>
        </p:spPr>
        <p:txBody>
          <a:bodyPr wrap="square" rtlCol="0">
            <a:spAutoFit/>
          </a:bodyPr>
          <a:lstStyle/>
          <a:p>
            <a:pPr algn="ctr"/>
            <a:r>
              <a:rPr lang="en-US" sz="1300" b="1" dirty="0">
                <a:solidFill>
                  <a:schemeClr val="tx1">
                    <a:lumMod val="65000"/>
                    <a:lumOff val="35000"/>
                  </a:schemeClr>
                </a:solidFill>
                <a:latin typeface="Source Sans 3" panose="020B0303030403020204" pitchFamily="34" charset="0"/>
                <a:ea typeface="Roboto" panose="02000000000000000000" pitchFamily="2" charset="0"/>
              </a:rPr>
              <a:t>India sees huge potential in the EMS Market@</a:t>
            </a:r>
          </a:p>
        </p:txBody>
      </p:sp>
      <p:graphicFrame>
        <p:nvGraphicFramePr>
          <p:cNvPr id="13" name="Chart 12">
            <a:extLst>
              <a:ext uri="{FF2B5EF4-FFF2-40B4-BE49-F238E27FC236}">
                <a16:creationId xmlns:a16="http://schemas.microsoft.com/office/drawing/2014/main" id="{D1439343-FC99-4F4B-A4DF-BDBEC9C8DB60}"/>
              </a:ext>
            </a:extLst>
          </p:cNvPr>
          <p:cNvGraphicFramePr>
            <a:graphicFrameLocks/>
          </p:cNvGraphicFramePr>
          <p:nvPr>
            <p:extLst>
              <p:ext uri="{D42A27DB-BD31-4B8C-83A1-F6EECF244321}">
                <p14:modId xmlns:p14="http://schemas.microsoft.com/office/powerpoint/2010/main" val="1313471716"/>
              </p:ext>
            </p:extLst>
          </p:nvPr>
        </p:nvGraphicFramePr>
        <p:xfrm>
          <a:off x="3975891" y="4449936"/>
          <a:ext cx="3726783" cy="2103446"/>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BC4570C4-613C-4436-A68F-18E33784DBF9}"/>
              </a:ext>
            </a:extLst>
          </p:cNvPr>
          <p:cNvSpPr txBox="1"/>
          <p:nvPr/>
        </p:nvSpPr>
        <p:spPr>
          <a:xfrm>
            <a:off x="4345225" y="6181366"/>
            <a:ext cx="1494057" cy="261610"/>
          </a:xfrm>
          <a:prstGeom prst="rect">
            <a:avLst/>
          </a:prstGeom>
          <a:noFill/>
        </p:spPr>
        <p:txBody>
          <a:bodyPr wrap="square" rtlCol="0">
            <a:spAutoFit/>
          </a:bodyPr>
          <a:lstStyle/>
          <a:p>
            <a:r>
              <a:rPr lang="en-US" sz="1100" b="1" dirty="0">
                <a:latin typeface="Source Sans 3" panose="020B0303030403020204" pitchFamily="34" charset="0"/>
                <a:ea typeface="Roboto" panose="02000000000000000000" pitchFamily="2" charset="0"/>
              </a:rPr>
              <a:t>Launched in 1966</a:t>
            </a:r>
          </a:p>
        </p:txBody>
      </p:sp>
      <p:sp>
        <p:nvSpPr>
          <p:cNvPr id="15" name="TextBox 14">
            <a:extLst>
              <a:ext uri="{FF2B5EF4-FFF2-40B4-BE49-F238E27FC236}">
                <a16:creationId xmlns:a16="http://schemas.microsoft.com/office/drawing/2014/main" id="{A896C940-81AC-4746-A934-48044928B44B}"/>
              </a:ext>
            </a:extLst>
          </p:cNvPr>
          <p:cNvSpPr txBox="1"/>
          <p:nvPr/>
        </p:nvSpPr>
        <p:spPr>
          <a:xfrm>
            <a:off x="6080588" y="6174170"/>
            <a:ext cx="2332653" cy="261610"/>
          </a:xfrm>
          <a:prstGeom prst="rect">
            <a:avLst/>
          </a:prstGeom>
          <a:noFill/>
        </p:spPr>
        <p:txBody>
          <a:bodyPr wrap="square" rtlCol="0">
            <a:spAutoFit/>
          </a:bodyPr>
          <a:lstStyle/>
          <a:p>
            <a:r>
              <a:rPr lang="en-US" sz="1100" b="1" dirty="0">
                <a:latin typeface="Source Sans 3" panose="020B0303030403020204" pitchFamily="34" charset="0"/>
                <a:ea typeface="Roboto" panose="02000000000000000000" pitchFamily="2" charset="0"/>
              </a:rPr>
              <a:t>Launched in 2016</a:t>
            </a:r>
          </a:p>
        </p:txBody>
      </p:sp>
      <p:sp>
        <p:nvSpPr>
          <p:cNvPr id="16" name="TextBox 15">
            <a:extLst>
              <a:ext uri="{FF2B5EF4-FFF2-40B4-BE49-F238E27FC236}">
                <a16:creationId xmlns:a16="http://schemas.microsoft.com/office/drawing/2014/main" id="{528BB750-3F8B-4BBB-A3A1-954A585FC43A}"/>
              </a:ext>
            </a:extLst>
          </p:cNvPr>
          <p:cNvSpPr txBox="1"/>
          <p:nvPr/>
        </p:nvSpPr>
        <p:spPr>
          <a:xfrm>
            <a:off x="3175853" y="4251686"/>
            <a:ext cx="5237388" cy="292388"/>
          </a:xfrm>
          <a:prstGeom prst="rect">
            <a:avLst/>
          </a:prstGeom>
          <a:noFill/>
        </p:spPr>
        <p:txBody>
          <a:bodyPr wrap="square" rtlCol="0">
            <a:spAutoFit/>
          </a:bodyPr>
          <a:lstStyle/>
          <a:p>
            <a:pPr algn="ctr"/>
            <a:r>
              <a:rPr lang="en-US" sz="1300" b="1" dirty="0">
                <a:solidFill>
                  <a:schemeClr val="tx1">
                    <a:lumMod val="65000"/>
                    <a:lumOff val="35000"/>
                  </a:schemeClr>
                </a:solidFill>
                <a:latin typeface="Source Sans 3" panose="020B0303030403020204" pitchFamily="34" charset="0"/>
                <a:ea typeface="Roboto" panose="02000000000000000000" pitchFamily="2" charset="0"/>
              </a:rPr>
              <a:t>50 Years Younger UPI* Competing Major Fintech Giant</a:t>
            </a:r>
          </a:p>
        </p:txBody>
      </p:sp>
      <p:sp>
        <p:nvSpPr>
          <p:cNvPr id="4" name="TextBox 3"/>
          <p:cNvSpPr txBox="1"/>
          <p:nvPr/>
        </p:nvSpPr>
        <p:spPr>
          <a:xfrm>
            <a:off x="8154526" y="1735665"/>
            <a:ext cx="1758815" cy="461665"/>
          </a:xfrm>
          <a:prstGeom prst="rect">
            <a:avLst/>
          </a:prstGeom>
          <a:noFill/>
        </p:spPr>
        <p:txBody>
          <a:bodyPr wrap="none" rtlCol="0">
            <a:spAutoFit/>
          </a:bodyPr>
          <a:lstStyle/>
          <a:p>
            <a:pPr algn="ctr"/>
            <a:r>
              <a:rPr lang="en-IN" sz="1200" dirty="0">
                <a:latin typeface="Source Sans 3" panose="020B0303030403020204" pitchFamily="34" charset="0"/>
                <a:ea typeface="Roboto" panose="02000000000000000000" pitchFamily="2" charset="0"/>
              </a:rPr>
              <a:t>Global Electronic Market</a:t>
            </a:r>
          </a:p>
          <a:p>
            <a:pPr algn="ctr"/>
            <a:r>
              <a:rPr lang="en-IN" sz="1200" dirty="0">
                <a:latin typeface="Source Sans 3" panose="020B0303030403020204" pitchFamily="34" charset="0"/>
                <a:ea typeface="Roboto" panose="02000000000000000000" pitchFamily="2" charset="0"/>
              </a:rPr>
              <a:t>USD2.5t</a:t>
            </a:r>
          </a:p>
        </p:txBody>
      </p:sp>
      <p:sp>
        <p:nvSpPr>
          <p:cNvPr id="19" name="TextBox 18"/>
          <p:cNvSpPr txBox="1"/>
          <p:nvPr/>
        </p:nvSpPr>
        <p:spPr>
          <a:xfrm>
            <a:off x="8341275" y="2472266"/>
            <a:ext cx="1385315" cy="461665"/>
          </a:xfrm>
          <a:prstGeom prst="rect">
            <a:avLst/>
          </a:prstGeom>
          <a:noFill/>
        </p:spPr>
        <p:txBody>
          <a:bodyPr wrap="none" rtlCol="0">
            <a:spAutoFit/>
          </a:bodyPr>
          <a:lstStyle/>
          <a:p>
            <a:pPr algn="ctr"/>
            <a:r>
              <a:rPr lang="en-IN" sz="1200" dirty="0">
                <a:latin typeface="Source Sans 3" panose="020B0303030403020204" pitchFamily="34" charset="0"/>
                <a:ea typeface="Roboto" panose="02000000000000000000" pitchFamily="2" charset="0"/>
              </a:rPr>
              <a:t>Global EMS Market</a:t>
            </a:r>
          </a:p>
          <a:p>
            <a:pPr algn="ctr"/>
            <a:r>
              <a:rPr lang="en-IN" sz="1200" dirty="0">
                <a:latin typeface="Source Sans 3" panose="020B0303030403020204" pitchFamily="34" charset="0"/>
                <a:ea typeface="Roboto" panose="02000000000000000000" pitchFamily="2" charset="0"/>
              </a:rPr>
              <a:t>USD880b</a:t>
            </a:r>
          </a:p>
        </p:txBody>
      </p:sp>
      <p:sp>
        <p:nvSpPr>
          <p:cNvPr id="20" name="TextBox 19"/>
          <p:cNvSpPr txBox="1"/>
          <p:nvPr/>
        </p:nvSpPr>
        <p:spPr>
          <a:xfrm>
            <a:off x="6528345" y="3395133"/>
            <a:ext cx="702435" cy="577081"/>
          </a:xfrm>
          <a:prstGeom prst="rect">
            <a:avLst/>
          </a:prstGeom>
          <a:noFill/>
        </p:spPr>
        <p:txBody>
          <a:bodyPr wrap="none" rtlCol="0">
            <a:spAutoFit/>
          </a:bodyPr>
          <a:lstStyle/>
          <a:p>
            <a:pPr algn="ctr"/>
            <a:r>
              <a:rPr lang="en-IN" sz="1050" dirty="0">
                <a:latin typeface="Source Sans 3" panose="020B0303030403020204" pitchFamily="34" charset="0"/>
                <a:ea typeface="Roboto" panose="02000000000000000000" pitchFamily="2" charset="0"/>
              </a:rPr>
              <a:t>USA</a:t>
            </a:r>
          </a:p>
          <a:p>
            <a:pPr algn="ctr"/>
            <a:r>
              <a:rPr lang="en-IN" sz="1050" dirty="0">
                <a:latin typeface="Source Sans 3" panose="020B0303030403020204" pitchFamily="34" charset="0"/>
                <a:ea typeface="Roboto" panose="02000000000000000000" pitchFamily="2" charset="0"/>
              </a:rPr>
              <a:t>USD140b</a:t>
            </a:r>
          </a:p>
          <a:p>
            <a:pPr algn="ctr"/>
            <a:r>
              <a:rPr lang="en-IN" sz="1050" dirty="0">
                <a:latin typeface="Source Sans 3" panose="020B0303030403020204" pitchFamily="34" charset="0"/>
                <a:ea typeface="Roboto" panose="02000000000000000000" pitchFamily="2" charset="0"/>
              </a:rPr>
              <a:t>(16%)</a:t>
            </a:r>
          </a:p>
        </p:txBody>
      </p:sp>
      <p:sp>
        <p:nvSpPr>
          <p:cNvPr id="21" name="TextBox 20"/>
          <p:cNvSpPr txBox="1"/>
          <p:nvPr/>
        </p:nvSpPr>
        <p:spPr>
          <a:xfrm>
            <a:off x="7645741" y="3395133"/>
            <a:ext cx="635109" cy="577081"/>
          </a:xfrm>
          <a:prstGeom prst="rect">
            <a:avLst/>
          </a:prstGeom>
          <a:noFill/>
        </p:spPr>
        <p:txBody>
          <a:bodyPr wrap="none" rtlCol="0">
            <a:spAutoFit/>
          </a:bodyPr>
          <a:lstStyle/>
          <a:p>
            <a:pPr algn="ctr"/>
            <a:r>
              <a:rPr lang="en-IN" sz="1050" dirty="0">
                <a:latin typeface="Source Sans 3" panose="020B0303030403020204" pitchFamily="34" charset="0"/>
                <a:ea typeface="Roboto" panose="02000000000000000000" pitchFamily="2" charset="0"/>
              </a:rPr>
              <a:t>Europe</a:t>
            </a:r>
          </a:p>
          <a:p>
            <a:pPr algn="ctr"/>
            <a:r>
              <a:rPr lang="en-IN" sz="1050" dirty="0">
                <a:latin typeface="Source Sans 3" panose="020B0303030403020204" pitchFamily="34" charset="0"/>
                <a:ea typeface="Roboto" panose="02000000000000000000" pitchFamily="2" charset="0"/>
              </a:rPr>
              <a:t>USD58b</a:t>
            </a:r>
          </a:p>
          <a:p>
            <a:pPr algn="ctr"/>
            <a:r>
              <a:rPr lang="en-IN" sz="1050" dirty="0">
                <a:latin typeface="Source Sans 3" panose="020B0303030403020204" pitchFamily="34" charset="0"/>
                <a:ea typeface="Roboto" panose="02000000000000000000" pitchFamily="2" charset="0"/>
              </a:rPr>
              <a:t>(7%)</a:t>
            </a:r>
          </a:p>
        </p:txBody>
      </p:sp>
      <p:sp>
        <p:nvSpPr>
          <p:cNvPr id="22" name="TextBox 21"/>
          <p:cNvSpPr txBox="1"/>
          <p:nvPr/>
        </p:nvSpPr>
        <p:spPr>
          <a:xfrm>
            <a:off x="8678877" y="3395133"/>
            <a:ext cx="702435" cy="577081"/>
          </a:xfrm>
          <a:prstGeom prst="rect">
            <a:avLst/>
          </a:prstGeom>
          <a:noFill/>
        </p:spPr>
        <p:txBody>
          <a:bodyPr wrap="none" rtlCol="0">
            <a:spAutoFit/>
          </a:bodyPr>
          <a:lstStyle/>
          <a:p>
            <a:pPr algn="ctr"/>
            <a:r>
              <a:rPr lang="en-IN" sz="1050" dirty="0">
                <a:latin typeface="Source Sans 3" panose="020B0303030403020204" pitchFamily="34" charset="0"/>
                <a:ea typeface="Roboto" panose="02000000000000000000" pitchFamily="2" charset="0"/>
              </a:rPr>
              <a:t>China</a:t>
            </a:r>
          </a:p>
          <a:p>
            <a:pPr algn="ctr"/>
            <a:r>
              <a:rPr lang="en-IN" sz="1050" dirty="0">
                <a:latin typeface="Source Sans 3" panose="020B0303030403020204" pitchFamily="34" charset="0"/>
                <a:ea typeface="Roboto" panose="02000000000000000000" pitchFamily="2" charset="0"/>
              </a:rPr>
              <a:t>USD441b</a:t>
            </a:r>
          </a:p>
          <a:p>
            <a:pPr algn="ctr"/>
            <a:r>
              <a:rPr lang="en-IN" sz="1050" dirty="0">
                <a:latin typeface="Source Sans 3" panose="020B0303030403020204" pitchFamily="34" charset="0"/>
                <a:ea typeface="Roboto" panose="02000000000000000000" pitchFamily="2" charset="0"/>
              </a:rPr>
              <a:t>(47%)</a:t>
            </a:r>
          </a:p>
        </p:txBody>
      </p:sp>
      <p:sp>
        <p:nvSpPr>
          <p:cNvPr id="23" name="TextBox 22"/>
          <p:cNvSpPr txBox="1"/>
          <p:nvPr/>
        </p:nvSpPr>
        <p:spPr>
          <a:xfrm>
            <a:off x="9762408" y="3395133"/>
            <a:ext cx="635109" cy="577081"/>
          </a:xfrm>
          <a:prstGeom prst="rect">
            <a:avLst/>
          </a:prstGeom>
          <a:noFill/>
        </p:spPr>
        <p:txBody>
          <a:bodyPr wrap="none" rtlCol="0">
            <a:spAutoFit/>
          </a:bodyPr>
          <a:lstStyle/>
          <a:p>
            <a:pPr algn="ctr"/>
            <a:r>
              <a:rPr lang="en-IN" sz="1050" dirty="0">
                <a:latin typeface="Source Sans 3" panose="020B0303030403020204" pitchFamily="34" charset="0"/>
                <a:ea typeface="Roboto" panose="02000000000000000000" pitchFamily="2" charset="0"/>
              </a:rPr>
              <a:t>India</a:t>
            </a:r>
          </a:p>
          <a:p>
            <a:pPr algn="ctr"/>
            <a:r>
              <a:rPr lang="en-IN" sz="1050" dirty="0">
                <a:latin typeface="Source Sans 3" panose="020B0303030403020204" pitchFamily="34" charset="0"/>
                <a:ea typeface="Roboto" panose="02000000000000000000" pitchFamily="2" charset="0"/>
              </a:rPr>
              <a:t>USD20b</a:t>
            </a:r>
          </a:p>
          <a:p>
            <a:pPr algn="ctr"/>
            <a:r>
              <a:rPr lang="en-IN" sz="1050" dirty="0">
                <a:latin typeface="Source Sans 3" panose="020B0303030403020204" pitchFamily="34" charset="0"/>
                <a:ea typeface="Roboto" panose="02000000000000000000" pitchFamily="2" charset="0"/>
              </a:rPr>
              <a:t>(2%)</a:t>
            </a:r>
          </a:p>
        </p:txBody>
      </p:sp>
      <p:sp>
        <p:nvSpPr>
          <p:cNvPr id="24" name="TextBox 23"/>
          <p:cNvSpPr txBox="1"/>
          <p:nvPr/>
        </p:nvSpPr>
        <p:spPr>
          <a:xfrm>
            <a:off x="10829412" y="3395133"/>
            <a:ext cx="702435" cy="577081"/>
          </a:xfrm>
          <a:prstGeom prst="rect">
            <a:avLst/>
          </a:prstGeom>
          <a:noFill/>
        </p:spPr>
        <p:txBody>
          <a:bodyPr wrap="none" rtlCol="0">
            <a:spAutoFit/>
          </a:bodyPr>
          <a:lstStyle/>
          <a:p>
            <a:pPr algn="ctr"/>
            <a:r>
              <a:rPr lang="en-IN" sz="1050" dirty="0">
                <a:latin typeface="Source Sans 3" panose="020B0303030403020204" pitchFamily="34" charset="0"/>
                <a:ea typeface="Roboto" panose="02000000000000000000" pitchFamily="2" charset="0"/>
              </a:rPr>
              <a:t>Others</a:t>
            </a:r>
          </a:p>
          <a:p>
            <a:pPr algn="ctr"/>
            <a:r>
              <a:rPr lang="en-IN" sz="1050" dirty="0">
                <a:latin typeface="Source Sans 3" panose="020B0303030403020204" pitchFamily="34" charset="0"/>
                <a:ea typeface="Roboto" panose="02000000000000000000" pitchFamily="2" charset="0"/>
              </a:rPr>
              <a:t>USD251b</a:t>
            </a:r>
          </a:p>
          <a:p>
            <a:pPr algn="ctr"/>
            <a:r>
              <a:rPr lang="en-IN" sz="1050" dirty="0">
                <a:latin typeface="Source Sans 3" panose="020B0303030403020204" pitchFamily="34" charset="0"/>
                <a:ea typeface="Roboto" panose="02000000000000000000" pitchFamily="2" charset="0"/>
              </a:rPr>
              <a:t>(29%)</a:t>
            </a:r>
          </a:p>
        </p:txBody>
      </p:sp>
      <p:cxnSp>
        <p:nvCxnSpPr>
          <p:cNvPr id="7" name="Straight Connector 6"/>
          <p:cNvCxnSpPr/>
          <p:nvPr/>
        </p:nvCxnSpPr>
        <p:spPr>
          <a:xfrm>
            <a:off x="6842275" y="3106058"/>
            <a:ext cx="434823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851073" y="3106057"/>
            <a:ext cx="0" cy="1982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928759" y="3106057"/>
            <a:ext cx="0" cy="1982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010073" y="3106057"/>
            <a:ext cx="0" cy="1982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0102273" y="3106057"/>
            <a:ext cx="0" cy="1982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1187216" y="3106057"/>
            <a:ext cx="0" cy="19825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9629775" y="3295650"/>
            <a:ext cx="947738" cy="785813"/>
          </a:xfrm>
          <a:prstGeom prst="rect">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TextBox 36">
            <a:extLst>
              <a:ext uri="{FF2B5EF4-FFF2-40B4-BE49-F238E27FC236}">
                <a16:creationId xmlns:a16="http://schemas.microsoft.com/office/drawing/2014/main" id="{3429041E-E49E-43C3-AB45-771440E2A74C}"/>
              </a:ext>
            </a:extLst>
          </p:cNvPr>
          <p:cNvSpPr txBox="1"/>
          <p:nvPr/>
        </p:nvSpPr>
        <p:spPr>
          <a:xfrm>
            <a:off x="96046" y="6459988"/>
            <a:ext cx="9199658" cy="377026"/>
          </a:xfrm>
          <a:prstGeom prst="rect">
            <a:avLst/>
          </a:prstGeom>
          <a:noFill/>
        </p:spPr>
        <p:txBody>
          <a:bodyPr wrap="square" rtlCol="0">
            <a:spAutoFit/>
          </a:bodyPr>
          <a:lstStyle/>
          <a:p>
            <a:r>
              <a:rPr lang="en-US" sz="950" dirty="0">
                <a:latin typeface="Source Sans 3" panose="020B0303030403020204" pitchFamily="34" charset="0"/>
                <a:ea typeface="Roboto" panose="02000000000000000000" pitchFamily="2" charset="0"/>
              </a:rPr>
              <a:t>Source: ^KPMG. Data as on CY 21, *NPCI , data for Dec-25. @Frost &amp; Sullivan, MOFSL Research, as on Oct-23  </a:t>
            </a:r>
            <a:r>
              <a:rPr lang="en-US" sz="950" dirty="0"/>
              <a:t>. </a:t>
            </a:r>
            <a:r>
              <a:rPr lang="en-US" sz="950" dirty="0">
                <a:latin typeface="Source Sans 3" panose="020B0303030403020204" pitchFamily="34" charset="0"/>
                <a:ea typeface="Roboto" panose="02000000000000000000" pitchFamily="2" charset="0"/>
              </a:rPr>
              <a:t>This is the latest data available</a:t>
            </a:r>
          </a:p>
          <a:p>
            <a:endParaRPr lang="en-US" sz="900" dirty="0">
              <a:latin typeface="Source Sans 3" panose="020B0303030403020204" pitchFamily="34" charset="0"/>
              <a:ea typeface="Roboto" panose="02000000000000000000" pitchFamily="2" charset="0"/>
            </a:endParaRPr>
          </a:p>
        </p:txBody>
      </p:sp>
    </p:spTree>
    <p:extLst>
      <p:ext uri="{BB962C8B-B14F-4D97-AF65-F5344CB8AC3E}">
        <p14:creationId xmlns:p14="http://schemas.microsoft.com/office/powerpoint/2010/main" val="110233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83B54E-93D6-4EE1-B2D8-A9E170FF8F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108" t="11562" r="13275" b="15821"/>
          <a:stretch/>
        </p:blipFill>
        <p:spPr>
          <a:xfrm>
            <a:off x="2" y="-855"/>
            <a:ext cx="12191998" cy="6859713"/>
          </a:xfrm>
          <a:prstGeom prst="rect">
            <a:avLst/>
          </a:prstGeom>
        </p:spPr>
      </p:pic>
      <p:sp>
        <p:nvSpPr>
          <p:cNvPr id="10" name="Title 3"/>
          <p:cNvSpPr txBox="1">
            <a:spLocks/>
          </p:cNvSpPr>
          <p:nvPr/>
        </p:nvSpPr>
        <p:spPr>
          <a:xfrm>
            <a:off x="1341787" y="2295129"/>
            <a:ext cx="9494370" cy="1161738"/>
          </a:xfrm>
          <a:prstGeom prst="rect">
            <a:avLst/>
          </a:prstGeom>
          <a:effectLst>
            <a:outerShdw blurRad="50800" dist="38100" dir="2700000" algn="tl" rotWithShape="0">
              <a:prstClr val="black">
                <a:alpha val="40000"/>
              </a:prstClr>
            </a:outerShdw>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solidFill>
                  <a:schemeClr val="bg1"/>
                </a:solidFill>
                <a:latin typeface="+mn-lt"/>
                <a:ea typeface="Roboto" panose="02000000000000000000" pitchFamily="2" charset="0"/>
              </a:rPr>
              <a:t>Kotak Technology Fund</a:t>
            </a:r>
            <a:endParaRPr lang="en-IN" sz="5400" b="1" dirty="0">
              <a:solidFill>
                <a:schemeClr val="bg1"/>
              </a:solidFill>
              <a:latin typeface="+mn-lt"/>
              <a:ea typeface="Roboto" panose="02000000000000000000" pitchFamily="2" charset="0"/>
            </a:endParaRPr>
          </a:p>
        </p:txBody>
      </p:sp>
      <p:sp>
        <p:nvSpPr>
          <p:cNvPr id="11" name="Rectangle 10"/>
          <p:cNvSpPr/>
          <p:nvPr/>
        </p:nvSpPr>
        <p:spPr>
          <a:xfrm>
            <a:off x="1355843" y="2076089"/>
            <a:ext cx="9480314" cy="1298482"/>
          </a:xfrm>
          <a:prstGeom prst="rect">
            <a:avLst/>
          </a:prstGeom>
          <a:no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TextBox 11"/>
          <p:cNvSpPr txBox="1"/>
          <p:nvPr/>
        </p:nvSpPr>
        <p:spPr>
          <a:xfrm>
            <a:off x="1178978" y="3852131"/>
            <a:ext cx="9834045" cy="400110"/>
          </a:xfrm>
          <a:prstGeom prst="rect">
            <a:avLst/>
          </a:prstGeom>
          <a:noFill/>
        </p:spPr>
        <p:txBody>
          <a:bodyPr wrap="square" rtlCol="0">
            <a:spAutoFit/>
          </a:bodyPr>
          <a:lstStyle/>
          <a:p>
            <a:pPr algn="ctr"/>
            <a:r>
              <a:rPr lang="en-US" sz="2000" dirty="0">
                <a:solidFill>
                  <a:schemeClr val="bg1"/>
                </a:solidFill>
                <a:ea typeface="Roboto" panose="02000000000000000000" pitchFamily="2" charset="0"/>
              </a:rPr>
              <a:t>An open ended equity scheme investing in Technology &amp; technology related Sectors</a:t>
            </a:r>
            <a:endParaRPr lang="en-IN" sz="2000" b="1" dirty="0">
              <a:solidFill>
                <a:schemeClr val="bg1"/>
              </a:solidFill>
              <a:ea typeface="Roboto" panose="02000000000000000000" pitchFamily="2" charset="0"/>
            </a:endParaRPr>
          </a:p>
        </p:txBody>
      </p:sp>
      <p:pic>
        <p:nvPicPr>
          <p:cNvPr id="13" name="Picture 12">
            <a:extLst>
              <a:ext uri="{FF2B5EF4-FFF2-40B4-BE49-F238E27FC236}">
                <a16:creationId xmlns:a16="http://schemas.microsoft.com/office/drawing/2014/main" id="{879C4633-4CB6-483B-8A0E-92435B367B27}"/>
              </a:ext>
            </a:extLst>
          </p:cNvPr>
          <p:cNvPicPr>
            <a:picLocks noChangeAspect="1"/>
          </p:cNvPicPr>
          <p:nvPr/>
        </p:nvPicPr>
        <p:blipFill>
          <a:blip r:embed="rId3"/>
          <a:stretch>
            <a:fillRect/>
          </a:stretch>
        </p:blipFill>
        <p:spPr>
          <a:xfrm>
            <a:off x="10446235" y="279425"/>
            <a:ext cx="1438597" cy="475665"/>
          </a:xfrm>
          <a:prstGeom prst="rect">
            <a:avLst/>
          </a:prstGeom>
        </p:spPr>
      </p:pic>
      <p:sp>
        <p:nvSpPr>
          <p:cNvPr id="6" name="Rectangle 5"/>
          <p:cNvSpPr/>
          <p:nvPr/>
        </p:nvSpPr>
        <p:spPr>
          <a:xfrm>
            <a:off x="0" y="6400800"/>
            <a:ext cx="12192000" cy="457200"/>
          </a:xfrm>
          <a:prstGeom prst="rect">
            <a:avLst/>
          </a:prstGeom>
          <a:solidFill>
            <a:schemeClr val="tx1">
              <a:lumMod val="75000"/>
              <a:lumOff val="2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Slide Number Placeholder 2">
            <a:extLst>
              <a:ext uri="{FF2B5EF4-FFF2-40B4-BE49-F238E27FC236}">
                <a16:creationId xmlns:a16="http://schemas.microsoft.com/office/drawing/2014/main" id="{53492E23-9817-4CEB-A296-59168A99D947}"/>
              </a:ext>
            </a:extLst>
          </p:cNvPr>
          <p:cNvSpPr>
            <a:spLocks noGrp="1"/>
          </p:cNvSpPr>
          <p:nvPr>
            <p:ph type="sldNum" sz="quarter" idx="4294967295"/>
          </p:nvPr>
        </p:nvSpPr>
        <p:spPr>
          <a:xfrm>
            <a:off x="0" y="0"/>
            <a:ext cx="0" cy="0"/>
          </a:xfrm>
        </p:spPr>
        <p:txBody>
          <a:bodyPr/>
          <a:lstStyle/>
          <a:p>
            <a:pPr>
              <a:defRPr/>
            </a:pPr>
            <a:fld id="{63CFB385-9728-4456-B89B-C835FCCE6EE3}" type="slidenum">
              <a:rPr lang="en-US" smtClean="0">
                <a:solidFill>
                  <a:prstClr val="black">
                    <a:tint val="75000"/>
                  </a:prstClr>
                </a:solidFill>
              </a:rPr>
              <a:pPr>
                <a:defRPr/>
              </a:pPr>
              <a:t>18</a:t>
            </a:fld>
            <a:endParaRPr lang="en-US" dirty="0">
              <a:solidFill>
                <a:prstClr val="black">
                  <a:tint val="75000"/>
                </a:prstClr>
              </a:solidFill>
            </a:endParaRPr>
          </a:p>
        </p:txBody>
      </p:sp>
    </p:spTree>
    <p:extLst>
      <p:ext uri="{BB962C8B-B14F-4D97-AF65-F5344CB8AC3E}">
        <p14:creationId xmlns:p14="http://schemas.microsoft.com/office/powerpoint/2010/main" val="2955557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9242053-4CCC-4E9A-AED5-F2397144101E}"/>
              </a:ext>
            </a:extLst>
          </p:cNvPr>
          <p:cNvSpPr>
            <a:spLocks noGrp="1"/>
          </p:cNvSpPr>
          <p:nvPr>
            <p:ph type="title" idx="4294967295"/>
          </p:nvPr>
        </p:nvSpPr>
        <p:spPr>
          <a:xfrm>
            <a:off x="141288" y="294133"/>
            <a:ext cx="8974138" cy="989012"/>
          </a:xfrm>
        </p:spPr>
        <p:txBody>
          <a:bodyPr/>
          <a:lstStyle/>
          <a:p>
            <a:r>
              <a:rPr lang="en-US" sz="2600" dirty="0">
                <a:solidFill>
                  <a:srgbClr val="FF0000"/>
                </a:solidFill>
                <a:latin typeface="Source Sans 3" panose="020B0303030403020204" pitchFamily="34" charset="0"/>
                <a:cs typeface="+mn-cs"/>
              </a:rPr>
              <a:t>Investment Approach</a:t>
            </a:r>
          </a:p>
        </p:txBody>
      </p:sp>
      <p:sp>
        <p:nvSpPr>
          <p:cNvPr id="3" name="Slide Number Placeholder 2">
            <a:extLst>
              <a:ext uri="{FF2B5EF4-FFF2-40B4-BE49-F238E27FC236}">
                <a16:creationId xmlns:a16="http://schemas.microsoft.com/office/drawing/2014/main" id="{E82A4B1F-EB39-4149-BBE8-62D0AB35439C}"/>
              </a:ext>
            </a:extLst>
          </p:cNvPr>
          <p:cNvSpPr>
            <a:spLocks noGrp="1"/>
          </p:cNvSpPr>
          <p:nvPr>
            <p:ph type="sldNum" sz="quarter" idx="4294967295"/>
          </p:nvPr>
        </p:nvSpPr>
        <p:spPr>
          <a:xfrm>
            <a:off x="0" y="0"/>
            <a:ext cx="0" cy="0"/>
          </a:xfrm>
        </p:spPr>
        <p:txBody>
          <a:bodyPr/>
          <a:lstStyle/>
          <a:p>
            <a:endParaRPr lang="en-US" dirty="0">
              <a:solidFill>
                <a:srgbClr val="E7E6E6">
                  <a:lumMod val="25000"/>
                </a:srgbClr>
              </a:solidFill>
            </a:endParaRPr>
          </a:p>
        </p:txBody>
      </p:sp>
      <p:sp>
        <p:nvSpPr>
          <p:cNvPr id="2" name="Isosceles Triangle 1">
            <a:extLst>
              <a:ext uri="{FF2B5EF4-FFF2-40B4-BE49-F238E27FC236}">
                <a16:creationId xmlns:a16="http://schemas.microsoft.com/office/drawing/2014/main" id="{8C656411-0F02-4BFF-8113-B012B6A44F4D}"/>
              </a:ext>
            </a:extLst>
          </p:cNvPr>
          <p:cNvSpPr/>
          <p:nvPr/>
        </p:nvSpPr>
        <p:spPr>
          <a:xfrm>
            <a:off x="635000" y="1133989"/>
            <a:ext cx="10930467" cy="1307404"/>
          </a:xfrm>
          <a:prstGeom prst="triangl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0C3CC3D9-3270-4BAD-AA9D-2A73BAAC0CD8}"/>
              </a:ext>
            </a:extLst>
          </p:cNvPr>
          <p:cNvSpPr/>
          <p:nvPr/>
        </p:nvSpPr>
        <p:spPr>
          <a:xfrm>
            <a:off x="636462" y="2451652"/>
            <a:ext cx="10919073" cy="196636"/>
          </a:xfrm>
          <a:prstGeom prst="rect">
            <a:avLst/>
          </a:prstGeom>
          <a:solidFill>
            <a:srgbClr val="013976"/>
          </a:solidFill>
          <a:ln>
            <a:solidFill>
              <a:srgbClr val="01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10770B01-420D-4A64-BC56-41B387C9166B}"/>
              </a:ext>
            </a:extLst>
          </p:cNvPr>
          <p:cNvSpPr/>
          <p:nvPr/>
        </p:nvSpPr>
        <p:spPr>
          <a:xfrm>
            <a:off x="868376" y="2712216"/>
            <a:ext cx="10342963" cy="1436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CB18B473-981C-4C23-8250-95BE6810242B}"/>
              </a:ext>
            </a:extLst>
          </p:cNvPr>
          <p:cNvSpPr/>
          <p:nvPr/>
        </p:nvSpPr>
        <p:spPr>
          <a:xfrm>
            <a:off x="583814" y="5748686"/>
            <a:ext cx="10919073" cy="150252"/>
          </a:xfrm>
          <a:prstGeom prst="rect">
            <a:avLst/>
          </a:prstGeom>
          <a:solidFill>
            <a:srgbClr val="013976"/>
          </a:solidFill>
          <a:ln>
            <a:solidFill>
              <a:srgbClr val="01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8B078B92-B071-4396-8F13-872B2D4167B6}"/>
              </a:ext>
            </a:extLst>
          </p:cNvPr>
          <p:cNvSpPr/>
          <p:nvPr/>
        </p:nvSpPr>
        <p:spPr>
          <a:xfrm>
            <a:off x="331304" y="5974315"/>
            <a:ext cx="11529391" cy="3082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D2AD619-6F22-4040-89AC-6A97FC6C3288}"/>
              </a:ext>
            </a:extLst>
          </p:cNvPr>
          <p:cNvSpPr/>
          <p:nvPr/>
        </p:nvSpPr>
        <p:spPr>
          <a:xfrm>
            <a:off x="890360" y="5478822"/>
            <a:ext cx="10342963" cy="17493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BC775B05-21BE-4C8C-A6E7-865999F25EBB}"/>
              </a:ext>
            </a:extLst>
          </p:cNvPr>
          <p:cNvSpPr/>
          <p:nvPr/>
        </p:nvSpPr>
        <p:spPr>
          <a:xfrm>
            <a:off x="2922826" y="2977634"/>
            <a:ext cx="1967589" cy="2314761"/>
          </a:xfrm>
          <a:prstGeom prst="rect">
            <a:avLst/>
          </a:prstGeom>
          <a:solidFill>
            <a:schemeClr val="bg1">
              <a:lumMod val="85000"/>
            </a:schemeClr>
          </a:solidFill>
          <a:ln>
            <a:solidFill>
              <a:srgbClr val="01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white"/>
              </a:solidFill>
              <a:effectLst/>
              <a:uLnTx/>
              <a:uFillTx/>
              <a:latin typeface="Source Sans 3" panose="020B0303030403020204" pitchFamily="34" charset="0"/>
              <a:ea typeface="Roboto"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ea typeface="Roboto" panose="02000000000000000000" pitchFamily="2" charset="0"/>
                <a:cs typeface="+mn-cs"/>
              </a:rPr>
              <a:t>Stock Selection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ea typeface="Roboto"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Roboto" panose="02000000000000000000" pitchFamily="2" charset="0"/>
                <a:cs typeface="+mn-cs"/>
              </a:rPr>
              <a:t>Selection Of Companies Showing Growth At Reasonable Price</a:t>
            </a:r>
            <a:endParaRPr kumimoji="0" lang="en-IN" sz="1800" b="0" i="0" u="none" strike="noStrike" kern="1200" cap="none" spc="0" normalizeH="0" baseline="0" noProof="0" dirty="0">
              <a:ln>
                <a:noFill/>
              </a:ln>
              <a:solidFill>
                <a:prstClr val="black"/>
              </a:solidFill>
              <a:effectLst/>
              <a:uLnTx/>
              <a:uFillTx/>
              <a:ea typeface="Roboto"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white"/>
              </a:solidFill>
              <a:effectLst/>
              <a:uLnTx/>
              <a:uFillTx/>
              <a:latin typeface="Source Sans 3" panose="020B0303030403020204" pitchFamily="34" charset="0"/>
              <a:ea typeface="Roboto" panose="02000000000000000000" pitchFamily="2" charset="0"/>
              <a:cs typeface="+mn-cs"/>
            </a:endParaRPr>
          </a:p>
        </p:txBody>
      </p:sp>
      <p:sp>
        <p:nvSpPr>
          <p:cNvPr id="12" name="Rectangle 11">
            <a:extLst>
              <a:ext uri="{FF2B5EF4-FFF2-40B4-BE49-F238E27FC236}">
                <a16:creationId xmlns:a16="http://schemas.microsoft.com/office/drawing/2014/main" id="{4A89AC45-D2D6-4CC7-B695-B912FF30F067}"/>
              </a:ext>
            </a:extLst>
          </p:cNvPr>
          <p:cNvSpPr/>
          <p:nvPr/>
        </p:nvSpPr>
        <p:spPr>
          <a:xfrm>
            <a:off x="4997201" y="2976573"/>
            <a:ext cx="1967589" cy="2294693"/>
          </a:xfrm>
          <a:prstGeom prst="rect">
            <a:avLst/>
          </a:prstGeom>
          <a:solidFill>
            <a:schemeClr val="bg1">
              <a:lumMod val="85000"/>
            </a:schemeClr>
          </a:solidFill>
          <a:ln>
            <a:solidFill>
              <a:srgbClr val="01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ea typeface="Roboto" panose="02000000000000000000" pitchFamily="2" charset="0"/>
                <a:cs typeface="+mn-cs"/>
              </a:rPr>
              <a:t>No Cap On Market Cap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ea typeface="Roboto"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Roboto" panose="02000000000000000000" pitchFamily="2" charset="0"/>
                <a:cs typeface="+mn-cs"/>
              </a:rPr>
              <a:t>Flexibility To Buy Across All Market Cap Segments</a:t>
            </a:r>
            <a:endParaRPr kumimoji="0" lang="en-IN" sz="1800" b="0" i="0" u="none" strike="noStrike" kern="1200" cap="none" spc="0" normalizeH="0" baseline="0" noProof="0" dirty="0">
              <a:ln>
                <a:noFill/>
              </a:ln>
              <a:solidFill>
                <a:prstClr val="black"/>
              </a:solidFill>
              <a:effectLst/>
              <a:uLnTx/>
              <a:uFillTx/>
              <a:ea typeface="Roboto"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Source Sans 3" panose="020B0303030403020204" pitchFamily="34" charset="0"/>
              <a:ea typeface="Roboto" panose="02000000000000000000" pitchFamily="2" charset="0"/>
              <a:cs typeface="+mn-cs"/>
            </a:endParaRPr>
          </a:p>
        </p:txBody>
      </p:sp>
      <p:sp>
        <p:nvSpPr>
          <p:cNvPr id="13" name="Rectangle 12">
            <a:extLst>
              <a:ext uri="{FF2B5EF4-FFF2-40B4-BE49-F238E27FC236}">
                <a16:creationId xmlns:a16="http://schemas.microsoft.com/office/drawing/2014/main" id="{4B14BD37-29CF-4A85-8269-B0B898874ABD}"/>
              </a:ext>
            </a:extLst>
          </p:cNvPr>
          <p:cNvSpPr/>
          <p:nvPr/>
        </p:nvSpPr>
        <p:spPr>
          <a:xfrm>
            <a:off x="7068626" y="2961861"/>
            <a:ext cx="2046800" cy="2294692"/>
          </a:xfrm>
          <a:prstGeom prst="rect">
            <a:avLst/>
          </a:prstGeom>
          <a:solidFill>
            <a:schemeClr val="bg1">
              <a:lumMod val="85000"/>
            </a:schemeClr>
          </a:solidFill>
          <a:ln>
            <a:solidFill>
              <a:srgbClr val="01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dirty="0">
                <a:ln>
                  <a:noFill/>
                </a:ln>
                <a:solidFill>
                  <a:prstClr val="black"/>
                </a:solidFill>
                <a:effectLst/>
                <a:uLnTx/>
                <a:uFillTx/>
                <a:ea typeface="Roboto" panose="02000000000000000000" pitchFamily="2" charset="0"/>
                <a:cs typeface="+mn-cs"/>
              </a:rPr>
              <a:t>Participation In Growth Potential</a:t>
            </a:r>
            <a:endParaRPr kumimoji="0" lang="en-US" b="1" i="0" u="none" strike="noStrike" kern="1200" cap="none" spc="0" normalizeH="0" baseline="0" noProof="0" dirty="0">
              <a:ln>
                <a:noFill/>
              </a:ln>
              <a:solidFill>
                <a:prstClr val="black"/>
              </a:solidFill>
              <a:effectLst/>
              <a:uLnTx/>
              <a:uFillTx/>
              <a:ea typeface="Roboto"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Roboto"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Roboto" panose="02000000000000000000" pitchFamily="2" charset="0"/>
                <a:cs typeface="+mn-cs"/>
              </a:rPr>
              <a:t>Investment In The Potential Growth Story Of Technology Sector</a:t>
            </a:r>
            <a:endParaRPr kumimoji="0" lang="en-IN" sz="1800" b="1" i="0" u="none" strike="noStrike" kern="1200" cap="none" spc="0" normalizeH="0" baseline="0" noProof="0" dirty="0">
              <a:ln>
                <a:noFill/>
              </a:ln>
              <a:solidFill>
                <a:prstClr val="white"/>
              </a:solidFill>
              <a:effectLst/>
              <a:uLnTx/>
              <a:uFillTx/>
              <a:ea typeface="Roboto" panose="02000000000000000000" pitchFamily="2" charset="0"/>
              <a:cs typeface="+mn-cs"/>
            </a:endParaRPr>
          </a:p>
        </p:txBody>
      </p:sp>
      <p:sp>
        <p:nvSpPr>
          <p:cNvPr id="14" name="Rectangle 13">
            <a:extLst>
              <a:ext uri="{FF2B5EF4-FFF2-40B4-BE49-F238E27FC236}">
                <a16:creationId xmlns:a16="http://schemas.microsoft.com/office/drawing/2014/main" id="{08712515-B6FB-4904-956E-D7BBA560CE7B}"/>
              </a:ext>
            </a:extLst>
          </p:cNvPr>
          <p:cNvSpPr/>
          <p:nvPr/>
        </p:nvSpPr>
        <p:spPr>
          <a:xfrm>
            <a:off x="9243750" y="2953089"/>
            <a:ext cx="1967589" cy="2303464"/>
          </a:xfrm>
          <a:prstGeom prst="rect">
            <a:avLst/>
          </a:prstGeom>
          <a:solidFill>
            <a:schemeClr val="bg1">
              <a:lumMod val="85000"/>
            </a:schemeClr>
          </a:solidFill>
          <a:ln>
            <a:solidFill>
              <a:srgbClr val="0139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ea typeface="Roboto" panose="02000000000000000000" pitchFamily="2" charset="0"/>
                <a:cs typeface="+mn-cs"/>
              </a:rPr>
              <a:t>Investment Universe</a:t>
            </a:r>
            <a:endParaRPr kumimoji="0" lang="en-US" sz="1800" b="1" i="0" u="none" strike="noStrike" kern="1200" cap="none" spc="0" normalizeH="0" baseline="0" noProof="0" dirty="0">
              <a:ln>
                <a:noFill/>
              </a:ln>
              <a:solidFill>
                <a:prstClr val="black"/>
              </a:solidFill>
              <a:effectLst/>
              <a:uLnTx/>
              <a:uFillTx/>
              <a:ea typeface="Roboto"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Roboto"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Roboto" panose="02000000000000000000" pitchFamily="2" charset="0"/>
                <a:cs typeface="+mn-cs"/>
              </a:rPr>
              <a:t>Suitable Top Ideas To Be Selected By In-house Research </a:t>
            </a:r>
            <a:endParaRPr kumimoji="0" lang="en-IN" sz="1800" b="0" i="0" u="none" strike="noStrike" kern="1200" cap="none" spc="0" normalizeH="0" baseline="0" noProof="0" dirty="0">
              <a:ln>
                <a:noFill/>
              </a:ln>
              <a:solidFill>
                <a:prstClr val="black"/>
              </a:solidFill>
              <a:effectLst/>
              <a:uLnTx/>
              <a:uFillTx/>
              <a:ea typeface="Roboto"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1" i="0" u="none" strike="noStrike" kern="1200" cap="none" spc="0" normalizeH="0" baseline="0" noProof="0" dirty="0">
              <a:ln>
                <a:noFill/>
              </a:ln>
              <a:solidFill>
                <a:prstClr val="white"/>
              </a:solidFill>
              <a:effectLst/>
              <a:uLnTx/>
              <a:uFillTx/>
              <a:latin typeface="Source Sans 3" panose="020B0303030403020204" pitchFamily="34" charset="0"/>
              <a:ea typeface="Roboto" panose="02000000000000000000" pitchFamily="2" charset="0"/>
              <a:cs typeface="+mn-cs"/>
            </a:endParaRPr>
          </a:p>
        </p:txBody>
      </p:sp>
      <p:sp>
        <p:nvSpPr>
          <p:cNvPr id="10" name="TextBox 9">
            <a:extLst>
              <a:ext uri="{FF2B5EF4-FFF2-40B4-BE49-F238E27FC236}">
                <a16:creationId xmlns:a16="http://schemas.microsoft.com/office/drawing/2014/main" id="{ABBCEA13-B2D1-4C9F-A92C-EB503024A65F}"/>
              </a:ext>
            </a:extLst>
          </p:cNvPr>
          <p:cNvSpPr txBox="1"/>
          <p:nvPr/>
        </p:nvSpPr>
        <p:spPr>
          <a:xfrm>
            <a:off x="914400" y="2950659"/>
            <a:ext cx="1921565" cy="2308324"/>
          </a:xfrm>
          <a:prstGeom prst="rect">
            <a:avLst/>
          </a:prstGeom>
          <a:solidFill>
            <a:schemeClr val="bg1">
              <a:lumMod val="85000"/>
            </a:schemeClr>
          </a:solidFill>
          <a:ln w="12700">
            <a:solidFill>
              <a:srgbClr val="01397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ea typeface="Roboto" panose="02000000000000000000" pitchFamily="2" charset="0"/>
                <a:cs typeface="+mn-cs"/>
              </a:rPr>
              <a:t>Bottom-Up Approach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prstClr val="white"/>
              </a:solidFill>
              <a:ea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Roboto" panose="02000000000000000000" pitchFamily="2" charset="0"/>
                <a:cs typeface="+mn-cs"/>
              </a:rPr>
              <a:t>Identify Companies With BMV Approach From A Selected Sector</a:t>
            </a:r>
          </a:p>
        </p:txBody>
      </p:sp>
      <p:sp>
        <p:nvSpPr>
          <p:cNvPr id="16" name="TextBox 15">
            <a:extLst>
              <a:ext uri="{FF2B5EF4-FFF2-40B4-BE49-F238E27FC236}">
                <a16:creationId xmlns:a16="http://schemas.microsoft.com/office/drawing/2014/main" id="{87B04BBE-6980-44FA-BEDC-CF6D9363A5F6}"/>
              </a:ext>
            </a:extLst>
          </p:cNvPr>
          <p:cNvSpPr txBox="1"/>
          <p:nvPr/>
        </p:nvSpPr>
        <p:spPr>
          <a:xfrm>
            <a:off x="3363604" y="1746614"/>
            <a:ext cx="5464792"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ea typeface="Roboto" panose="02000000000000000000" pitchFamily="2" charset="0"/>
                <a:cs typeface="+mn-cs"/>
              </a:rPr>
              <a:t>Kotak Technology Fund</a:t>
            </a:r>
            <a:endParaRPr kumimoji="0" lang="en-IN" sz="2800" b="1" i="0" u="none" strike="noStrike" kern="1200" cap="none" spc="0" normalizeH="0" baseline="0" noProof="0" dirty="0">
              <a:ln>
                <a:noFill/>
              </a:ln>
              <a:solidFill>
                <a:prstClr val="white"/>
              </a:solidFill>
              <a:effectLst/>
              <a:uLnTx/>
              <a:uFillTx/>
              <a:ea typeface="Roboto" panose="02000000000000000000" pitchFamily="2" charset="0"/>
              <a:cs typeface="+mn-cs"/>
            </a:endParaRPr>
          </a:p>
        </p:txBody>
      </p:sp>
    </p:spTree>
    <p:extLst>
      <p:ext uri="{BB962C8B-B14F-4D97-AF65-F5344CB8AC3E}">
        <p14:creationId xmlns:p14="http://schemas.microsoft.com/office/powerpoint/2010/main" val="222505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82EC123-4372-49C3-A1A0-A3882FACF408}"/>
              </a:ext>
            </a:extLst>
          </p:cNvPr>
          <p:cNvSpPr/>
          <p:nvPr/>
        </p:nvSpPr>
        <p:spPr>
          <a:xfrm>
            <a:off x="612844" y="1614196"/>
            <a:ext cx="10972800" cy="3984172"/>
          </a:xfrm>
          <a:prstGeom prst="roundRect">
            <a:avLst/>
          </a:prstGeom>
          <a:solidFill>
            <a:schemeClr val="bg1"/>
          </a:solidFill>
          <a:ln w="19050">
            <a:solidFill>
              <a:srgbClr val="FF00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3" panose="020B0303030403020204" pitchFamily="34" charset="0"/>
            </a:endParaRPr>
          </a:p>
        </p:txBody>
      </p:sp>
      <p:sp>
        <p:nvSpPr>
          <p:cNvPr id="4" name="Title 3">
            <a:extLst>
              <a:ext uri="{FF2B5EF4-FFF2-40B4-BE49-F238E27FC236}">
                <a16:creationId xmlns:a16="http://schemas.microsoft.com/office/drawing/2014/main" id="{01AD5FB2-7E47-4C40-837A-3BD93B2031EF}"/>
              </a:ext>
            </a:extLst>
          </p:cNvPr>
          <p:cNvSpPr>
            <a:spLocks noGrp="1"/>
          </p:cNvSpPr>
          <p:nvPr>
            <p:ph type="title" idx="4294967295"/>
          </p:nvPr>
        </p:nvSpPr>
        <p:spPr>
          <a:xfrm>
            <a:off x="1063556" y="2035450"/>
            <a:ext cx="10515600" cy="3141663"/>
          </a:xfrm>
          <a:prstGeom prst="rect">
            <a:avLst/>
          </a:prstGeom>
          <a:ln>
            <a:noFill/>
          </a:ln>
          <a:effectLst>
            <a:glow rad="228600">
              <a:schemeClr val="accent5">
                <a:satMod val="175000"/>
                <a:alpha val="40000"/>
              </a:schemeClr>
            </a:glow>
            <a:outerShdw blurRad="50800" dist="38100" dir="2700000" algn="tl" rotWithShape="0">
              <a:prstClr val="black">
                <a:alpha val="7000"/>
              </a:prstClr>
            </a:outerShdw>
            <a:reflection endPos="0" dist="50800" dir="5400000" sy="-100000" algn="bl" rotWithShape="0"/>
            <a:softEdge rad="50800"/>
          </a:effectLst>
          <a:scene3d>
            <a:camera prst="orthographicFront">
              <a:rot lat="0" lon="0" rev="0"/>
            </a:camera>
            <a:lightRig rig="balanced" dir="t">
              <a:rot lat="0" lon="0" rev="8700000"/>
            </a:lightRig>
          </a:scene3d>
          <a:sp3d>
            <a:bevelT w="190500" h="38100"/>
          </a:sp3d>
        </p:spPr>
        <p:txBody>
          <a:bodyPr>
            <a:normAutofit/>
          </a:bodyPr>
          <a:lstStyle/>
          <a:p>
            <a:pPr algn="ctr"/>
            <a:r>
              <a:rPr lang="en-US" sz="4000" b="1" dirty="0">
                <a:solidFill>
                  <a:schemeClr val="tx1">
                    <a:lumMod val="65000"/>
                    <a:lumOff val="35000"/>
                  </a:schemeClr>
                </a:solidFill>
                <a:latin typeface="+mn-lt"/>
                <a:ea typeface="Roboto" panose="02000000000000000000" pitchFamily="2" charset="0"/>
              </a:rPr>
              <a:t>This Person Doesn’t Exist..</a:t>
            </a:r>
            <a:br>
              <a:rPr lang="en-US" sz="4000" b="1" dirty="0">
                <a:solidFill>
                  <a:schemeClr val="tx1">
                    <a:lumMod val="65000"/>
                    <a:lumOff val="35000"/>
                  </a:schemeClr>
                </a:solidFill>
                <a:latin typeface="+mn-lt"/>
                <a:ea typeface="Roboto" panose="02000000000000000000" pitchFamily="2" charset="0"/>
              </a:rPr>
            </a:br>
            <a:br>
              <a:rPr lang="en-US" sz="3600" dirty="0">
                <a:solidFill>
                  <a:schemeClr val="tx1">
                    <a:lumMod val="65000"/>
                    <a:lumOff val="35000"/>
                  </a:schemeClr>
                </a:solidFill>
                <a:latin typeface="+mn-lt"/>
                <a:ea typeface="Roboto" panose="02000000000000000000" pitchFamily="2" charset="0"/>
              </a:rPr>
            </a:br>
            <a:r>
              <a:rPr lang="en-US" sz="3200" dirty="0">
                <a:solidFill>
                  <a:schemeClr val="tx1">
                    <a:lumMod val="65000"/>
                    <a:lumOff val="35000"/>
                  </a:schemeClr>
                </a:solidFill>
                <a:latin typeface="+mn-lt"/>
                <a:ea typeface="Roboto" panose="02000000000000000000" pitchFamily="2" charset="0"/>
              </a:rPr>
              <a:t>Father - </a:t>
            </a:r>
            <a:r>
              <a:rPr lang="en-US" sz="3200" b="1" dirty="0">
                <a:solidFill>
                  <a:srgbClr val="FF0000"/>
                </a:solidFill>
                <a:latin typeface="+mn-lt"/>
                <a:ea typeface="Roboto" panose="02000000000000000000" pitchFamily="2" charset="0"/>
              </a:rPr>
              <a:t>Technology</a:t>
            </a:r>
            <a:r>
              <a:rPr lang="en-US" sz="3200" dirty="0">
                <a:solidFill>
                  <a:schemeClr val="tx1">
                    <a:lumMod val="65000"/>
                    <a:lumOff val="35000"/>
                  </a:schemeClr>
                </a:solidFill>
                <a:latin typeface="+mn-lt"/>
                <a:ea typeface="Roboto" panose="02000000000000000000" pitchFamily="2" charset="0"/>
              </a:rPr>
              <a:t>   |   Mother - </a:t>
            </a:r>
            <a:r>
              <a:rPr lang="en-US" sz="3200" b="1" dirty="0">
                <a:solidFill>
                  <a:srgbClr val="FF0000"/>
                </a:solidFill>
                <a:latin typeface="+mn-lt"/>
                <a:ea typeface="Roboto" panose="02000000000000000000" pitchFamily="2" charset="0"/>
              </a:rPr>
              <a:t>AI</a:t>
            </a:r>
            <a:br>
              <a:rPr lang="en-US" sz="3200" dirty="0">
                <a:solidFill>
                  <a:schemeClr val="tx1">
                    <a:lumMod val="65000"/>
                    <a:lumOff val="35000"/>
                  </a:schemeClr>
                </a:solidFill>
                <a:latin typeface="+mn-lt"/>
                <a:ea typeface="Roboto" panose="02000000000000000000" pitchFamily="2" charset="0"/>
              </a:rPr>
            </a:br>
            <a:br>
              <a:rPr lang="en-US" sz="3200" dirty="0">
                <a:solidFill>
                  <a:schemeClr val="tx1">
                    <a:lumMod val="65000"/>
                    <a:lumOff val="35000"/>
                  </a:schemeClr>
                </a:solidFill>
                <a:latin typeface="+mn-lt"/>
                <a:ea typeface="Roboto" panose="02000000000000000000" pitchFamily="2" charset="0"/>
              </a:rPr>
            </a:br>
            <a:r>
              <a:rPr lang="en-US" b="1" dirty="0">
                <a:solidFill>
                  <a:srgbClr val="FF0000"/>
                </a:solidFill>
                <a:latin typeface="+mn-lt"/>
                <a:ea typeface="Roboto" panose="02000000000000000000" pitchFamily="2" charset="0"/>
              </a:rPr>
              <a:t>That’s The Power Of Tech Today</a:t>
            </a:r>
            <a:endParaRPr lang="en-US" sz="3200" b="1" dirty="0">
              <a:solidFill>
                <a:srgbClr val="FF0000"/>
              </a:solidFill>
              <a:latin typeface="+mn-lt"/>
              <a:ea typeface="Roboto" panose="02000000000000000000" pitchFamily="2" charset="0"/>
            </a:endParaRPr>
          </a:p>
        </p:txBody>
      </p:sp>
      <p:sp>
        <p:nvSpPr>
          <p:cNvPr id="3" name="Slide Number Placeholder 2">
            <a:extLst>
              <a:ext uri="{FF2B5EF4-FFF2-40B4-BE49-F238E27FC236}">
                <a16:creationId xmlns:a16="http://schemas.microsoft.com/office/drawing/2014/main" id="{1BD55FC2-7A64-4971-8C7C-62F97C215365}"/>
              </a:ext>
            </a:extLst>
          </p:cNvPr>
          <p:cNvSpPr>
            <a:spLocks noGrp="1"/>
          </p:cNvSpPr>
          <p:nvPr>
            <p:ph type="sldNum" sz="quarter" idx="4294967295"/>
          </p:nvPr>
        </p:nvSpPr>
        <p:spPr>
          <a:xfrm>
            <a:off x="9448800" y="6356350"/>
            <a:ext cx="2743200" cy="365125"/>
          </a:xfrm>
          <a:prstGeom prst="rect">
            <a:avLst/>
          </a:prstGeom>
        </p:spPr>
        <p:txBody>
          <a:bodyPr/>
          <a:lstStyle/>
          <a:p>
            <a:fld id="{4E3B1E22-8AB0-410F-9513-F937D348A6FB}" type="slidenum">
              <a:rPr lang="en-IN" smtClean="0">
                <a:latin typeface="Source Sans 3" panose="020B0303030403020204" pitchFamily="34" charset="0"/>
              </a:rPr>
              <a:t>2</a:t>
            </a:fld>
            <a:endParaRPr lang="en-IN" dirty="0">
              <a:latin typeface="Source Sans 3" panose="020B0303030403020204" pitchFamily="34" charset="0"/>
            </a:endParaRPr>
          </a:p>
        </p:txBody>
      </p:sp>
      <p:pic>
        <p:nvPicPr>
          <p:cNvPr id="6" name="Picture 5">
            <a:extLst>
              <a:ext uri="{FF2B5EF4-FFF2-40B4-BE49-F238E27FC236}">
                <a16:creationId xmlns:a16="http://schemas.microsoft.com/office/drawing/2014/main" id="{8AE73DA1-1C45-4785-BD92-BE1F8337C8C1}"/>
              </a:ext>
            </a:extLst>
          </p:cNvPr>
          <p:cNvPicPr>
            <a:picLocks noChangeAspect="1"/>
          </p:cNvPicPr>
          <p:nvPr/>
        </p:nvPicPr>
        <p:blipFill>
          <a:blip r:embed="rId2"/>
          <a:stretch>
            <a:fillRect/>
          </a:stretch>
        </p:blipFill>
        <p:spPr>
          <a:xfrm>
            <a:off x="10439400" y="0"/>
            <a:ext cx="1752600" cy="790575"/>
          </a:xfrm>
          <a:prstGeom prst="rect">
            <a:avLst/>
          </a:prstGeom>
        </p:spPr>
      </p:pic>
    </p:spTree>
    <p:extLst>
      <p:ext uri="{BB962C8B-B14F-4D97-AF65-F5344CB8AC3E}">
        <p14:creationId xmlns:p14="http://schemas.microsoft.com/office/powerpoint/2010/main" val="2257586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F984C-A201-4E14-A038-5E54B3A05497}"/>
              </a:ext>
            </a:extLst>
          </p:cNvPr>
          <p:cNvSpPr>
            <a:spLocks noGrp="1"/>
          </p:cNvSpPr>
          <p:nvPr>
            <p:ph type="title" idx="4294967295"/>
          </p:nvPr>
        </p:nvSpPr>
        <p:spPr>
          <a:xfrm>
            <a:off x="0" y="305622"/>
            <a:ext cx="8974138" cy="989012"/>
          </a:xfrm>
        </p:spPr>
        <p:txBody>
          <a:bodyPr/>
          <a:lstStyle/>
          <a:p>
            <a:r>
              <a:rPr lang="en-US" sz="2600" dirty="0">
                <a:solidFill>
                  <a:srgbClr val="FF0000"/>
                </a:solidFill>
                <a:latin typeface="Source Sans 3" panose="020B0303030403020204" pitchFamily="34" charset="0"/>
                <a:cs typeface="+mn-cs"/>
              </a:rPr>
              <a:t>Why Tech Now?</a:t>
            </a:r>
            <a:endParaRPr lang="en-IN" sz="2600" dirty="0">
              <a:solidFill>
                <a:srgbClr val="FF0000"/>
              </a:solidFill>
              <a:latin typeface="Source Sans 3" panose="020B0303030403020204" pitchFamily="34" charset="0"/>
              <a:cs typeface="+mn-cs"/>
            </a:endParaRPr>
          </a:p>
        </p:txBody>
      </p:sp>
      <p:sp>
        <p:nvSpPr>
          <p:cNvPr id="3" name="Slide Number Placeholder 2">
            <a:extLst>
              <a:ext uri="{FF2B5EF4-FFF2-40B4-BE49-F238E27FC236}">
                <a16:creationId xmlns:a16="http://schemas.microsoft.com/office/drawing/2014/main" id="{DD5DC434-6B67-4775-8A66-E1767D78F184}"/>
              </a:ext>
            </a:extLst>
          </p:cNvPr>
          <p:cNvSpPr>
            <a:spLocks noGrp="1"/>
          </p:cNvSpPr>
          <p:nvPr>
            <p:ph type="sldNum" sz="quarter" idx="4294967295"/>
          </p:nvPr>
        </p:nvSpPr>
        <p:spPr>
          <a:xfrm>
            <a:off x="0" y="0"/>
            <a:ext cx="0" cy="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561BA9-CDCF-4958-B8AB-66F3BF063E13}" type="slidenum">
              <a:rPr kumimoji="0" lang="en-US" sz="1800" b="0" i="0" u="none" strike="noStrike" kern="1200" cap="none" spc="0" normalizeH="0" baseline="0" noProof="0" smtClean="0">
                <a:ln>
                  <a:noFill/>
                </a:ln>
                <a:solidFill>
                  <a:srgbClr val="E7E6E6">
                    <a:lumMod val="25000"/>
                  </a:srgbClr>
                </a:solidFill>
                <a:effectLst/>
                <a:uLnTx/>
                <a:uFillTx/>
                <a:latin typeface="Roboto (Heading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srgbClr val="E7E6E6">
                  <a:lumMod val="25000"/>
                </a:srgbClr>
              </a:solidFill>
              <a:effectLst/>
              <a:uLnTx/>
              <a:uFillTx/>
              <a:latin typeface="Roboto (Headings)"/>
              <a:ea typeface="+mn-ea"/>
              <a:cs typeface="+mn-cs"/>
            </a:endParaRPr>
          </a:p>
        </p:txBody>
      </p:sp>
      <p:sp>
        <p:nvSpPr>
          <p:cNvPr id="27" name="Rectangle: Diagonal Corners Rounded 26">
            <a:extLst>
              <a:ext uri="{FF2B5EF4-FFF2-40B4-BE49-F238E27FC236}">
                <a16:creationId xmlns:a16="http://schemas.microsoft.com/office/drawing/2014/main" id="{C388F01A-9270-4C00-8A2D-7F783DF4198A}"/>
              </a:ext>
            </a:extLst>
          </p:cNvPr>
          <p:cNvSpPr/>
          <p:nvPr/>
        </p:nvSpPr>
        <p:spPr>
          <a:xfrm>
            <a:off x="3181088" y="986538"/>
            <a:ext cx="8593808" cy="1204344"/>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Source Sans 3"/>
                <a:ea typeface="Roboto" panose="02000000000000000000" pitchFamily="2" charset="0"/>
                <a:cs typeface="+mn-cs"/>
              </a:rPr>
              <a:t>We believe enterprise AI adoption could be a medium to long term tailwind for the sector</a:t>
            </a: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Source Sans 3"/>
              <a:ea typeface="Roboto" panose="02000000000000000000" pitchFamily="2" charset="0"/>
              <a:cs typeface="+mn-cs"/>
            </a:endParaRP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Source Sans 3"/>
                <a:ea typeface="Roboto" panose="02000000000000000000" pitchFamily="2" charset="0"/>
                <a:cs typeface="+mn-cs"/>
              </a:rPr>
              <a:t>Agentic AI requires lot more customization, increasing scope of work for services sector</a:t>
            </a: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Source Sans 3"/>
              <a:ea typeface="Roboto" panose="02000000000000000000" pitchFamily="2" charset="0"/>
              <a:cs typeface="+mn-cs"/>
            </a:endParaRP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Source Sans 3"/>
                <a:ea typeface="Roboto" panose="02000000000000000000" pitchFamily="2" charset="0"/>
                <a:cs typeface="+mn-cs"/>
              </a:rPr>
              <a:t>Precursor and adjacencies for IT spends like data and cloud could witness demand tailwinds</a:t>
            </a:r>
          </a:p>
        </p:txBody>
      </p:sp>
      <p:sp>
        <p:nvSpPr>
          <p:cNvPr id="28" name="Rectangle: Diagonal Corners Rounded 27">
            <a:extLst>
              <a:ext uri="{FF2B5EF4-FFF2-40B4-BE49-F238E27FC236}">
                <a16:creationId xmlns:a16="http://schemas.microsoft.com/office/drawing/2014/main" id="{9DA910EA-9DD4-405F-B0F2-D0146EE396A9}"/>
              </a:ext>
            </a:extLst>
          </p:cNvPr>
          <p:cNvSpPr/>
          <p:nvPr/>
        </p:nvSpPr>
        <p:spPr>
          <a:xfrm>
            <a:off x="3181088" y="2820644"/>
            <a:ext cx="8593808" cy="1407332"/>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Source Sans 3"/>
                <a:ea typeface="Roboto" panose="02000000000000000000" pitchFamily="2" charset="0"/>
                <a:cs typeface="+mn-cs"/>
              </a:rPr>
              <a:t>Weak and uncertain macro in US and EU led to hold back of technology spends for prior 3 years</a:t>
            </a: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Source Sans 3"/>
              <a:ea typeface="Roboto" panose="02000000000000000000" pitchFamily="2" charset="0"/>
              <a:cs typeface="+mn-cs"/>
            </a:endParaRP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Source Sans 3"/>
                <a:ea typeface="Roboto" panose="02000000000000000000" pitchFamily="2" charset="0"/>
                <a:cs typeface="+mn-cs"/>
              </a:rPr>
              <a:t>With macro improving in the Western economies, we expect demand recovery over FY27-28</a:t>
            </a: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Source Sans 3"/>
              <a:ea typeface="Roboto" panose="02000000000000000000" pitchFamily="2" charset="0"/>
              <a:cs typeface="+mn-cs"/>
            </a:endParaRP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Source Sans 3"/>
                <a:ea typeface="Roboto" panose="02000000000000000000" pitchFamily="2" charset="0"/>
                <a:cs typeface="+mn-cs"/>
              </a:rPr>
              <a:t>Sharp INR depreciation could boost the earnings in the near term. </a:t>
            </a:r>
            <a:endParaRPr kumimoji="0" lang="en-IN" sz="1600" b="0" i="0" u="none" strike="noStrike" kern="1200" cap="none" spc="0" normalizeH="0" baseline="0" noProof="0" dirty="0">
              <a:ln>
                <a:noFill/>
              </a:ln>
              <a:solidFill>
                <a:prstClr val="black"/>
              </a:solidFill>
              <a:effectLst/>
              <a:uLnTx/>
              <a:uFillTx/>
              <a:latin typeface="Source Sans 3"/>
              <a:ea typeface="Roboto" panose="02000000000000000000" pitchFamily="2" charset="0"/>
              <a:cs typeface="+mn-cs"/>
            </a:endParaRPr>
          </a:p>
        </p:txBody>
      </p:sp>
      <p:sp>
        <p:nvSpPr>
          <p:cNvPr id="30" name="Rectangle: Diagonal Corners Rounded 29">
            <a:extLst>
              <a:ext uri="{FF2B5EF4-FFF2-40B4-BE49-F238E27FC236}">
                <a16:creationId xmlns:a16="http://schemas.microsoft.com/office/drawing/2014/main" id="{1826808C-FC87-4889-9D0B-9E6C0C35F4B9}"/>
              </a:ext>
            </a:extLst>
          </p:cNvPr>
          <p:cNvSpPr/>
          <p:nvPr/>
        </p:nvSpPr>
        <p:spPr>
          <a:xfrm>
            <a:off x="3181088" y="4953692"/>
            <a:ext cx="8593808" cy="1017032"/>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Source Sans 3"/>
                <a:ea typeface="Roboto" panose="02000000000000000000" pitchFamily="2" charset="0"/>
                <a:cs typeface="+mn-cs"/>
              </a:rPr>
              <a:t>Adjusted for the high growth in the post Covid era, PE multiples are potentially attractive in many cases</a:t>
            </a:r>
          </a:p>
          <a:p>
            <a:pPr marL="0" marR="0" lvl="0" indent="0" algn="l" defTabSz="914400" rtl="0" eaLnBrk="1" fontAlgn="auto" latinLnBrk="0" hangingPunct="1">
              <a:lnSpc>
                <a:spcPct val="100000"/>
              </a:lnSpc>
              <a:spcBef>
                <a:spcPts val="0"/>
              </a:spcBef>
              <a:spcAft>
                <a:spcPts val="0"/>
              </a:spcAft>
              <a:buClr>
                <a:srgbClr val="FF0000"/>
              </a:buClr>
              <a:buSzTx/>
              <a:buFontTx/>
              <a:buNone/>
              <a:tabLst/>
              <a:defRPr/>
            </a:pPr>
            <a:endParaRPr kumimoji="0" lang="en-US" sz="1600" b="0" i="0" u="none" strike="noStrike" kern="1200" cap="none" spc="0" normalizeH="0" baseline="0" noProof="0" dirty="0">
              <a:ln>
                <a:noFill/>
              </a:ln>
              <a:solidFill>
                <a:prstClr val="black"/>
              </a:solidFill>
              <a:effectLst/>
              <a:uLnTx/>
              <a:uFillTx/>
              <a:latin typeface="Source Sans 3"/>
              <a:ea typeface="Roboto" panose="02000000000000000000" pitchFamily="2" charset="0"/>
              <a:cs typeface="+mn-cs"/>
            </a:endParaRP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Source Sans 3"/>
                <a:ea typeface="+mn-ea"/>
                <a:cs typeface="+mn-cs"/>
              </a:rPr>
              <a:t>Valuations of the sector in many cases are below long-term averages</a:t>
            </a:r>
            <a:endParaRPr kumimoji="0" lang="en-US" sz="1600" b="0" i="0" u="none" strike="noStrike" kern="1200" cap="none" spc="0" normalizeH="0" baseline="0" noProof="0" dirty="0">
              <a:ln>
                <a:noFill/>
              </a:ln>
              <a:solidFill>
                <a:prstClr val="black"/>
              </a:solidFill>
              <a:effectLst/>
              <a:uLnTx/>
              <a:uFillTx/>
              <a:latin typeface="Source Sans 3"/>
              <a:ea typeface="Roboto" panose="02000000000000000000" pitchFamily="2" charset="0"/>
              <a:cs typeface="+mn-cs"/>
            </a:endParaRP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endParaRPr kumimoji="0" lang="en-IN" sz="1600" b="0" i="0" u="none" strike="noStrike" kern="1200" cap="none" spc="0" normalizeH="0" baseline="0" noProof="0" dirty="0">
              <a:ln>
                <a:noFill/>
              </a:ln>
              <a:solidFill>
                <a:prstClr val="black"/>
              </a:solidFill>
              <a:effectLst/>
              <a:uLnTx/>
              <a:uFillTx/>
              <a:latin typeface="Roboto (Headings)"/>
              <a:ea typeface="Roboto" panose="02000000000000000000" pitchFamily="2" charset="0"/>
              <a:cs typeface="+mn-cs"/>
            </a:endParaRPr>
          </a:p>
        </p:txBody>
      </p:sp>
      <p:cxnSp>
        <p:nvCxnSpPr>
          <p:cNvPr id="5" name="Straight Connector 4"/>
          <p:cNvCxnSpPr/>
          <p:nvPr/>
        </p:nvCxnSpPr>
        <p:spPr>
          <a:xfrm>
            <a:off x="3401400" y="2548582"/>
            <a:ext cx="8077200"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01400" y="4539307"/>
            <a:ext cx="8077200"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541" y="862657"/>
            <a:ext cx="1390650" cy="1390650"/>
          </a:xfrm>
          <a:prstGeom prst="rect">
            <a:avLst/>
          </a:prstGeom>
        </p:spPr>
      </p:pic>
      <p:sp>
        <p:nvSpPr>
          <p:cNvPr id="15" name="Rectangle: Rounded Corners 14">
            <a:extLst>
              <a:ext uri="{FF2B5EF4-FFF2-40B4-BE49-F238E27FC236}">
                <a16:creationId xmlns:a16="http://schemas.microsoft.com/office/drawing/2014/main" id="{38F2CB12-9A02-4C6B-A0D1-5A13F35D6805}"/>
              </a:ext>
            </a:extLst>
          </p:cNvPr>
          <p:cNvSpPr/>
          <p:nvPr/>
        </p:nvSpPr>
        <p:spPr>
          <a:xfrm>
            <a:off x="514683" y="2229405"/>
            <a:ext cx="2372367" cy="347752"/>
          </a:xfrm>
          <a:prstGeom prst="round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65000"/>
                    <a:lumOff val="35000"/>
                  </a:prstClr>
                </a:solidFill>
                <a:effectLst/>
                <a:uLnTx/>
                <a:uFillTx/>
                <a:latin typeface="Source Sans 3"/>
                <a:ea typeface="Roboto" panose="02000000000000000000" pitchFamily="2" charset="0"/>
                <a:cs typeface="+mn-cs"/>
              </a:rPr>
              <a:t>Technology Tailwinds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1" i="0" u="none" strike="noStrike" kern="1200" cap="none" spc="0" normalizeH="0" baseline="0" noProof="0" dirty="0">
              <a:ln>
                <a:noFill/>
              </a:ln>
              <a:solidFill>
                <a:prstClr val="black">
                  <a:lumMod val="65000"/>
                  <a:lumOff val="35000"/>
                </a:prstClr>
              </a:solidFill>
              <a:effectLst/>
              <a:uLnTx/>
              <a:uFillTx/>
              <a:latin typeface="Source Sans 3"/>
              <a:ea typeface="Roboto" panose="02000000000000000000" pitchFamily="2" charset="0"/>
              <a:cs typeface="+mn-cs"/>
            </a:endParaRPr>
          </a:p>
        </p:txBody>
      </p:sp>
      <p:sp>
        <p:nvSpPr>
          <p:cNvPr id="19" name="Rectangle: Diagonal Corners Rounded 26">
            <a:extLst>
              <a:ext uri="{FF2B5EF4-FFF2-40B4-BE49-F238E27FC236}">
                <a16:creationId xmlns:a16="http://schemas.microsoft.com/office/drawing/2014/main" id="{C388F01A-9270-4C00-8A2D-7F783DF4198A}"/>
              </a:ext>
            </a:extLst>
          </p:cNvPr>
          <p:cNvSpPr/>
          <p:nvPr/>
        </p:nvSpPr>
        <p:spPr>
          <a:xfrm>
            <a:off x="803923" y="4295831"/>
            <a:ext cx="1810987" cy="333319"/>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FF0000"/>
              </a:buClr>
              <a:buSzTx/>
              <a:buFontTx/>
              <a:buNone/>
              <a:tabLst/>
              <a:defRPr/>
            </a:pPr>
            <a:r>
              <a:rPr kumimoji="0" lang="en-US" sz="1600" b="1" i="0" u="none" strike="noStrike" kern="1200" cap="none" spc="0" normalizeH="0" baseline="0" noProof="0" dirty="0">
                <a:ln>
                  <a:noFill/>
                </a:ln>
                <a:solidFill>
                  <a:prstClr val="black"/>
                </a:solidFill>
                <a:effectLst/>
                <a:uLnTx/>
                <a:uFillTx/>
                <a:latin typeface="Source Sans 3"/>
                <a:ea typeface="Roboto" panose="02000000000000000000" pitchFamily="2" charset="0"/>
                <a:cs typeface="+mn-cs"/>
              </a:rPr>
              <a:t>Macro recovery</a:t>
            </a:r>
          </a:p>
        </p:txBody>
      </p:sp>
      <p:sp>
        <p:nvSpPr>
          <p:cNvPr id="21" name="Rectangle: Diagonal Corners Rounded 26">
            <a:extLst>
              <a:ext uri="{FF2B5EF4-FFF2-40B4-BE49-F238E27FC236}">
                <a16:creationId xmlns:a16="http://schemas.microsoft.com/office/drawing/2014/main" id="{C388F01A-9270-4C00-8A2D-7F783DF4198A}"/>
              </a:ext>
            </a:extLst>
          </p:cNvPr>
          <p:cNvSpPr/>
          <p:nvPr/>
        </p:nvSpPr>
        <p:spPr>
          <a:xfrm>
            <a:off x="381963" y="5737697"/>
            <a:ext cx="2487262" cy="333319"/>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FF0000"/>
              </a:buClr>
              <a:buSzTx/>
              <a:buFontTx/>
              <a:buNone/>
              <a:tabLst/>
              <a:defRPr/>
            </a:pPr>
            <a:r>
              <a:rPr kumimoji="0" lang="en-US" sz="1600" b="1" i="0" u="none" strike="noStrike" kern="1200" cap="none" spc="0" normalizeH="0" baseline="0" noProof="0" dirty="0">
                <a:ln>
                  <a:noFill/>
                </a:ln>
                <a:solidFill>
                  <a:prstClr val="black"/>
                </a:solidFill>
                <a:effectLst/>
                <a:uLnTx/>
                <a:uFillTx/>
                <a:latin typeface="Source Sans 3"/>
                <a:ea typeface="Roboto" panose="02000000000000000000" pitchFamily="2" charset="0"/>
                <a:cs typeface="+mn-cs"/>
              </a:rPr>
              <a:t>Reasonable valuations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591" y="2681932"/>
            <a:ext cx="1352550" cy="135255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2704" y="4577406"/>
            <a:ext cx="1076325" cy="1076325"/>
          </a:xfrm>
          <a:prstGeom prst="rect">
            <a:avLst/>
          </a:prstGeom>
        </p:spPr>
      </p:pic>
      <p:sp>
        <p:nvSpPr>
          <p:cNvPr id="7" name="TextBox 6">
            <a:extLst>
              <a:ext uri="{FF2B5EF4-FFF2-40B4-BE49-F238E27FC236}">
                <a16:creationId xmlns:a16="http://schemas.microsoft.com/office/drawing/2014/main" id="{0B3430AD-CAB7-361C-E12E-0F8FA15E050E}"/>
              </a:ext>
            </a:extLst>
          </p:cNvPr>
          <p:cNvSpPr txBox="1"/>
          <p:nvPr/>
        </p:nvSpPr>
        <p:spPr>
          <a:xfrm>
            <a:off x="237744" y="6228207"/>
            <a:ext cx="12252960" cy="523220"/>
          </a:xfrm>
          <a:prstGeom prst="rect">
            <a:avLst/>
          </a:prstGeom>
          <a:noFill/>
        </p:spPr>
        <p:txBody>
          <a:bodyPr wrap="square">
            <a:spAutoFit/>
          </a:bodyPr>
          <a:lstStyle/>
          <a:p>
            <a:r>
              <a:rPr lang="en-US" sz="1400" dirty="0">
                <a:solidFill>
                  <a:srgbClr val="000000"/>
                </a:solidFill>
                <a:latin typeface="Source Sans 3" panose="020B0303030403020204" pitchFamily="34" charset="0"/>
              </a:rPr>
              <a:t>The stock(s)/sector(s) mentioned in this slide do not constitute any recommendation and Kotak Mutual Fund may or may not have any future position in these stock(s) &amp; sectors(s)</a:t>
            </a:r>
            <a:r>
              <a:rPr lang="de-DE" sz="1400" dirty="0">
                <a:solidFill>
                  <a:srgbClr val="000000"/>
                </a:solidFill>
                <a:latin typeface="Source Sans 3" panose="020B0303030403020204" pitchFamily="34" charset="0"/>
              </a:rPr>
              <a:t> </a:t>
            </a:r>
            <a:endParaRPr lang="en-IN" sz="1400" dirty="0"/>
          </a:p>
        </p:txBody>
      </p:sp>
    </p:spTree>
    <p:extLst>
      <p:ext uri="{BB962C8B-B14F-4D97-AF65-F5344CB8AC3E}">
        <p14:creationId xmlns:p14="http://schemas.microsoft.com/office/powerpoint/2010/main" val="615231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70978C-C4A9-4A6F-B5FA-52454DE27AED}"/>
              </a:ext>
            </a:extLst>
          </p:cNvPr>
          <p:cNvSpPr>
            <a:spLocks noGrp="1"/>
          </p:cNvSpPr>
          <p:nvPr>
            <p:ph type="title" idx="4294967295"/>
          </p:nvPr>
        </p:nvSpPr>
        <p:spPr>
          <a:xfrm>
            <a:off x="0" y="254958"/>
            <a:ext cx="8974138" cy="989012"/>
          </a:xfrm>
        </p:spPr>
        <p:txBody>
          <a:bodyPr/>
          <a:lstStyle/>
          <a:p>
            <a:r>
              <a:rPr lang="en-US" sz="2600" dirty="0">
                <a:solidFill>
                  <a:srgbClr val="FF0000"/>
                </a:solidFill>
                <a:latin typeface="Source Sans 3" panose="020B0303030403020204" pitchFamily="34" charset="0"/>
                <a:cs typeface="+mn-cs"/>
              </a:rPr>
              <a:t>Broad Investment Universe</a:t>
            </a:r>
          </a:p>
        </p:txBody>
      </p:sp>
      <p:sp>
        <p:nvSpPr>
          <p:cNvPr id="2" name="Slide Number Placeholder 1">
            <a:extLst>
              <a:ext uri="{FF2B5EF4-FFF2-40B4-BE49-F238E27FC236}">
                <a16:creationId xmlns:a16="http://schemas.microsoft.com/office/drawing/2014/main" id="{6B0A3AC6-AEC0-4214-AAFC-53D2DFD33085}"/>
              </a:ext>
            </a:extLst>
          </p:cNvPr>
          <p:cNvSpPr>
            <a:spLocks noGrp="1"/>
          </p:cNvSpPr>
          <p:nvPr>
            <p:ph type="sldNum" sz="quarter" idx="4294967295"/>
          </p:nvPr>
        </p:nvSpPr>
        <p:spPr>
          <a:xfrm>
            <a:off x="0" y="0"/>
            <a:ext cx="0" cy="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561BA9-CDCF-4958-B8AB-66F3BF063E13}" type="slidenum">
              <a:rPr kumimoji="0" lang="en-US" sz="1200" b="0" i="0" u="none" strike="noStrike" kern="1200" cap="none" spc="0" normalizeH="0" baseline="0" noProof="0" smtClean="0">
                <a:ln>
                  <a:noFill/>
                </a:ln>
                <a:solidFill>
                  <a:srgbClr val="E7E6E6">
                    <a:lumMod val="25000"/>
                  </a:srgbClr>
                </a:solidFill>
                <a:effectLst/>
                <a:uLnTx/>
                <a:uFillTx/>
                <a:latin typeface="Source Sans 3" panose="020B0303030403020204" pitchFamily="34" charset="0"/>
                <a:ea typeface="Roboto"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E7E6E6">
                  <a:lumMod val="25000"/>
                </a:srgbClr>
              </a:solidFill>
              <a:effectLst/>
              <a:uLnTx/>
              <a:uFillTx/>
              <a:latin typeface="Source Sans 3" panose="020B0303030403020204" pitchFamily="34" charset="0"/>
              <a:ea typeface="Roboto" panose="02000000000000000000" pitchFamily="2" charset="0"/>
              <a:cs typeface="+mn-cs"/>
            </a:endParaRPr>
          </a:p>
        </p:txBody>
      </p:sp>
      <p:sp>
        <p:nvSpPr>
          <p:cNvPr id="15" name="Rectangle: Rounded Corners 14">
            <a:extLst>
              <a:ext uri="{FF2B5EF4-FFF2-40B4-BE49-F238E27FC236}">
                <a16:creationId xmlns:a16="http://schemas.microsoft.com/office/drawing/2014/main" id="{38F2CB12-9A02-4C6B-A0D1-5A13F35D6805}"/>
              </a:ext>
            </a:extLst>
          </p:cNvPr>
          <p:cNvSpPr/>
          <p:nvPr/>
        </p:nvSpPr>
        <p:spPr>
          <a:xfrm>
            <a:off x="523233" y="2230483"/>
            <a:ext cx="1871003" cy="284726"/>
          </a:xfrm>
          <a:prstGeom prst="round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lumMod val="65000"/>
                    <a:lumOff val="35000"/>
                  </a:schemeClr>
                </a:solidFill>
                <a:effectLst/>
                <a:uLnTx/>
                <a:uFillTx/>
                <a:ea typeface="Roboto" panose="02000000000000000000" pitchFamily="2" charset="0"/>
                <a:cs typeface="+mn-cs"/>
              </a:rPr>
              <a:t>IT services</a:t>
            </a:r>
            <a:endParaRPr kumimoji="0" lang="en-IN" sz="1600" b="1" i="0" u="none" strike="noStrike" kern="1200" cap="none" spc="0" normalizeH="0" baseline="0" noProof="0" dirty="0">
              <a:ln>
                <a:noFill/>
              </a:ln>
              <a:solidFill>
                <a:schemeClr val="tx1">
                  <a:lumMod val="65000"/>
                  <a:lumOff val="35000"/>
                </a:schemeClr>
              </a:solidFill>
              <a:effectLst/>
              <a:uLnTx/>
              <a:uFillTx/>
              <a:ea typeface="Roboto" panose="02000000000000000000" pitchFamily="2" charset="0"/>
              <a:cs typeface="+mn-cs"/>
            </a:endParaRPr>
          </a:p>
        </p:txBody>
      </p:sp>
      <p:sp>
        <p:nvSpPr>
          <p:cNvPr id="17" name="Rectangle 16">
            <a:extLst>
              <a:ext uri="{FF2B5EF4-FFF2-40B4-BE49-F238E27FC236}">
                <a16:creationId xmlns:a16="http://schemas.microsoft.com/office/drawing/2014/main" id="{2E402D24-594D-467C-9BDC-4C906A2300DA}"/>
              </a:ext>
            </a:extLst>
          </p:cNvPr>
          <p:cNvSpPr/>
          <p:nvPr/>
        </p:nvSpPr>
        <p:spPr>
          <a:xfrm>
            <a:off x="2558741" y="1452711"/>
            <a:ext cx="292960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Times New Roman" panose="02020603050405020304" pitchFamily="18" charset="0"/>
                <a:cs typeface="+mn-cs"/>
              </a:rPr>
              <a:t>Includes IT management, software, consulting, outsourcing companies</a:t>
            </a:r>
          </a:p>
        </p:txBody>
      </p:sp>
      <p:sp>
        <p:nvSpPr>
          <p:cNvPr id="18" name="Rectangle: Rounded Corners 17">
            <a:extLst>
              <a:ext uri="{FF2B5EF4-FFF2-40B4-BE49-F238E27FC236}">
                <a16:creationId xmlns:a16="http://schemas.microsoft.com/office/drawing/2014/main" id="{63AAA96D-FBEB-4C6C-9531-0E5A94CAE8D3}"/>
              </a:ext>
            </a:extLst>
          </p:cNvPr>
          <p:cNvSpPr/>
          <p:nvPr/>
        </p:nvSpPr>
        <p:spPr>
          <a:xfrm>
            <a:off x="373357" y="3876701"/>
            <a:ext cx="2170754" cy="426167"/>
          </a:xfrm>
          <a:prstGeom prst="round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lumMod val="65000"/>
                    <a:lumOff val="35000"/>
                  </a:schemeClr>
                </a:solidFill>
                <a:effectLst/>
                <a:uLnTx/>
                <a:uFillTx/>
                <a:ea typeface="Roboto" panose="02000000000000000000" pitchFamily="2" charset="0"/>
                <a:cs typeface="+mn-cs"/>
              </a:rPr>
              <a:t>Internet technology enabled services </a:t>
            </a:r>
            <a:endParaRPr kumimoji="0" lang="en-IN" sz="1600" b="1" i="0" u="none" strike="noStrike" kern="1200" cap="none" spc="0" normalizeH="0" baseline="0" noProof="0" dirty="0">
              <a:ln>
                <a:noFill/>
              </a:ln>
              <a:solidFill>
                <a:schemeClr val="tx1">
                  <a:lumMod val="65000"/>
                  <a:lumOff val="35000"/>
                </a:schemeClr>
              </a:solidFill>
              <a:effectLst/>
              <a:uLnTx/>
              <a:uFillTx/>
              <a:ea typeface="Roboto" panose="02000000000000000000" pitchFamily="2" charset="0"/>
              <a:cs typeface="+mn-cs"/>
            </a:endParaRPr>
          </a:p>
        </p:txBody>
      </p:sp>
      <p:sp>
        <p:nvSpPr>
          <p:cNvPr id="19" name="Rectangle 18">
            <a:extLst>
              <a:ext uri="{FF2B5EF4-FFF2-40B4-BE49-F238E27FC236}">
                <a16:creationId xmlns:a16="http://schemas.microsoft.com/office/drawing/2014/main" id="{7E17DDF3-DDAB-4422-8B00-3DA53BFFC23D}"/>
              </a:ext>
            </a:extLst>
          </p:cNvPr>
          <p:cNvSpPr/>
          <p:nvPr/>
        </p:nvSpPr>
        <p:spPr>
          <a:xfrm>
            <a:off x="2541316" y="3293977"/>
            <a:ext cx="309657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Times New Roman" panose="02020603050405020304" pitchFamily="18" charset="0"/>
                <a:cs typeface="+mn-cs"/>
              </a:rPr>
              <a:t>Includes consumer tech, Fintech, e-retail/e-commerce technology platforms, IoT</a:t>
            </a:r>
          </a:p>
        </p:txBody>
      </p:sp>
      <p:sp>
        <p:nvSpPr>
          <p:cNvPr id="20" name="Rectangle: Rounded Corners 19">
            <a:extLst>
              <a:ext uri="{FF2B5EF4-FFF2-40B4-BE49-F238E27FC236}">
                <a16:creationId xmlns:a16="http://schemas.microsoft.com/office/drawing/2014/main" id="{49117333-ED94-4367-BE8B-4BB254373DE9}"/>
              </a:ext>
            </a:extLst>
          </p:cNvPr>
          <p:cNvSpPr/>
          <p:nvPr/>
        </p:nvSpPr>
        <p:spPr>
          <a:xfrm>
            <a:off x="523233" y="5700476"/>
            <a:ext cx="1871003" cy="394308"/>
          </a:xfrm>
          <a:prstGeom prst="round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lumMod val="65000"/>
                    <a:lumOff val="35000"/>
                  </a:schemeClr>
                </a:solidFill>
                <a:effectLst/>
                <a:uLnTx/>
                <a:uFillTx/>
                <a:ea typeface="Roboto" panose="02000000000000000000" pitchFamily="2" charset="0"/>
                <a:cs typeface="+mn-cs"/>
              </a:rPr>
              <a:t>IT products </a:t>
            </a:r>
            <a:endParaRPr kumimoji="0" lang="en-IN" sz="1600" b="1" i="0" u="none" strike="noStrike" kern="1200" cap="none" spc="0" normalizeH="0" baseline="0" noProof="0" dirty="0">
              <a:ln>
                <a:noFill/>
              </a:ln>
              <a:solidFill>
                <a:schemeClr val="tx1">
                  <a:lumMod val="65000"/>
                  <a:lumOff val="35000"/>
                </a:schemeClr>
              </a:solidFill>
              <a:effectLst/>
              <a:uLnTx/>
              <a:uFillTx/>
              <a:ea typeface="Roboto" panose="02000000000000000000" pitchFamily="2" charset="0"/>
              <a:cs typeface="+mn-cs"/>
            </a:endParaRPr>
          </a:p>
        </p:txBody>
      </p:sp>
      <p:sp>
        <p:nvSpPr>
          <p:cNvPr id="21" name="Rectangle 20">
            <a:extLst>
              <a:ext uri="{FF2B5EF4-FFF2-40B4-BE49-F238E27FC236}">
                <a16:creationId xmlns:a16="http://schemas.microsoft.com/office/drawing/2014/main" id="{175AE0B3-15EA-40E9-92CF-EC4AA3C90F64}"/>
              </a:ext>
            </a:extLst>
          </p:cNvPr>
          <p:cNvSpPr/>
          <p:nvPr/>
        </p:nvSpPr>
        <p:spPr>
          <a:xfrm>
            <a:off x="2527129" y="5105226"/>
            <a:ext cx="316097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Times New Roman" panose="02020603050405020304" pitchFamily="18" charset="0"/>
                <a:cs typeface="+mn-cs"/>
              </a:rPr>
              <a:t>Includes hardware computers, electronic technology and electronic components</a:t>
            </a:r>
          </a:p>
        </p:txBody>
      </p:sp>
      <p:sp>
        <p:nvSpPr>
          <p:cNvPr id="22" name="Rectangle 21">
            <a:extLst>
              <a:ext uri="{FF2B5EF4-FFF2-40B4-BE49-F238E27FC236}">
                <a16:creationId xmlns:a16="http://schemas.microsoft.com/office/drawing/2014/main" id="{F234D0D4-18B3-4723-B466-362C67419908}"/>
              </a:ext>
            </a:extLst>
          </p:cNvPr>
          <p:cNvSpPr/>
          <p:nvPr/>
        </p:nvSpPr>
        <p:spPr>
          <a:xfrm>
            <a:off x="8447505" y="1452711"/>
            <a:ext cx="291201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Includes networking, wireless, and wireline services, equipment and support; </a:t>
            </a:r>
          </a:p>
        </p:txBody>
      </p:sp>
      <p:sp>
        <p:nvSpPr>
          <p:cNvPr id="28" name="Rectangle 27">
            <a:extLst>
              <a:ext uri="{FF2B5EF4-FFF2-40B4-BE49-F238E27FC236}">
                <a16:creationId xmlns:a16="http://schemas.microsoft.com/office/drawing/2014/main" id="{EBB80229-C3C2-4AAB-A17C-C21E5427205D}"/>
              </a:ext>
            </a:extLst>
          </p:cNvPr>
          <p:cNvSpPr/>
          <p:nvPr/>
        </p:nvSpPr>
        <p:spPr>
          <a:xfrm>
            <a:off x="8447505" y="3293977"/>
            <a:ext cx="2515567" cy="83099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Times New Roman" panose="02020603050405020304" pitchFamily="18" charset="0"/>
                <a:cs typeface="+mn-cs"/>
              </a:rPr>
              <a:t>Includes the distribution of information and content providers</a:t>
            </a:r>
          </a:p>
        </p:txBody>
      </p:sp>
      <p:sp>
        <p:nvSpPr>
          <p:cNvPr id="29" name="Rectangle: Rounded Corners 28">
            <a:extLst>
              <a:ext uri="{FF2B5EF4-FFF2-40B4-BE49-F238E27FC236}">
                <a16:creationId xmlns:a16="http://schemas.microsoft.com/office/drawing/2014/main" id="{E01172AE-DA2A-4644-A1C2-6E38ED8A60AC}"/>
              </a:ext>
            </a:extLst>
          </p:cNvPr>
          <p:cNvSpPr/>
          <p:nvPr/>
        </p:nvSpPr>
        <p:spPr>
          <a:xfrm>
            <a:off x="6074668" y="5700476"/>
            <a:ext cx="2280896" cy="335941"/>
          </a:xfrm>
          <a:prstGeom prst="round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lumMod val="65000"/>
                    <a:lumOff val="35000"/>
                  </a:schemeClr>
                </a:solidFill>
                <a:effectLst/>
                <a:uLnTx/>
                <a:uFillTx/>
                <a:ea typeface="Roboto" panose="02000000000000000000" pitchFamily="2" charset="0"/>
                <a:cs typeface="+mn-cs"/>
              </a:rPr>
              <a:t>Others</a:t>
            </a:r>
            <a:endParaRPr kumimoji="0" lang="en-IN" sz="1600" b="1" i="0" u="none" strike="noStrike" kern="1200" cap="none" spc="0" normalizeH="0" baseline="0" noProof="0" dirty="0">
              <a:ln>
                <a:noFill/>
              </a:ln>
              <a:solidFill>
                <a:schemeClr val="tx1">
                  <a:lumMod val="65000"/>
                  <a:lumOff val="35000"/>
                </a:schemeClr>
              </a:solidFill>
              <a:effectLst/>
              <a:uLnTx/>
              <a:uFillTx/>
              <a:ea typeface="Roboto" panose="02000000000000000000" pitchFamily="2" charset="0"/>
              <a:cs typeface="+mn-cs"/>
            </a:endParaRPr>
          </a:p>
        </p:txBody>
      </p:sp>
      <p:sp>
        <p:nvSpPr>
          <p:cNvPr id="30" name="Rectangle 29">
            <a:extLst>
              <a:ext uri="{FF2B5EF4-FFF2-40B4-BE49-F238E27FC236}">
                <a16:creationId xmlns:a16="http://schemas.microsoft.com/office/drawing/2014/main" id="{836B331C-9BE2-4251-8A1E-25139A6D8CCC}"/>
              </a:ext>
            </a:extLst>
          </p:cNvPr>
          <p:cNvSpPr/>
          <p:nvPr/>
        </p:nvSpPr>
        <p:spPr>
          <a:xfrm>
            <a:off x="8447505" y="5114751"/>
            <a:ext cx="3313235" cy="584775"/>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AI</a:t>
            </a:r>
            <a:r>
              <a:rPr lang="en-IN" sz="1600" dirty="0">
                <a:solidFill>
                  <a:prstClr val="black"/>
                </a:solidFill>
                <a:ea typeface="Calibri" panose="020F0502020204030204" pitchFamily="34" charset="0"/>
                <a:cs typeface="Times New Roman" panose="02020603050405020304" pitchFamily="18" charset="0"/>
              </a:rPr>
              <a:t>. </a:t>
            </a:r>
            <a:r>
              <a:rPr kumimoji="0" lang="en-US" sz="1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Electronic Manufacturing Services (EMS) </a:t>
            </a:r>
            <a:r>
              <a:rPr lang="en-IN" sz="1600" dirty="0">
                <a:solidFill>
                  <a:prstClr val="black"/>
                </a:solidFill>
                <a:ea typeface="Calibri" panose="020F0502020204030204" pitchFamily="34" charset="0"/>
                <a:cs typeface="Times New Roman" panose="02020603050405020304" pitchFamily="18" charset="0"/>
              </a:rPr>
              <a:t>&amp; </a:t>
            </a:r>
            <a:r>
              <a:rPr kumimoji="0" lang="en-US" sz="1600" b="0" i="0" u="none" strike="noStrike" kern="1200" cap="none" spc="0" normalizeH="0" baseline="0" noProof="0" dirty="0">
                <a:ln>
                  <a:noFill/>
                </a:ln>
                <a:solidFill>
                  <a:prstClr val="black"/>
                </a:solidFill>
                <a:effectLst/>
                <a:uLnTx/>
                <a:uFillTx/>
                <a:ea typeface="Times New Roman" panose="02020603050405020304" pitchFamily="18" charset="0"/>
                <a:cs typeface="+mn-cs"/>
              </a:rPr>
              <a:t>IT Infrastructure</a:t>
            </a:r>
          </a:p>
        </p:txBody>
      </p:sp>
      <p:cxnSp>
        <p:nvCxnSpPr>
          <p:cNvPr id="32" name="Straight Connector 31">
            <a:extLst>
              <a:ext uri="{FF2B5EF4-FFF2-40B4-BE49-F238E27FC236}">
                <a16:creationId xmlns:a16="http://schemas.microsoft.com/office/drawing/2014/main" id="{C0A590E0-9B9F-464C-8BA1-DB1A90017983}"/>
              </a:ext>
            </a:extLst>
          </p:cNvPr>
          <p:cNvCxnSpPr>
            <a:cxnSpLocks/>
          </p:cNvCxnSpPr>
          <p:nvPr/>
        </p:nvCxnSpPr>
        <p:spPr>
          <a:xfrm>
            <a:off x="5749508" y="1244735"/>
            <a:ext cx="31449" cy="4791075"/>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66A3FFC4-7026-4852-BD13-8DA901E9C845}"/>
              </a:ext>
            </a:extLst>
          </p:cNvPr>
          <p:cNvSpPr/>
          <p:nvPr/>
        </p:nvSpPr>
        <p:spPr>
          <a:xfrm>
            <a:off x="6064508" y="2141919"/>
            <a:ext cx="2301216" cy="431655"/>
          </a:xfrm>
          <a:prstGeom prst="round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65000"/>
                    <a:lumOff val="35000"/>
                  </a:schemeClr>
                </a:solidFill>
                <a:effectLst/>
                <a:uLnTx/>
                <a:uFillTx/>
                <a:ea typeface="Roboto" panose="02000000000000000000" pitchFamily="2" charset="0"/>
                <a:cs typeface="+mn-cs"/>
              </a:rPr>
              <a:t>Telecommunications</a:t>
            </a:r>
            <a:endParaRPr kumimoji="0" lang="en-IN" sz="1400" b="1" i="0" u="none" strike="noStrike" kern="1200" cap="none" spc="0" normalizeH="0" baseline="0" noProof="0" dirty="0">
              <a:ln>
                <a:noFill/>
              </a:ln>
              <a:solidFill>
                <a:schemeClr val="tx1">
                  <a:lumMod val="65000"/>
                  <a:lumOff val="35000"/>
                </a:schemeClr>
              </a:solidFill>
              <a:effectLst/>
              <a:uLnTx/>
              <a:uFillTx/>
              <a:ea typeface="Roboto" panose="02000000000000000000" pitchFamily="2" charset="0"/>
              <a:cs typeface="+mn-cs"/>
            </a:endParaRPr>
          </a:p>
        </p:txBody>
      </p:sp>
      <p:sp>
        <p:nvSpPr>
          <p:cNvPr id="36" name="Rectangle: Rounded Corners 35">
            <a:extLst>
              <a:ext uri="{FF2B5EF4-FFF2-40B4-BE49-F238E27FC236}">
                <a16:creationId xmlns:a16="http://schemas.microsoft.com/office/drawing/2014/main" id="{6696EAC5-E590-44E2-8C1C-8844ACEC9FC6}"/>
              </a:ext>
            </a:extLst>
          </p:cNvPr>
          <p:cNvSpPr/>
          <p:nvPr/>
        </p:nvSpPr>
        <p:spPr>
          <a:xfrm>
            <a:off x="6105299" y="3876701"/>
            <a:ext cx="2219635" cy="445622"/>
          </a:xfrm>
          <a:prstGeom prst="round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lumMod val="65000"/>
                    <a:lumOff val="35000"/>
                  </a:schemeClr>
                </a:solidFill>
                <a:effectLst/>
                <a:uLnTx/>
                <a:uFillTx/>
                <a:ea typeface="Roboto" panose="02000000000000000000" pitchFamily="2" charset="0"/>
                <a:cs typeface="+mn-cs"/>
              </a:rPr>
              <a:t>Media and information services</a:t>
            </a:r>
            <a:endParaRPr kumimoji="0" lang="en-IN" sz="1400" b="1" i="0" u="none" strike="noStrike" kern="1200" cap="none" spc="0" normalizeH="0" baseline="0" noProof="0" dirty="0">
              <a:ln>
                <a:noFill/>
              </a:ln>
              <a:solidFill>
                <a:schemeClr val="tx1">
                  <a:lumMod val="65000"/>
                  <a:lumOff val="35000"/>
                </a:schemeClr>
              </a:solidFill>
              <a:effectLst/>
              <a:uLnTx/>
              <a:uFillTx/>
              <a:ea typeface="Roboto" panose="02000000000000000000" pitchFamily="2" charset="0"/>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 y="1368560"/>
            <a:ext cx="819150" cy="8191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210" y="3054485"/>
            <a:ext cx="781049" cy="78104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7259" y="5035685"/>
            <a:ext cx="742950" cy="74295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4716" y="1378085"/>
            <a:ext cx="820800" cy="8208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7091" y="3035435"/>
            <a:ext cx="843859" cy="843859"/>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72275" y="4865886"/>
            <a:ext cx="904804" cy="904804"/>
          </a:xfrm>
          <a:prstGeom prst="rect">
            <a:avLst/>
          </a:prstGeom>
        </p:spPr>
      </p:pic>
      <p:sp>
        <p:nvSpPr>
          <p:cNvPr id="24" name="TextBox 23">
            <a:extLst>
              <a:ext uri="{FF2B5EF4-FFF2-40B4-BE49-F238E27FC236}">
                <a16:creationId xmlns:a16="http://schemas.microsoft.com/office/drawing/2014/main" id="{5539E881-CC9B-444F-834D-1F004219F774}"/>
              </a:ext>
            </a:extLst>
          </p:cNvPr>
          <p:cNvSpPr txBox="1"/>
          <p:nvPr/>
        </p:nvSpPr>
        <p:spPr>
          <a:xfrm>
            <a:off x="1829" y="6456655"/>
            <a:ext cx="10636898" cy="276999"/>
          </a:xfrm>
          <a:prstGeom prst="rect">
            <a:avLst/>
          </a:prstGeom>
          <a:noFill/>
        </p:spPr>
        <p:txBody>
          <a:bodyPr wrap="square" rtlCol="0">
            <a:spAutoFit/>
          </a:bodyPr>
          <a:lstStyle/>
          <a:p>
            <a:r>
              <a:rPr lang="en-US" sz="1200" dirty="0">
                <a:solidFill>
                  <a:schemeClr val="tx1">
                    <a:lumMod val="75000"/>
                    <a:lumOff val="25000"/>
                  </a:schemeClr>
                </a:solidFill>
                <a:latin typeface="Source Sans 3" panose="020B0303030403020204" pitchFamily="34" charset="0"/>
                <a:ea typeface="Roboto" panose="02000000000000000000" pitchFamily="2" charset="0"/>
              </a:rPr>
              <a:t>Asset allocation will be at the discretion of the Fund Manager. For further details refer SID</a:t>
            </a:r>
          </a:p>
        </p:txBody>
      </p:sp>
    </p:spTree>
    <p:extLst>
      <p:ext uri="{BB962C8B-B14F-4D97-AF65-F5344CB8AC3E}">
        <p14:creationId xmlns:p14="http://schemas.microsoft.com/office/powerpoint/2010/main" val="782763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0880E3C-69D5-7F2F-975D-78C784751A39}"/>
              </a:ext>
            </a:extLst>
          </p:cNvPr>
          <p:cNvSpPr txBox="1">
            <a:spLocks/>
          </p:cNvSpPr>
          <p:nvPr/>
        </p:nvSpPr>
        <p:spPr>
          <a:xfrm>
            <a:off x="0" y="254958"/>
            <a:ext cx="8974138" cy="989012"/>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dirty="0">
                <a:solidFill>
                  <a:srgbClr val="FF0000"/>
                </a:solidFill>
                <a:latin typeface="Source Sans 3" panose="020B0303030403020204" pitchFamily="34" charset="0"/>
                <a:cs typeface="+mn-cs"/>
              </a:rPr>
              <a:t>Portfolio Holdings ( as of 31</a:t>
            </a:r>
            <a:r>
              <a:rPr lang="en-US" sz="2600" baseline="30000" dirty="0">
                <a:solidFill>
                  <a:srgbClr val="FF0000"/>
                </a:solidFill>
                <a:latin typeface="Source Sans 3" panose="020B0303030403020204" pitchFamily="34" charset="0"/>
                <a:cs typeface="+mn-cs"/>
              </a:rPr>
              <a:t>st</a:t>
            </a:r>
            <a:r>
              <a:rPr lang="en-US" sz="2600" dirty="0">
                <a:solidFill>
                  <a:srgbClr val="FF0000"/>
                </a:solidFill>
                <a:latin typeface="Source Sans 3" panose="020B0303030403020204" pitchFamily="34" charset="0"/>
                <a:cs typeface="+mn-cs"/>
              </a:rPr>
              <a:t> March,2026)</a:t>
            </a:r>
          </a:p>
        </p:txBody>
      </p:sp>
      <p:graphicFrame>
        <p:nvGraphicFramePr>
          <p:cNvPr id="3" name="Table 2">
            <a:extLst>
              <a:ext uri="{FF2B5EF4-FFF2-40B4-BE49-F238E27FC236}">
                <a16:creationId xmlns:a16="http://schemas.microsoft.com/office/drawing/2014/main" id="{A6029ADB-10BA-5C73-DEA3-595FBB954775}"/>
              </a:ext>
            </a:extLst>
          </p:cNvPr>
          <p:cNvGraphicFramePr>
            <a:graphicFrameLocks noGrp="1"/>
          </p:cNvGraphicFramePr>
          <p:nvPr>
            <p:extLst>
              <p:ext uri="{D42A27DB-BD31-4B8C-83A1-F6EECF244321}">
                <p14:modId xmlns:p14="http://schemas.microsoft.com/office/powerpoint/2010/main" val="2950213573"/>
              </p:ext>
            </p:extLst>
          </p:nvPr>
        </p:nvGraphicFramePr>
        <p:xfrm>
          <a:off x="419100" y="1243970"/>
          <a:ext cx="5397500" cy="3886828"/>
        </p:xfrm>
        <a:graphic>
          <a:graphicData uri="http://schemas.openxmlformats.org/drawingml/2006/table">
            <a:tbl>
              <a:tblPr>
                <a:tableStyleId>{8799B23B-EC83-4686-B30A-512413B5E67A}</a:tableStyleId>
              </a:tblPr>
              <a:tblGrid>
                <a:gridCol w="4100311">
                  <a:extLst>
                    <a:ext uri="{9D8B030D-6E8A-4147-A177-3AD203B41FA5}">
                      <a16:colId xmlns:a16="http://schemas.microsoft.com/office/drawing/2014/main" val="4111735221"/>
                    </a:ext>
                  </a:extLst>
                </a:gridCol>
                <a:gridCol w="1297189">
                  <a:extLst>
                    <a:ext uri="{9D8B030D-6E8A-4147-A177-3AD203B41FA5}">
                      <a16:colId xmlns:a16="http://schemas.microsoft.com/office/drawing/2014/main" val="2660889407"/>
                    </a:ext>
                  </a:extLst>
                </a:gridCol>
              </a:tblGrid>
              <a:tr h="353348">
                <a:tc>
                  <a:txBody>
                    <a:bodyPr/>
                    <a:lstStyle/>
                    <a:p>
                      <a:pPr algn="ctr" fontAlgn="b">
                        <a:buNone/>
                      </a:pPr>
                      <a:r>
                        <a:rPr lang="en-IN" sz="1200" b="1" u="none" strike="noStrike" dirty="0">
                          <a:solidFill>
                            <a:srgbClr val="000000"/>
                          </a:solidFill>
                          <a:effectLst/>
                        </a:rPr>
                        <a:t>Top 10 Stocks</a:t>
                      </a:r>
                      <a:endParaRPr lang="en-IN" sz="1200" b="1" i="0" u="none" strike="noStrike" dirty="0">
                        <a:solidFill>
                          <a:srgbClr val="000000"/>
                        </a:solidFill>
                        <a:effectLst/>
                        <a:latin typeface="Source Sans 3" panose="020B0303030403020204" pitchFamily="34" charset="0"/>
                      </a:endParaRPr>
                    </a:p>
                  </a:txBody>
                  <a:tcPr marL="9525" marR="9525" marT="9525" marB="0" anchor="ctr">
                    <a:solidFill>
                      <a:schemeClr val="accent3">
                        <a:lumMod val="60000"/>
                        <a:lumOff val="40000"/>
                      </a:schemeClr>
                    </a:solidFill>
                  </a:tcPr>
                </a:tc>
                <a:tc>
                  <a:txBody>
                    <a:bodyPr/>
                    <a:lstStyle/>
                    <a:p>
                      <a:pPr algn="ctr" fontAlgn="b">
                        <a:buNone/>
                      </a:pPr>
                      <a:r>
                        <a:rPr lang="en-IN" sz="1200" b="1" u="none" strike="noStrike" dirty="0">
                          <a:solidFill>
                            <a:srgbClr val="000000"/>
                          </a:solidFill>
                          <a:effectLst/>
                        </a:rPr>
                        <a:t>Net Asset %</a:t>
                      </a:r>
                      <a:endParaRPr lang="en-IN" sz="1200" b="1" i="0" u="none" strike="noStrike" dirty="0">
                        <a:solidFill>
                          <a:srgbClr val="000000"/>
                        </a:solidFill>
                        <a:effectLst/>
                        <a:latin typeface="Source Sans 3" panose="020B0303030403020204" pitchFamily="34" charset="0"/>
                      </a:endParaRPr>
                    </a:p>
                  </a:txBody>
                  <a:tcPr marL="9525" marR="9525" marT="9525" marB="0" anchor="ctr">
                    <a:solidFill>
                      <a:schemeClr val="accent3">
                        <a:lumMod val="60000"/>
                        <a:lumOff val="40000"/>
                      </a:schemeClr>
                    </a:solidFill>
                  </a:tcPr>
                </a:tc>
                <a:extLst>
                  <a:ext uri="{0D108BD9-81ED-4DB2-BD59-A6C34878D82A}">
                    <a16:rowId xmlns:a16="http://schemas.microsoft.com/office/drawing/2014/main" val="3633673815"/>
                  </a:ext>
                </a:extLst>
              </a:tr>
              <a:tr h="353348">
                <a:tc>
                  <a:txBody>
                    <a:bodyPr/>
                    <a:lstStyle/>
                    <a:p>
                      <a:pPr algn="ctr" fontAlgn="b">
                        <a:buNone/>
                      </a:pPr>
                      <a:r>
                        <a:rPr lang="en-IN" sz="1200" b="0" u="none" strike="noStrike">
                          <a:solidFill>
                            <a:srgbClr val="000000"/>
                          </a:solidFill>
                          <a:effectLst/>
                        </a:rPr>
                        <a:t>Infosys Ltd.</a:t>
                      </a:r>
                      <a:endParaRPr lang="en-IN" sz="1200" b="0" i="0" u="none" strike="noStrike">
                        <a:solidFill>
                          <a:srgbClr val="000000"/>
                        </a:solidFill>
                        <a:effectLst/>
                        <a:latin typeface="Source Sans 3" panose="020B0303030403020204" pitchFamily="34" charset="0"/>
                      </a:endParaRPr>
                    </a:p>
                  </a:txBody>
                  <a:tcPr marL="9525" marR="9525" marT="9525" marB="0" anchor="ctr"/>
                </a:tc>
                <a:tc>
                  <a:txBody>
                    <a:bodyPr/>
                    <a:lstStyle/>
                    <a:p>
                      <a:pPr algn="ctr" fontAlgn="b">
                        <a:buNone/>
                      </a:pPr>
                      <a:r>
                        <a:rPr lang="en-IN" sz="1200" b="0" u="none" strike="noStrike">
                          <a:solidFill>
                            <a:srgbClr val="000000"/>
                          </a:solidFill>
                          <a:effectLst/>
                        </a:rPr>
                        <a:t>19.82%</a:t>
                      </a:r>
                      <a:endParaRPr lang="en-IN" sz="1200" b="0" i="0" u="none" strike="noStrike">
                        <a:solidFill>
                          <a:srgbClr val="000000"/>
                        </a:solidFill>
                        <a:effectLst/>
                        <a:latin typeface="Source Sans 3" panose="020B0303030403020204" pitchFamily="34" charset="0"/>
                      </a:endParaRPr>
                    </a:p>
                  </a:txBody>
                  <a:tcPr marL="9525" marR="9525" marT="9525" marB="0" anchor="ctr"/>
                </a:tc>
                <a:extLst>
                  <a:ext uri="{0D108BD9-81ED-4DB2-BD59-A6C34878D82A}">
                    <a16:rowId xmlns:a16="http://schemas.microsoft.com/office/drawing/2014/main" val="1293340664"/>
                  </a:ext>
                </a:extLst>
              </a:tr>
              <a:tr h="353348">
                <a:tc>
                  <a:txBody>
                    <a:bodyPr/>
                    <a:lstStyle/>
                    <a:p>
                      <a:pPr algn="ctr" fontAlgn="b">
                        <a:buNone/>
                      </a:pPr>
                      <a:r>
                        <a:rPr lang="en-IN" sz="1200" b="0" u="none" strike="noStrike">
                          <a:solidFill>
                            <a:srgbClr val="000000"/>
                          </a:solidFill>
                          <a:effectLst/>
                        </a:rPr>
                        <a:t>Bharti Airtel Ltd</a:t>
                      </a:r>
                      <a:endParaRPr lang="en-IN" sz="1200" b="0" i="0" u="none" strike="noStrike">
                        <a:solidFill>
                          <a:srgbClr val="000000"/>
                        </a:solidFill>
                        <a:effectLst/>
                        <a:latin typeface="Source Sans 3" panose="020B0303030403020204" pitchFamily="34" charset="0"/>
                      </a:endParaRPr>
                    </a:p>
                  </a:txBody>
                  <a:tcPr marL="9525" marR="9525" marT="9525" marB="0" anchor="ctr"/>
                </a:tc>
                <a:tc>
                  <a:txBody>
                    <a:bodyPr/>
                    <a:lstStyle/>
                    <a:p>
                      <a:pPr algn="ctr" fontAlgn="b">
                        <a:buNone/>
                      </a:pPr>
                      <a:r>
                        <a:rPr lang="en-IN" sz="1200" b="0" u="none" strike="noStrike">
                          <a:solidFill>
                            <a:srgbClr val="000000"/>
                          </a:solidFill>
                          <a:effectLst/>
                        </a:rPr>
                        <a:t>17.71%</a:t>
                      </a:r>
                      <a:endParaRPr lang="en-IN" sz="1200" b="0" i="0" u="none" strike="noStrike">
                        <a:solidFill>
                          <a:srgbClr val="000000"/>
                        </a:solidFill>
                        <a:effectLst/>
                        <a:latin typeface="Source Sans 3" panose="020B0303030403020204" pitchFamily="34" charset="0"/>
                      </a:endParaRPr>
                    </a:p>
                  </a:txBody>
                  <a:tcPr marL="9525" marR="9525" marT="9525" marB="0" anchor="ctr"/>
                </a:tc>
                <a:extLst>
                  <a:ext uri="{0D108BD9-81ED-4DB2-BD59-A6C34878D82A}">
                    <a16:rowId xmlns:a16="http://schemas.microsoft.com/office/drawing/2014/main" val="1818704927"/>
                  </a:ext>
                </a:extLst>
              </a:tr>
              <a:tr h="353348">
                <a:tc>
                  <a:txBody>
                    <a:bodyPr/>
                    <a:lstStyle/>
                    <a:p>
                      <a:pPr algn="ctr" fontAlgn="b">
                        <a:buNone/>
                      </a:pPr>
                      <a:r>
                        <a:rPr lang="en-IN" sz="1200" b="0" u="none" strike="noStrike">
                          <a:solidFill>
                            <a:srgbClr val="000000"/>
                          </a:solidFill>
                          <a:effectLst/>
                        </a:rPr>
                        <a:t>Tech Mahindra Ltd.</a:t>
                      </a:r>
                      <a:endParaRPr lang="en-IN" sz="1200" b="0" i="0" u="none" strike="noStrike">
                        <a:solidFill>
                          <a:srgbClr val="000000"/>
                        </a:solidFill>
                        <a:effectLst/>
                        <a:latin typeface="Source Sans 3" panose="020B0303030403020204" pitchFamily="34" charset="0"/>
                      </a:endParaRPr>
                    </a:p>
                  </a:txBody>
                  <a:tcPr marL="9525" marR="9525" marT="9525" marB="0" anchor="ctr"/>
                </a:tc>
                <a:tc>
                  <a:txBody>
                    <a:bodyPr/>
                    <a:lstStyle/>
                    <a:p>
                      <a:pPr algn="ctr" fontAlgn="b">
                        <a:buNone/>
                      </a:pPr>
                      <a:r>
                        <a:rPr lang="en-IN" sz="1200" b="0" u="none" strike="noStrike">
                          <a:solidFill>
                            <a:srgbClr val="000000"/>
                          </a:solidFill>
                          <a:effectLst/>
                        </a:rPr>
                        <a:t>6.81%</a:t>
                      </a:r>
                      <a:endParaRPr lang="en-IN" sz="1200" b="0" i="0" u="none" strike="noStrike">
                        <a:solidFill>
                          <a:srgbClr val="000000"/>
                        </a:solidFill>
                        <a:effectLst/>
                        <a:latin typeface="Source Sans 3" panose="020B0303030403020204" pitchFamily="34" charset="0"/>
                      </a:endParaRPr>
                    </a:p>
                  </a:txBody>
                  <a:tcPr marL="9525" marR="9525" marT="9525" marB="0" anchor="ctr"/>
                </a:tc>
                <a:extLst>
                  <a:ext uri="{0D108BD9-81ED-4DB2-BD59-A6C34878D82A}">
                    <a16:rowId xmlns:a16="http://schemas.microsoft.com/office/drawing/2014/main" val="1238085944"/>
                  </a:ext>
                </a:extLst>
              </a:tr>
              <a:tr h="353348">
                <a:tc>
                  <a:txBody>
                    <a:bodyPr/>
                    <a:lstStyle/>
                    <a:p>
                      <a:pPr algn="ctr" fontAlgn="b">
                        <a:buNone/>
                      </a:pPr>
                      <a:r>
                        <a:rPr lang="en-IN" sz="1200" b="0" u="none" strike="noStrike">
                          <a:solidFill>
                            <a:srgbClr val="000000"/>
                          </a:solidFill>
                          <a:effectLst/>
                        </a:rPr>
                        <a:t>Tata Consultancy Services Ltd.</a:t>
                      </a:r>
                      <a:endParaRPr lang="en-IN" sz="1200" b="0" i="0" u="none" strike="noStrike">
                        <a:solidFill>
                          <a:srgbClr val="000000"/>
                        </a:solidFill>
                        <a:effectLst/>
                        <a:latin typeface="Source Sans 3" panose="020B0303030403020204" pitchFamily="34" charset="0"/>
                      </a:endParaRPr>
                    </a:p>
                  </a:txBody>
                  <a:tcPr marL="9525" marR="9525" marT="9525" marB="0" anchor="ctr"/>
                </a:tc>
                <a:tc>
                  <a:txBody>
                    <a:bodyPr/>
                    <a:lstStyle/>
                    <a:p>
                      <a:pPr algn="ctr" fontAlgn="b">
                        <a:buNone/>
                      </a:pPr>
                      <a:r>
                        <a:rPr lang="en-IN" sz="1200" b="0" u="none" strike="noStrike">
                          <a:solidFill>
                            <a:srgbClr val="000000"/>
                          </a:solidFill>
                          <a:effectLst/>
                        </a:rPr>
                        <a:t>6.76%</a:t>
                      </a:r>
                      <a:endParaRPr lang="en-IN" sz="1200" b="0" i="0" u="none" strike="noStrike">
                        <a:solidFill>
                          <a:srgbClr val="000000"/>
                        </a:solidFill>
                        <a:effectLst/>
                        <a:latin typeface="Source Sans 3" panose="020B0303030403020204" pitchFamily="34" charset="0"/>
                      </a:endParaRPr>
                    </a:p>
                  </a:txBody>
                  <a:tcPr marL="9525" marR="9525" marT="9525" marB="0" anchor="ctr"/>
                </a:tc>
                <a:extLst>
                  <a:ext uri="{0D108BD9-81ED-4DB2-BD59-A6C34878D82A}">
                    <a16:rowId xmlns:a16="http://schemas.microsoft.com/office/drawing/2014/main" val="1966374658"/>
                  </a:ext>
                </a:extLst>
              </a:tr>
              <a:tr h="353348">
                <a:tc>
                  <a:txBody>
                    <a:bodyPr/>
                    <a:lstStyle/>
                    <a:p>
                      <a:pPr algn="ctr" fontAlgn="b">
                        <a:buNone/>
                      </a:pPr>
                      <a:r>
                        <a:rPr lang="en-IN" sz="1200" b="0" u="none" strike="noStrike">
                          <a:solidFill>
                            <a:srgbClr val="000000"/>
                          </a:solidFill>
                          <a:effectLst/>
                        </a:rPr>
                        <a:t>ETERNAL LIMITED</a:t>
                      </a:r>
                      <a:endParaRPr lang="en-IN" sz="1200" b="0" i="0" u="none" strike="noStrike">
                        <a:solidFill>
                          <a:srgbClr val="000000"/>
                        </a:solidFill>
                        <a:effectLst/>
                        <a:latin typeface="Source Sans 3" panose="020B0303030403020204" pitchFamily="34" charset="0"/>
                      </a:endParaRPr>
                    </a:p>
                  </a:txBody>
                  <a:tcPr marL="9525" marR="9525" marT="9525" marB="0" anchor="ctr"/>
                </a:tc>
                <a:tc>
                  <a:txBody>
                    <a:bodyPr/>
                    <a:lstStyle/>
                    <a:p>
                      <a:pPr algn="ctr" fontAlgn="b">
                        <a:buNone/>
                      </a:pPr>
                      <a:r>
                        <a:rPr lang="en-IN" sz="1200" b="0" u="none" strike="noStrike">
                          <a:solidFill>
                            <a:srgbClr val="000000"/>
                          </a:solidFill>
                          <a:effectLst/>
                        </a:rPr>
                        <a:t>6.13%</a:t>
                      </a:r>
                      <a:endParaRPr lang="en-IN" sz="1200" b="0" i="0" u="none" strike="noStrike">
                        <a:solidFill>
                          <a:srgbClr val="000000"/>
                        </a:solidFill>
                        <a:effectLst/>
                        <a:latin typeface="Source Sans 3" panose="020B0303030403020204" pitchFamily="34" charset="0"/>
                      </a:endParaRPr>
                    </a:p>
                  </a:txBody>
                  <a:tcPr marL="9525" marR="9525" marT="9525" marB="0" anchor="ctr"/>
                </a:tc>
                <a:extLst>
                  <a:ext uri="{0D108BD9-81ED-4DB2-BD59-A6C34878D82A}">
                    <a16:rowId xmlns:a16="http://schemas.microsoft.com/office/drawing/2014/main" val="15903152"/>
                  </a:ext>
                </a:extLst>
              </a:tr>
              <a:tr h="353348">
                <a:tc>
                  <a:txBody>
                    <a:bodyPr/>
                    <a:lstStyle/>
                    <a:p>
                      <a:pPr algn="ctr" fontAlgn="b">
                        <a:buNone/>
                      </a:pPr>
                      <a:r>
                        <a:rPr lang="en-IN" sz="1200" b="0" u="none" strike="noStrike">
                          <a:solidFill>
                            <a:srgbClr val="000000"/>
                          </a:solidFill>
                          <a:effectLst/>
                        </a:rPr>
                        <a:t>PERSISTENT SYSTEMS LIMITED</a:t>
                      </a:r>
                      <a:endParaRPr lang="en-IN" sz="1200" b="0" i="0" u="none" strike="noStrike">
                        <a:solidFill>
                          <a:srgbClr val="000000"/>
                        </a:solidFill>
                        <a:effectLst/>
                        <a:latin typeface="Source Sans 3" panose="020B0303030403020204" pitchFamily="34" charset="0"/>
                      </a:endParaRPr>
                    </a:p>
                  </a:txBody>
                  <a:tcPr marL="9525" marR="9525" marT="9525" marB="0" anchor="ctr"/>
                </a:tc>
                <a:tc>
                  <a:txBody>
                    <a:bodyPr/>
                    <a:lstStyle/>
                    <a:p>
                      <a:pPr algn="ctr" fontAlgn="b">
                        <a:buNone/>
                      </a:pPr>
                      <a:r>
                        <a:rPr lang="en-IN" sz="1200" b="0" u="none" strike="noStrike">
                          <a:solidFill>
                            <a:srgbClr val="000000"/>
                          </a:solidFill>
                          <a:effectLst/>
                        </a:rPr>
                        <a:t>4.29%</a:t>
                      </a:r>
                      <a:endParaRPr lang="en-IN" sz="1200" b="0" i="0" u="none" strike="noStrike">
                        <a:solidFill>
                          <a:srgbClr val="000000"/>
                        </a:solidFill>
                        <a:effectLst/>
                        <a:latin typeface="Source Sans 3" panose="020B0303030403020204" pitchFamily="34" charset="0"/>
                      </a:endParaRPr>
                    </a:p>
                  </a:txBody>
                  <a:tcPr marL="9525" marR="9525" marT="9525" marB="0" anchor="ctr"/>
                </a:tc>
                <a:extLst>
                  <a:ext uri="{0D108BD9-81ED-4DB2-BD59-A6C34878D82A}">
                    <a16:rowId xmlns:a16="http://schemas.microsoft.com/office/drawing/2014/main" val="3324491315"/>
                  </a:ext>
                </a:extLst>
              </a:tr>
              <a:tr h="353348">
                <a:tc>
                  <a:txBody>
                    <a:bodyPr/>
                    <a:lstStyle/>
                    <a:p>
                      <a:pPr algn="ctr" fontAlgn="b">
                        <a:buNone/>
                      </a:pPr>
                      <a:r>
                        <a:rPr lang="en-IN" sz="1200" b="0" u="none" strike="noStrike">
                          <a:solidFill>
                            <a:srgbClr val="000000"/>
                          </a:solidFill>
                          <a:effectLst/>
                        </a:rPr>
                        <a:t>HCL Technologies Ltd.</a:t>
                      </a:r>
                      <a:endParaRPr lang="en-IN" sz="1200" b="0" i="0" u="none" strike="noStrike">
                        <a:solidFill>
                          <a:srgbClr val="000000"/>
                        </a:solidFill>
                        <a:effectLst/>
                        <a:latin typeface="Source Sans 3" panose="020B0303030403020204" pitchFamily="34" charset="0"/>
                      </a:endParaRPr>
                    </a:p>
                  </a:txBody>
                  <a:tcPr marL="9525" marR="9525" marT="9525" marB="0" anchor="ctr"/>
                </a:tc>
                <a:tc>
                  <a:txBody>
                    <a:bodyPr/>
                    <a:lstStyle/>
                    <a:p>
                      <a:pPr algn="ctr" fontAlgn="b">
                        <a:buNone/>
                      </a:pPr>
                      <a:r>
                        <a:rPr lang="en-IN" sz="1200" b="0" u="none" strike="noStrike">
                          <a:solidFill>
                            <a:srgbClr val="000000"/>
                          </a:solidFill>
                          <a:effectLst/>
                        </a:rPr>
                        <a:t>3.76%</a:t>
                      </a:r>
                      <a:endParaRPr lang="en-IN" sz="1200" b="0" i="0" u="none" strike="noStrike">
                        <a:solidFill>
                          <a:srgbClr val="000000"/>
                        </a:solidFill>
                        <a:effectLst/>
                        <a:latin typeface="Source Sans 3" panose="020B0303030403020204" pitchFamily="34" charset="0"/>
                      </a:endParaRPr>
                    </a:p>
                  </a:txBody>
                  <a:tcPr marL="9525" marR="9525" marT="9525" marB="0" anchor="ctr"/>
                </a:tc>
                <a:extLst>
                  <a:ext uri="{0D108BD9-81ED-4DB2-BD59-A6C34878D82A}">
                    <a16:rowId xmlns:a16="http://schemas.microsoft.com/office/drawing/2014/main" val="757132777"/>
                  </a:ext>
                </a:extLst>
              </a:tr>
              <a:tr h="353348">
                <a:tc>
                  <a:txBody>
                    <a:bodyPr/>
                    <a:lstStyle/>
                    <a:p>
                      <a:pPr algn="ctr" fontAlgn="b">
                        <a:buNone/>
                      </a:pPr>
                      <a:r>
                        <a:rPr lang="en-IN" sz="1200" b="0" u="none" strike="noStrike">
                          <a:solidFill>
                            <a:srgbClr val="000000"/>
                          </a:solidFill>
                          <a:effectLst/>
                        </a:rPr>
                        <a:t>BHARTI HEXACOM LTD.</a:t>
                      </a:r>
                      <a:endParaRPr lang="en-IN" sz="1200" b="0" i="0" u="none" strike="noStrike">
                        <a:solidFill>
                          <a:srgbClr val="000000"/>
                        </a:solidFill>
                        <a:effectLst/>
                        <a:latin typeface="Source Sans 3" panose="020B0303030403020204" pitchFamily="34" charset="0"/>
                      </a:endParaRPr>
                    </a:p>
                  </a:txBody>
                  <a:tcPr marL="9525" marR="9525" marT="9525" marB="0" anchor="ctr"/>
                </a:tc>
                <a:tc>
                  <a:txBody>
                    <a:bodyPr/>
                    <a:lstStyle/>
                    <a:p>
                      <a:pPr algn="ctr" fontAlgn="b">
                        <a:buNone/>
                      </a:pPr>
                      <a:r>
                        <a:rPr lang="en-IN" sz="1200" b="0" u="none" strike="noStrike">
                          <a:solidFill>
                            <a:srgbClr val="000000"/>
                          </a:solidFill>
                          <a:effectLst/>
                        </a:rPr>
                        <a:t>3.75%</a:t>
                      </a:r>
                      <a:endParaRPr lang="en-IN" sz="1200" b="0" i="0" u="none" strike="noStrike">
                        <a:solidFill>
                          <a:srgbClr val="000000"/>
                        </a:solidFill>
                        <a:effectLst/>
                        <a:latin typeface="Source Sans 3" panose="020B0303030403020204" pitchFamily="34" charset="0"/>
                      </a:endParaRPr>
                    </a:p>
                  </a:txBody>
                  <a:tcPr marL="9525" marR="9525" marT="9525" marB="0" anchor="ctr"/>
                </a:tc>
                <a:extLst>
                  <a:ext uri="{0D108BD9-81ED-4DB2-BD59-A6C34878D82A}">
                    <a16:rowId xmlns:a16="http://schemas.microsoft.com/office/drawing/2014/main" val="2688423130"/>
                  </a:ext>
                </a:extLst>
              </a:tr>
              <a:tr h="353348">
                <a:tc>
                  <a:txBody>
                    <a:bodyPr/>
                    <a:lstStyle/>
                    <a:p>
                      <a:pPr algn="ctr" fontAlgn="b">
                        <a:buNone/>
                      </a:pPr>
                      <a:r>
                        <a:rPr lang="en-IN" sz="1200" b="0" u="none" strike="noStrike">
                          <a:solidFill>
                            <a:srgbClr val="000000"/>
                          </a:solidFill>
                          <a:effectLst/>
                        </a:rPr>
                        <a:t>Mphasis Ltd</a:t>
                      </a:r>
                      <a:endParaRPr lang="en-IN" sz="1200" b="0" i="0" u="none" strike="noStrike">
                        <a:solidFill>
                          <a:srgbClr val="000000"/>
                        </a:solidFill>
                        <a:effectLst/>
                        <a:latin typeface="Source Sans 3" panose="020B0303030403020204" pitchFamily="34" charset="0"/>
                      </a:endParaRPr>
                    </a:p>
                  </a:txBody>
                  <a:tcPr marL="9525" marR="9525" marT="9525" marB="0" anchor="ctr"/>
                </a:tc>
                <a:tc>
                  <a:txBody>
                    <a:bodyPr/>
                    <a:lstStyle/>
                    <a:p>
                      <a:pPr algn="ctr" fontAlgn="b">
                        <a:buNone/>
                      </a:pPr>
                      <a:r>
                        <a:rPr lang="en-IN" sz="1200" b="0" u="none" strike="noStrike">
                          <a:solidFill>
                            <a:srgbClr val="000000"/>
                          </a:solidFill>
                          <a:effectLst/>
                        </a:rPr>
                        <a:t>3.41%</a:t>
                      </a:r>
                      <a:endParaRPr lang="en-IN" sz="1200" b="0" i="0" u="none" strike="noStrike">
                        <a:solidFill>
                          <a:srgbClr val="000000"/>
                        </a:solidFill>
                        <a:effectLst/>
                        <a:latin typeface="Source Sans 3" panose="020B0303030403020204" pitchFamily="34" charset="0"/>
                      </a:endParaRPr>
                    </a:p>
                  </a:txBody>
                  <a:tcPr marL="9525" marR="9525" marT="9525" marB="0" anchor="ctr"/>
                </a:tc>
                <a:extLst>
                  <a:ext uri="{0D108BD9-81ED-4DB2-BD59-A6C34878D82A}">
                    <a16:rowId xmlns:a16="http://schemas.microsoft.com/office/drawing/2014/main" val="3685331205"/>
                  </a:ext>
                </a:extLst>
              </a:tr>
              <a:tr h="353348">
                <a:tc>
                  <a:txBody>
                    <a:bodyPr/>
                    <a:lstStyle/>
                    <a:p>
                      <a:pPr algn="ctr" fontAlgn="b">
                        <a:buNone/>
                      </a:pPr>
                      <a:r>
                        <a:rPr lang="en-IN" sz="1200" b="0" u="none" strike="noStrike" dirty="0">
                          <a:solidFill>
                            <a:srgbClr val="000000"/>
                          </a:solidFill>
                          <a:effectLst/>
                        </a:rPr>
                        <a:t>Indus Towers Ltd.</a:t>
                      </a:r>
                      <a:endParaRPr lang="en-IN" sz="1200" b="0" i="0" u="none" strike="noStrike" dirty="0">
                        <a:solidFill>
                          <a:srgbClr val="000000"/>
                        </a:solidFill>
                        <a:effectLst/>
                        <a:latin typeface="Source Sans 3" panose="020B0303030403020204" pitchFamily="34" charset="0"/>
                      </a:endParaRPr>
                    </a:p>
                  </a:txBody>
                  <a:tcPr marL="9525" marR="9525" marT="9525" marB="0" anchor="ctr"/>
                </a:tc>
                <a:tc>
                  <a:txBody>
                    <a:bodyPr/>
                    <a:lstStyle/>
                    <a:p>
                      <a:pPr algn="ctr" fontAlgn="b">
                        <a:buNone/>
                      </a:pPr>
                      <a:r>
                        <a:rPr lang="en-IN" sz="1200" b="0" u="none" strike="noStrike" dirty="0">
                          <a:solidFill>
                            <a:srgbClr val="000000"/>
                          </a:solidFill>
                          <a:effectLst/>
                        </a:rPr>
                        <a:t>3.37%</a:t>
                      </a:r>
                      <a:endParaRPr lang="en-IN" sz="1200" b="0" i="0" u="none" strike="noStrike" dirty="0">
                        <a:solidFill>
                          <a:srgbClr val="000000"/>
                        </a:solidFill>
                        <a:effectLst/>
                        <a:latin typeface="Source Sans 3" panose="020B0303030403020204" pitchFamily="34" charset="0"/>
                      </a:endParaRPr>
                    </a:p>
                  </a:txBody>
                  <a:tcPr marL="9525" marR="9525" marT="9525" marB="0" anchor="ctr"/>
                </a:tc>
                <a:extLst>
                  <a:ext uri="{0D108BD9-81ED-4DB2-BD59-A6C34878D82A}">
                    <a16:rowId xmlns:a16="http://schemas.microsoft.com/office/drawing/2014/main" val="3182198630"/>
                  </a:ext>
                </a:extLst>
              </a:tr>
            </a:tbl>
          </a:graphicData>
        </a:graphic>
      </p:graphicFrame>
      <p:sp>
        <p:nvSpPr>
          <p:cNvPr id="4" name="TextBox 3">
            <a:extLst>
              <a:ext uri="{FF2B5EF4-FFF2-40B4-BE49-F238E27FC236}">
                <a16:creationId xmlns:a16="http://schemas.microsoft.com/office/drawing/2014/main" id="{14B4CD0F-C27B-22C6-8EA5-66F68E148E43}"/>
              </a:ext>
            </a:extLst>
          </p:cNvPr>
          <p:cNvSpPr txBox="1"/>
          <p:nvPr/>
        </p:nvSpPr>
        <p:spPr>
          <a:xfrm>
            <a:off x="352543" y="5996027"/>
            <a:ext cx="11486914"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effectLst/>
                <a:uLnTx/>
                <a:uFillTx/>
                <a:latin typeface="Source Sans 3" panose="020B0303030403020204" pitchFamily="34" charset="0"/>
                <a:ea typeface="Roboto" panose="02000000000000000000" pitchFamily="2" charset="0"/>
                <a:cs typeface="+mn-cs"/>
              </a:rPr>
              <a:t>Source: KMAMC Internal, Factsheet. For detailed portfolio and related disclosures for the scheme(s) please refer to our website https://www.kotakmf.com/Information/forms-and-downloads The portfolio and its composition is subject to change and the same position may or may not be sustained in future. The fund manager may make the changes, as per different market conditions and in the best interest of the investors. The stocks/sectors mentioned do not constitute any kind of recommendation and are for information purpose only. Kotak Mahindra Mutual Fund may or may not hold position in the mentioned stock(s)/sector(s).</a:t>
            </a:r>
          </a:p>
        </p:txBody>
      </p:sp>
      <p:graphicFrame>
        <p:nvGraphicFramePr>
          <p:cNvPr id="5" name="Table 4">
            <a:extLst>
              <a:ext uri="{FF2B5EF4-FFF2-40B4-BE49-F238E27FC236}">
                <a16:creationId xmlns:a16="http://schemas.microsoft.com/office/drawing/2014/main" id="{A915990A-B19A-60CD-D9CA-03A08A3896FF}"/>
              </a:ext>
            </a:extLst>
          </p:cNvPr>
          <p:cNvGraphicFramePr>
            <a:graphicFrameLocks noGrp="1"/>
          </p:cNvGraphicFramePr>
          <p:nvPr>
            <p:extLst>
              <p:ext uri="{D42A27DB-BD31-4B8C-83A1-F6EECF244321}">
                <p14:modId xmlns:p14="http://schemas.microsoft.com/office/powerpoint/2010/main" val="2741339939"/>
              </p:ext>
            </p:extLst>
          </p:nvPr>
        </p:nvGraphicFramePr>
        <p:xfrm>
          <a:off x="6275388" y="1243970"/>
          <a:ext cx="5397500" cy="3785232"/>
        </p:xfrm>
        <a:graphic>
          <a:graphicData uri="http://schemas.openxmlformats.org/drawingml/2006/table">
            <a:tbl>
              <a:tblPr>
                <a:tableStyleId>{8799B23B-EC83-4686-B30A-512413B5E67A}</a:tableStyleId>
              </a:tblPr>
              <a:tblGrid>
                <a:gridCol w="4100311">
                  <a:extLst>
                    <a:ext uri="{9D8B030D-6E8A-4147-A177-3AD203B41FA5}">
                      <a16:colId xmlns:a16="http://schemas.microsoft.com/office/drawing/2014/main" val="4111735221"/>
                    </a:ext>
                  </a:extLst>
                </a:gridCol>
                <a:gridCol w="1297189">
                  <a:extLst>
                    <a:ext uri="{9D8B030D-6E8A-4147-A177-3AD203B41FA5}">
                      <a16:colId xmlns:a16="http://schemas.microsoft.com/office/drawing/2014/main" val="2660889407"/>
                    </a:ext>
                  </a:extLst>
                </a:gridCol>
              </a:tblGrid>
              <a:tr h="630872">
                <a:tc>
                  <a:txBody>
                    <a:bodyPr/>
                    <a:lstStyle/>
                    <a:p>
                      <a:pPr algn="ctr" fontAlgn="b">
                        <a:buNone/>
                      </a:pPr>
                      <a:r>
                        <a:rPr lang="en-IN" sz="1200" b="1" u="none" strike="noStrike" dirty="0">
                          <a:solidFill>
                            <a:srgbClr val="000000"/>
                          </a:solidFill>
                          <a:effectLst/>
                        </a:rPr>
                        <a:t>Top 5 Sectors</a:t>
                      </a:r>
                      <a:endParaRPr lang="en-IN" sz="1200" b="1" i="0" u="none" strike="noStrike" dirty="0">
                        <a:solidFill>
                          <a:srgbClr val="000000"/>
                        </a:solidFill>
                        <a:effectLst/>
                        <a:latin typeface="Source Sans 3" panose="020B0303030403020204" pitchFamily="34" charset="0"/>
                      </a:endParaRPr>
                    </a:p>
                  </a:txBody>
                  <a:tcPr marL="9525" marR="9525" marT="9525" marB="0" anchor="ctr">
                    <a:solidFill>
                      <a:schemeClr val="accent3">
                        <a:lumMod val="60000"/>
                        <a:lumOff val="40000"/>
                      </a:schemeClr>
                    </a:solidFill>
                  </a:tcPr>
                </a:tc>
                <a:tc>
                  <a:txBody>
                    <a:bodyPr/>
                    <a:lstStyle/>
                    <a:p>
                      <a:pPr algn="ctr" fontAlgn="b">
                        <a:buNone/>
                      </a:pPr>
                      <a:r>
                        <a:rPr lang="en-IN" sz="1200" b="1" u="none" strike="noStrike" dirty="0">
                          <a:solidFill>
                            <a:srgbClr val="000000"/>
                          </a:solidFill>
                          <a:effectLst/>
                        </a:rPr>
                        <a:t>Net Asset %</a:t>
                      </a:r>
                      <a:endParaRPr lang="en-IN" sz="1200" b="1" i="0" u="none" strike="noStrike" dirty="0">
                        <a:solidFill>
                          <a:srgbClr val="000000"/>
                        </a:solidFill>
                        <a:effectLst/>
                        <a:latin typeface="Source Sans 3" panose="020B0303030403020204" pitchFamily="34" charset="0"/>
                      </a:endParaRPr>
                    </a:p>
                  </a:txBody>
                  <a:tcPr marL="9525" marR="9525" marT="9525" marB="0" anchor="ctr">
                    <a:solidFill>
                      <a:schemeClr val="accent3">
                        <a:lumMod val="60000"/>
                        <a:lumOff val="40000"/>
                      </a:schemeClr>
                    </a:solidFill>
                  </a:tcPr>
                </a:tc>
                <a:extLst>
                  <a:ext uri="{0D108BD9-81ED-4DB2-BD59-A6C34878D82A}">
                    <a16:rowId xmlns:a16="http://schemas.microsoft.com/office/drawing/2014/main" val="3633673815"/>
                  </a:ext>
                </a:extLst>
              </a:tr>
              <a:tr h="630872">
                <a:tc>
                  <a:txBody>
                    <a:bodyPr/>
                    <a:lstStyle/>
                    <a:p>
                      <a:pPr algn="ctr" fontAlgn="b">
                        <a:buNone/>
                      </a:pPr>
                      <a:r>
                        <a:rPr lang="en-IN" sz="1200" b="0" i="0" u="none" strike="noStrike" dirty="0">
                          <a:solidFill>
                            <a:srgbClr val="000000"/>
                          </a:solidFill>
                          <a:effectLst/>
                          <a:latin typeface="Source Sans 3" panose="020B0303030403020204" pitchFamily="34" charset="0"/>
                        </a:rPr>
                        <a:t>Information Technology</a:t>
                      </a:r>
                    </a:p>
                  </a:txBody>
                  <a:tcPr marL="9525" marR="9525" marT="9525" marB="0" anchor="ctr"/>
                </a:tc>
                <a:tc>
                  <a:txBody>
                    <a:bodyPr/>
                    <a:lstStyle/>
                    <a:p>
                      <a:pPr algn="ctr" fontAlgn="b">
                        <a:buNone/>
                      </a:pPr>
                      <a:r>
                        <a:rPr lang="en-IN" sz="1200" b="0" i="0" u="none" strike="noStrike" dirty="0">
                          <a:solidFill>
                            <a:srgbClr val="000000"/>
                          </a:solidFill>
                          <a:effectLst/>
                          <a:latin typeface="Source Sans 3" panose="020B0303030403020204" pitchFamily="34" charset="0"/>
                        </a:rPr>
                        <a:t>56%</a:t>
                      </a:r>
                    </a:p>
                  </a:txBody>
                  <a:tcPr marL="9525" marR="9525" marT="9525" marB="0" anchor="ctr"/>
                </a:tc>
                <a:extLst>
                  <a:ext uri="{0D108BD9-81ED-4DB2-BD59-A6C34878D82A}">
                    <a16:rowId xmlns:a16="http://schemas.microsoft.com/office/drawing/2014/main" val="1293340664"/>
                  </a:ext>
                </a:extLst>
              </a:tr>
              <a:tr h="630872">
                <a:tc>
                  <a:txBody>
                    <a:bodyPr/>
                    <a:lstStyle/>
                    <a:p>
                      <a:pPr algn="ctr" fontAlgn="b">
                        <a:buNone/>
                      </a:pPr>
                      <a:r>
                        <a:rPr lang="en-IN" sz="1200" b="0" i="0" u="none" strike="noStrike" dirty="0">
                          <a:solidFill>
                            <a:srgbClr val="000000"/>
                          </a:solidFill>
                          <a:effectLst/>
                          <a:latin typeface="Source Sans 3" panose="020B0303030403020204" pitchFamily="34" charset="0"/>
                        </a:rPr>
                        <a:t>Telecommunication</a:t>
                      </a:r>
                    </a:p>
                  </a:txBody>
                  <a:tcPr marL="9525" marR="9525" marT="9525" marB="0" anchor="ctr"/>
                </a:tc>
                <a:tc>
                  <a:txBody>
                    <a:bodyPr/>
                    <a:lstStyle/>
                    <a:p>
                      <a:pPr algn="ctr" fontAlgn="b">
                        <a:buNone/>
                      </a:pPr>
                      <a:r>
                        <a:rPr lang="en-IN" sz="1200" b="0" i="0" u="none" strike="noStrike" dirty="0">
                          <a:solidFill>
                            <a:srgbClr val="000000"/>
                          </a:solidFill>
                          <a:effectLst/>
                          <a:latin typeface="Source Sans 3" panose="020B0303030403020204" pitchFamily="34" charset="0"/>
                        </a:rPr>
                        <a:t>25%</a:t>
                      </a:r>
                    </a:p>
                  </a:txBody>
                  <a:tcPr marL="9525" marR="9525" marT="9525" marB="0" anchor="ctr"/>
                </a:tc>
                <a:extLst>
                  <a:ext uri="{0D108BD9-81ED-4DB2-BD59-A6C34878D82A}">
                    <a16:rowId xmlns:a16="http://schemas.microsoft.com/office/drawing/2014/main" val="1818704927"/>
                  </a:ext>
                </a:extLst>
              </a:tr>
              <a:tr h="630872">
                <a:tc>
                  <a:txBody>
                    <a:bodyPr/>
                    <a:lstStyle/>
                    <a:p>
                      <a:pPr algn="ctr" fontAlgn="b">
                        <a:buNone/>
                      </a:pPr>
                      <a:r>
                        <a:rPr lang="en-IN" sz="1200" b="0" i="0" u="none" strike="noStrike">
                          <a:solidFill>
                            <a:srgbClr val="000000"/>
                          </a:solidFill>
                          <a:effectLst/>
                          <a:latin typeface="Source Sans 3" panose="020B0303030403020204" pitchFamily="34" charset="0"/>
                        </a:rPr>
                        <a:t>Consumer Services</a:t>
                      </a:r>
                    </a:p>
                  </a:txBody>
                  <a:tcPr marL="9525" marR="9525" marT="9525" marB="0" anchor="ctr"/>
                </a:tc>
                <a:tc>
                  <a:txBody>
                    <a:bodyPr/>
                    <a:lstStyle/>
                    <a:p>
                      <a:pPr algn="ctr" fontAlgn="b">
                        <a:buNone/>
                      </a:pPr>
                      <a:r>
                        <a:rPr lang="en-IN" sz="1200" b="0" i="0" u="none" strike="noStrike" dirty="0">
                          <a:solidFill>
                            <a:srgbClr val="000000"/>
                          </a:solidFill>
                          <a:effectLst/>
                          <a:latin typeface="Source Sans 3" panose="020B0303030403020204" pitchFamily="34" charset="0"/>
                        </a:rPr>
                        <a:t>14%</a:t>
                      </a:r>
                    </a:p>
                  </a:txBody>
                  <a:tcPr marL="9525" marR="9525" marT="9525" marB="0" anchor="ctr"/>
                </a:tc>
                <a:extLst>
                  <a:ext uri="{0D108BD9-81ED-4DB2-BD59-A6C34878D82A}">
                    <a16:rowId xmlns:a16="http://schemas.microsoft.com/office/drawing/2014/main" val="1238085944"/>
                  </a:ext>
                </a:extLst>
              </a:tr>
              <a:tr h="630872">
                <a:tc>
                  <a:txBody>
                    <a:bodyPr/>
                    <a:lstStyle/>
                    <a:p>
                      <a:pPr algn="ctr" fontAlgn="b">
                        <a:buNone/>
                      </a:pPr>
                      <a:r>
                        <a:rPr lang="en-IN" sz="1200" b="0" i="0" u="none" strike="noStrike" dirty="0">
                          <a:solidFill>
                            <a:srgbClr val="000000"/>
                          </a:solidFill>
                          <a:effectLst/>
                          <a:latin typeface="Source Sans 3" panose="020B0303030403020204" pitchFamily="34" charset="0"/>
                        </a:rPr>
                        <a:t>Services</a:t>
                      </a:r>
                    </a:p>
                  </a:txBody>
                  <a:tcPr marL="9525" marR="9525" marT="9525" marB="0" anchor="ctr"/>
                </a:tc>
                <a:tc>
                  <a:txBody>
                    <a:bodyPr/>
                    <a:lstStyle/>
                    <a:p>
                      <a:pPr algn="ctr" fontAlgn="b">
                        <a:buNone/>
                      </a:pPr>
                      <a:r>
                        <a:rPr lang="en-IN" sz="1200" b="0" i="0" u="none" strike="noStrike" dirty="0">
                          <a:solidFill>
                            <a:srgbClr val="000000"/>
                          </a:solidFill>
                          <a:effectLst/>
                          <a:latin typeface="Source Sans 3" panose="020B0303030403020204" pitchFamily="34" charset="0"/>
                        </a:rPr>
                        <a:t>2%</a:t>
                      </a:r>
                    </a:p>
                  </a:txBody>
                  <a:tcPr marL="9525" marR="9525" marT="9525" marB="0" anchor="ctr"/>
                </a:tc>
                <a:extLst>
                  <a:ext uri="{0D108BD9-81ED-4DB2-BD59-A6C34878D82A}">
                    <a16:rowId xmlns:a16="http://schemas.microsoft.com/office/drawing/2014/main" val="15903152"/>
                  </a:ext>
                </a:extLst>
              </a:tr>
              <a:tr h="630872">
                <a:tc>
                  <a:txBody>
                    <a:bodyPr/>
                    <a:lstStyle/>
                    <a:p>
                      <a:pPr algn="ctr" fontAlgn="b">
                        <a:buNone/>
                      </a:pPr>
                      <a:r>
                        <a:rPr lang="en-IN" sz="1200" b="0" i="0" u="none" strike="noStrike" dirty="0">
                          <a:solidFill>
                            <a:srgbClr val="000000"/>
                          </a:solidFill>
                          <a:effectLst/>
                          <a:latin typeface="Source Sans 3" panose="020B0303030403020204" pitchFamily="34" charset="0"/>
                        </a:rPr>
                        <a:t>Consumer Durables</a:t>
                      </a:r>
                    </a:p>
                  </a:txBody>
                  <a:tcPr marL="9525" marR="9525" marT="9525" marB="0" anchor="ctr"/>
                </a:tc>
                <a:tc>
                  <a:txBody>
                    <a:bodyPr/>
                    <a:lstStyle/>
                    <a:p>
                      <a:pPr algn="ctr" fontAlgn="b">
                        <a:buNone/>
                      </a:pPr>
                      <a:r>
                        <a:rPr lang="en-IN" sz="1200" b="0" i="0" u="none" strike="noStrike" dirty="0">
                          <a:solidFill>
                            <a:srgbClr val="000000"/>
                          </a:solidFill>
                          <a:effectLst/>
                          <a:latin typeface="Source Sans 3" panose="020B0303030403020204" pitchFamily="34" charset="0"/>
                        </a:rPr>
                        <a:t>2%</a:t>
                      </a:r>
                    </a:p>
                  </a:txBody>
                  <a:tcPr marL="9525" marR="9525" marT="9525" marB="0" anchor="ctr"/>
                </a:tc>
                <a:extLst>
                  <a:ext uri="{0D108BD9-81ED-4DB2-BD59-A6C34878D82A}">
                    <a16:rowId xmlns:a16="http://schemas.microsoft.com/office/drawing/2014/main" val="3324491315"/>
                  </a:ext>
                </a:extLst>
              </a:tr>
            </a:tbl>
          </a:graphicData>
        </a:graphic>
      </p:graphicFrame>
    </p:spTree>
    <p:extLst>
      <p:ext uri="{BB962C8B-B14F-4D97-AF65-F5344CB8AC3E}">
        <p14:creationId xmlns:p14="http://schemas.microsoft.com/office/powerpoint/2010/main" val="3151549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DB6B-0BEA-4A98-900E-64CD942D4FE4}"/>
              </a:ext>
            </a:extLst>
          </p:cNvPr>
          <p:cNvSpPr>
            <a:spLocks noGrp="1"/>
          </p:cNvSpPr>
          <p:nvPr>
            <p:ph type="title" idx="4294967295"/>
          </p:nvPr>
        </p:nvSpPr>
        <p:spPr>
          <a:xfrm>
            <a:off x="0" y="277363"/>
            <a:ext cx="8974138" cy="989012"/>
          </a:xfrm>
        </p:spPr>
        <p:txBody>
          <a:bodyPr/>
          <a:lstStyle/>
          <a:p>
            <a:r>
              <a:rPr lang="en-US" sz="2600" dirty="0">
                <a:solidFill>
                  <a:srgbClr val="FF0000"/>
                </a:solidFill>
                <a:latin typeface="Source Sans 3" panose="020B0303030403020204" pitchFamily="34" charset="0"/>
                <a:cs typeface="+mn-cs"/>
              </a:rPr>
              <a:t>Salient Features</a:t>
            </a:r>
          </a:p>
        </p:txBody>
      </p:sp>
      <p:sp>
        <p:nvSpPr>
          <p:cNvPr id="5" name="Slide Number Placeholder 4">
            <a:extLst>
              <a:ext uri="{FF2B5EF4-FFF2-40B4-BE49-F238E27FC236}">
                <a16:creationId xmlns:a16="http://schemas.microsoft.com/office/drawing/2014/main" id="{EA06082D-895B-4C28-AEE8-52F3A9349315}"/>
              </a:ext>
            </a:extLst>
          </p:cNvPr>
          <p:cNvSpPr>
            <a:spLocks noGrp="1"/>
          </p:cNvSpPr>
          <p:nvPr>
            <p:ph type="sldNum" sz="quarter" idx="4294967295"/>
          </p:nvPr>
        </p:nvSpPr>
        <p:spPr>
          <a:xfrm>
            <a:off x="0" y="0"/>
            <a:ext cx="0" cy="0"/>
          </a:xfrm>
        </p:spPr>
        <p:txBody>
          <a:bodyPr/>
          <a:lstStyle/>
          <a:p>
            <a:endParaRPr lang="en-US" dirty="0">
              <a:solidFill>
                <a:srgbClr val="E7E6E6">
                  <a:lumMod val="25000"/>
                </a:srgbClr>
              </a:solidFill>
            </a:endParaRPr>
          </a:p>
        </p:txBody>
      </p:sp>
      <p:graphicFrame>
        <p:nvGraphicFramePr>
          <p:cNvPr id="4" name="Content Placeholder 3">
            <a:extLst>
              <a:ext uri="{FF2B5EF4-FFF2-40B4-BE49-F238E27FC236}">
                <a16:creationId xmlns:a16="http://schemas.microsoft.com/office/drawing/2014/main" id="{885EA753-9BC1-4ADB-B708-EDCA6C526230}"/>
              </a:ext>
            </a:extLst>
          </p:cNvPr>
          <p:cNvGraphicFramePr>
            <a:graphicFrameLocks noGrp="1"/>
          </p:cNvGraphicFramePr>
          <p:nvPr>
            <p:ph sz="quarter" idx="4294967295"/>
            <p:extLst>
              <p:ext uri="{D42A27DB-BD31-4B8C-83A1-F6EECF244321}">
                <p14:modId xmlns:p14="http://schemas.microsoft.com/office/powerpoint/2010/main" val="2244163290"/>
              </p:ext>
            </p:extLst>
          </p:nvPr>
        </p:nvGraphicFramePr>
        <p:xfrm>
          <a:off x="78601" y="1041400"/>
          <a:ext cx="11659309" cy="5465800"/>
        </p:xfrm>
        <a:graphic>
          <a:graphicData uri="http://schemas.openxmlformats.org/drawingml/2006/table">
            <a:tbl>
              <a:tblPr firstRow="1" bandRow="1">
                <a:tableStyleId>{073A0DAA-6AF3-43AB-8588-CEC1D06C72B9}</a:tableStyleId>
              </a:tblPr>
              <a:tblGrid>
                <a:gridCol w="2248023">
                  <a:extLst>
                    <a:ext uri="{9D8B030D-6E8A-4147-A177-3AD203B41FA5}">
                      <a16:colId xmlns:a16="http://schemas.microsoft.com/office/drawing/2014/main" val="1447025368"/>
                    </a:ext>
                  </a:extLst>
                </a:gridCol>
                <a:gridCol w="9411286">
                  <a:extLst>
                    <a:ext uri="{9D8B030D-6E8A-4147-A177-3AD203B41FA5}">
                      <a16:colId xmlns:a16="http://schemas.microsoft.com/office/drawing/2014/main" val="3108188887"/>
                    </a:ext>
                  </a:extLst>
                </a:gridCol>
              </a:tblGrid>
              <a:tr h="335637">
                <a:tc>
                  <a:txBody>
                    <a:bodyPr/>
                    <a:lstStyle/>
                    <a:p>
                      <a:r>
                        <a:rPr lang="en-IN" sz="1400" dirty="0">
                          <a:latin typeface="+mn-lt"/>
                          <a:ea typeface="Roboto" panose="02000000000000000000" pitchFamily="2" charset="0"/>
                        </a:rPr>
                        <a:t>Feature Description</a:t>
                      </a:r>
                    </a:p>
                  </a:txBody>
                  <a:tcPr>
                    <a:solidFill>
                      <a:schemeClr val="bg1">
                        <a:lumMod val="50000"/>
                      </a:schemeClr>
                    </a:solidFill>
                  </a:tcPr>
                </a:tc>
                <a:tc>
                  <a:txBody>
                    <a:bodyPr/>
                    <a:lstStyle/>
                    <a:p>
                      <a:r>
                        <a:rPr lang="en-IN" sz="1400" dirty="0">
                          <a:latin typeface="+mn-lt"/>
                          <a:ea typeface="Roboto" panose="02000000000000000000" pitchFamily="2" charset="0"/>
                        </a:rPr>
                        <a:t>Feature Description</a:t>
                      </a:r>
                    </a:p>
                  </a:txBody>
                  <a:tcPr>
                    <a:solidFill>
                      <a:schemeClr val="bg1">
                        <a:lumMod val="50000"/>
                      </a:schemeClr>
                    </a:solidFill>
                  </a:tcPr>
                </a:tc>
                <a:extLst>
                  <a:ext uri="{0D108BD9-81ED-4DB2-BD59-A6C34878D82A}">
                    <a16:rowId xmlns:a16="http://schemas.microsoft.com/office/drawing/2014/main" val="2318951100"/>
                  </a:ext>
                </a:extLst>
              </a:tr>
              <a:tr h="317972">
                <a:tc>
                  <a:txBody>
                    <a:bodyPr/>
                    <a:lstStyle/>
                    <a:p>
                      <a:r>
                        <a:rPr lang="en-IN" sz="1200" dirty="0">
                          <a:latin typeface="+mn-lt"/>
                          <a:ea typeface="Roboto" panose="02000000000000000000" pitchFamily="2" charset="0"/>
                        </a:rPr>
                        <a:t>Name Of The Scheme </a:t>
                      </a:r>
                    </a:p>
                  </a:txBody>
                  <a:tcPr/>
                </a:tc>
                <a:tc>
                  <a:txBody>
                    <a:bodyPr/>
                    <a:lstStyle/>
                    <a:p>
                      <a:r>
                        <a:rPr lang="en-US" sz="1200" kern="1200" dirty="0">
                          <a:solidFill>
                            <a:schemeClr val="dk1"/>
                          </a:solidFill>
                          <a:effectLst/>
                          <a:latin typeface="+mn-lt"/>
                          <a:ea typeface="Roboto" panose="02000000000000000000" pitchFamily="2" charset="0"/>
                          <a:cs typeface="+mn-cs"/>
                        </a:rPr>
                        <a:t>Kotak Technology Fund</a:t>
                      </a:r>
                      <a:endParaRPr lang="en-IN" sz="1200" dirty="0">
                        <a:latin typeface="+mn-lt"/>
                        <a:ea typeface="Roboto" panose="02000000000000000000" pitchFamily="2" charset="0"/>
                      </a:endParaRPr>
                    </a:p>
                  </a:txBody>
                  <a:tcPr/>
                </a:tc>
                <a:extLst>
                  <a:ext uri="{0D108BD9-81ED-4DB2-BD59-A6C34878D82A}">
                    <a16:rowId xmlns:a16="http://schemas.microsoft.com/office/drawing/2014/main" val="3294685683"/>
                  </a:ext>
                </a:extLst>
              </a:tr>
              <a:tr h="317972">
                <a:tc>
                  <a:txBody>
                    <a:bodyPr/>
                    <a:lstStyle/>
                    <a:p>
                      <a:r>
                        <a:rPr lang="en-IN" sz="1200" dirty="0">
                          <a:latin typeface="+mn-lt"/>
                          <a:ea typeface="Roboto" panose="02000000000000000000" pitchFamily="2" charset="0"/>
                        </a:rPr>
                        <a:t>Type of Scheme</a:t>
                      </a:r>
                    </a:p>
                  </a:txBody>
                  <a:tcPr/>
                </a:tc>
                <a:tc>
                  <a:txBody>
                    <a:bodyPr/>
                    <a:lstStyle/>
                    <a:p>
                      <a:r>
                        <a:rPr lang="en-US" sz="1200" kern="1200" dirty="0">
                          <a:solidFill>
                            <a:schemeClr val="dk1"/>
                          </a:solidFill>
                          <a:effectLst/>
                          <a:latin typeface="+mn-lt"/>
                          <a:ea typeface="Roboto" panose="02000000000000000000" pitchFamily="2" charset="0"/>
                          <a:cs typeface="+mn-cs"/>
                        </a:rPr>
                        <a:t>An open-ended equity scheme investing in Technology &amp; technology related sectors</a:t>
                      </a:r>
                      <a:endParaRPr lang="en-IN" sz="1200" dirty="0">
                        <a:latin typeface="+mn-lt"/>
                        <a:ea typeface="Roboto" panose="02000000000000000000" pitchFamily="2" charset="0"/>
                      </a:endParaRPr>
                    </a:p>
                  </a:txBody>
                  <a:tcPr/>
                </a:tc>
                <a:extLst>
                  <a:ext uri="{0D108BD9-81ED-4DB2-BD59-A6C34878D82A}">
                    <a16:rowId xmlns:a16="http://schemas.microsoft.com/office/drawing/2014/main" val="1660174883"/>
                  </a:ext>
                </a:extLst>
              </a:tr>
              <a:tr h="317972">
                <a:tc>
                  <a:txBody>
                    <a:bodyPr/>
                    <a:lstStyle/>
                    <a:p>
                      <a:r>
                        <a:rPr lang="en-US" sz="1200" dirty="0">
                          <a:latin typeface="+mn-lt"/>
                          <a:ea typeface="Roboto" panose="02000000000000000000" pitchFamily="2" charset="0"/>
                        </a:rPr>
                        <a:t>Category</a:t>
                      </a:r>
                      <a:endParaRPr lang="en-IN" sz="1200" dirty="0">
                        <a:latin typeface="+mn-lt"/>
                        <a:ea typeface="Roboto" panose="02000000000000000000" pitchFamily="2" charset="0"/>
                      </a:endParaRPr>
                    </a:p>
                  </a:txBody>
                  <a:tcPr/>
                </a:tc>
                <a:tc>
                  <a:txBody>
                    <a:bodyPr/>
                    <a:lstStyle/>
                    <a:p>
                      <a:r>
                        <a:rPr lang="en-IN" sz="1200" dirty="0">
                          <a:latin typeface="+mn-lt"/>
                        </a:rPr>
                        <a:t>Equity Schemes – Sectoral Fund</a:t>
                      </a:r>
                      <a:endParaRPr lang="en-IN" sz="1200" dirty="0">
                        <a:latin typeface="+mn-lt"/>
                        <a:ea typeface="Roboto" panose="02000000000000000000" pitchFamily="2" charset="0"/>
                      </a:endParaRPr>
                    </a:p>
                  </a:txBody>
                  <a:tcPr/>
                </a:tc>
                <a:extLst>
                  <a:ext uri="{0D108BD9-81ED-4DB2-BD59-A6C34878D82A}">
                    <a16:rowId xmlns:a16="http://schemas.microsoft.com/office/drawing/2014/main" val="3191098198"/>
                  </a:ext>
                </a:extLst>
              </a:tr>
              <a:tr h="489227">
                <a:tc>
                  <a:txBody>
                    <a:bodyPr/>
                    <a:lstStyle/>
                    <a:p>
                      <a:r>
                        <a:rPr lang="en-IN" sz="1200" dirty="0">
                          <a:latin typeface="+mn-lt"/>
                          <a:ea typeface="Roboto" panose="02000000000000000000" pitchFamily="2" charset="0"/>
                        </a:rPr>
                        <a:t>Investment Objective </a:t>
                      </a:r>
                    </a:p>
                  </a:txBody>
                  <a:tcPr/>
                </a:tc>
                <a:tc>
                  <a:txBody>
                    <a:bodyPr/>
                    <a:lstStyle/>
                    <a:p>
                      <a:r>
                        <a:rPr lang="en-US" sz="1200" dirty="0">
                          <a:latin typeface="+mn-lt"/>
                        </a:rPr>
                        <a:t>The investment objective of the scheme is to generate long-term capital appreciation from a portfolio that is invested predominantly in equity and equity related securities of Technology &amp; technology related sectors. However, there is no assurance that the objective of the scheme will be achieved.</a:t>
                      </a:r>
                      <a:endParaRPr lang="en-IN" sz="1200" dirty="0">
                        <a:latin typeface="+mn-lt"/>
                        <a:ea typeface="Roboto" panose="02000000000000000000" pitchFamily="2" charset="0"/>
                      </a:endParaRPr>
                    </a:p>
                  </a:txBody>
                  <a:tcPr/>
                </a:tc>
                <a:extLst>
                  <a:ext uri="{0D108BD9-81ED-4DB2-BD59-A6C34878D82A}">
                    <a16:rowId xmlns:a16="http://schemas.microsoft.com/office/drawing/2014/main" val="1415527390"/>
                  </a:ext>
                </a:extLst>
              </a:tr>
              <a:tr h="317972">
                <a:tc>
                  <a:txBody>
                    <a:bodyPr/>
                    <a:lstStyle/>
                    <a:p>
                      <a:r>
                        <a:rPr lang="en-IN" sz="1200" dirty="0">
                          <a:latin typeface="+mn-lt"/>
                          <a:ea typeface="Roboto" panose="02000000000000000000" pitchFamily="2" charset="0"/>
                        </a:rPr>
                        <a:t>Benchmark Index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BSE Teck Index (Total Return Index)</a:t>
                      </a:r>
                      <a:endParaRPr lang="en-IN" sz="1200" kern="1200" dirty="0">
                        <a:solidFill>
                          <a:schemeClr val="dk1"/>
                        </a:solidFill>
                        <a:effectLst/>
                        <a:latin typeface="+mn-lt"/>
                        <a:ea typeface="Roboto" panose="02000000000000000000" pitchFamily="2" charset="0"/>
                        <a:cs typeface="+mn-cs"/>
                      </a:endParaRPr>
                    </a:p>
                  </a:txBody>
                  <a:tcPr/>
                </a:tc>
                <a:extLst>
                  <a:ext uri="{0D108BD9-81ED-4DB2-BD59-A6C34878D82A}">
                    <a16:rowId xmlns:a16="http://schemas.microsoft.com/office/drawing/2014/main" val="1904329323"/>
                  </a:ext>
                </a:extLst>
              </a:tr>
              <a:tr h="1173320">
                <a:tc>
                  <a:txBody>
                    <a:bodyPr/>
                    <a:lstStyle/>
                    <a:p>
                      <a:r>
                        <a:rPr lang="en-IN" sz="1200" dirty="0">
                          <a:latin typeface="+mn-lt"/>
                          <a:ea typeface="Roboto" panose="02000000000000000000" pitchFamily="2" charset="0"/>
                        </a:rPr>
                        <a:t>Asset Allocation#</a:t>
                      </a:r>
                    </a:p>
                  </a:txBody>
                  <a:tcPr/>
                </a:tc>
                <a:tc>
                  <a:txBody>
                    <a:bodyPr/>
                    <a:lstStyle/>
                    <a:p>
                      <a:endParaRPr lang="en-IN" sz="1200" dirty="0">
                        <a:latin typeface="+mn-lt"/>
                        <a:ea typeface="Roboto" panose="02000000000000000000" pitchFamily="2" charset="0"/>
                      </a:endParaRPr>
                    </a:p>
                  </a:txBody>
                  <a:tcPr/>
                </a:tc>
                <a:extLst>
                  <a:ext uri="{0D108BD9-81ED-4DB2-BD59-A6C34878D82A}">
                    <a16:rowId xmlns:a16="http://schemas.microsoft.com/office/drawing/2014/main" val="986813383"/>
                  </a:ext>
                </a:extLst>
              </a:tr>
              <a:tr h="471576">
                <a:tc>
                  <a:txBody>
                    <a:bodyPr/>
                    <a:lstStyle/>
                    <a:p>
                      <a:r>
                        <a:rPr lang="en-IN" sz="1200" dirty="0">
                          <a:latin typeface="+mn-lt"/>
                          <a:ea typeface="Roboto" panose="02000000000000000000" pitchFamily="2" charset="0"/>
                        </a:rPr>
                        <a:t>Fund Manager</a:t>
                      </a:r>
                    </a:p>
                  </a:txBody>
                  <a:tcPr/>
                </a:tc>
                <a:tc>
                  <a:txBody>
                    <a:bodyPr/>
                    <a:lstStyle/>
                    <a:p>
                      <a:r>
                        <a:rPr lang="en-IN" sz="1200" kern="1200" dirty="0">
                          <a:solidFill>
                            <a:schemeClr val="dk1"/>
                          </a:solidFill>
                          <a:effectLst/>
                          <a:latin typeface="+mn-lt"/>
                          <a:ea typeface="Roboto" panose="02000000000000000000" pitchFamily="2" charset="0"/>
                          <a:cs typeface="+mn-cs"/>
                        </a:rPr>
                        <a:t>Ms. Shibani Sircar Kurian is the fund manager for equity investment of the scheme. Mr. Abhishek Bisen will be the Fund Manager for debt investment of the Scheme.</a:t>
                      </a:r>
                    </a:p>
                  </a:txBody>
                  <a:tcPr/>
                </a:tc>
                <a:extLst>
                  <a:ext uri="{0D108BD9-81ED-4DB2-BD59-A6C34878D82A}">
                    <a16:rowId xmlns:a16="http://schemas.microsoft.com/office/drawing/2014/main" val="3742057390"/>
                  </a:ext>
                </a:extLst>
              </a:tr>
              <a:tr h="831367">
                <a:tc>
                  <a:txBody>
                    <a:bodyPr/>
                    <a:lstStyle/>
                    <a:p>
                      <a:r>
                        <a:rPr lang="en-IN" sz="1200" dirty="0">
                          <a:latin typeface="+mn-lt"/>
                          <a:ea typeface="Roboto" panose="02000000000000000000" pitchFamily="2" charset="0"/>
                        </a:rPr>
                        <a:t>Exit Load</a:t>
                      </a:r>
                    </a:p>
                  </a:txBody>
                  <a:tcPr/>
                </a:tc>
                <a:tc>
                  <a:txBody>
                    <a:bodyPr/>
                    <a:lstStyle/>
                    <a:p>
                      <a:pPr lvl="0"/>
                      <a:r>
                        <a:rPr lang="en-US" sz="1200" dirty="0">
                          <a:effectLst/>
                          <a:latin typeface="+mn-lt"/>
                          <a:ea typeface="Roboto" panose="02000000000000000000" pitchFamily="2" charset="0"/>
                        </a:rPr>
                        <a:t>For redemption / switch out within 30 days from the date of allotment: 0.5%</a:t>
                      </a:r>
                      <a:endParaRPr lang="en-IN" sz="1200" dirty="0">
                        <a:effectLst/>
                        <a:latin typeface="+mn-lt"/>
                        <a:ea typeface="Roboto" panose="02000000000000000000" pitchFamily="2" charset="0"/>
                      </a:endParaRPr>
                    </a:p>
                    <a:p>
                      <a:pPr lvl="0"/>
                      <a:r>
                        <a:rPr lang="en-US" sz="1200" dirty="0">
                          <a:effectLst/>
                          <a:latin typeface="+mn-lt"/>
                          <a:ea typeface="Roboto" panose="02000000000000000000" pitchFamily="2" charset="0"/>
                        </a:rPr>
                        <a:t>If units are redeemed or switched out on or after 30 days from the date of allotment: NIL </a:t>
                      </a:r>
                      <a:endParaRPr lang="en-IN" sz="1200" dirty="0">
                        <a:effectLst/>
                        <a:latin typeface="+mn-lt"/>
                        <a:ea typeface="Roboto" panose="02000000000000000000" pitchFamily="2" charset="0"/>
                      </a:endParaRPr>
                    </a:p>
                    <a:p>
                      <a:r>
                        <a:rPr lang="en-US" sz="1200" kern="1200" dirty="0">
                          <a:solidFill>
                            <a:schemeClr val="dk1"/>
                          </a:solidFill>
                          <a:effectLst/>
                          <a:latin typeface="+mn-lt"/>
                          <a:ea typeface="Roboto" panose="02000000000000000000" pitchFamily="2" charset="0"/>
                          <a:cs typeface="+mn-cs"/>
                        </a:rPr>
                        <a:t>Any exit load charged (net off Goods and Services tax, if any) shall be credited back to the Scheme. Units issued on reinvestment of IDCWs shall not be subject to entry and exit load.</a:t>
                      </a:r>
                      <a:endParaRPr lang="en-IN" sz="1200" dirty="0">
                        <a:latin typeface="+mn-lt"/>
                        <a:ea typeface="Roboto" panose="02000000000000000000" pitchFamily="2" charset="0"/>
                      </a:endParaRPr>
                    </a:p>
                  </a:txBody>
                  <a:tcPr/>
                </a:tc>
                <a:extLst>
                  <a:ext uri="{0D108BD9-81ED-4DB2-BD59-A6C34878D82A}">
                    <a16:rowId xmlns:a16="http://schemas.microsoft.com/office/drawing/2014/main" val="3913531050"/>
                  </a:ext>
                </a:extLst>
              </a:tr>
              <a:tr h="741932">
                <a:tc>
                  <a:txBody>
                    <a:bodyPr/>
                    <a:lstStyle/>
                    <a:p>
                      <a:r>
                        <a:rPr lang="en-IN" sz="1200" dirty="0">
                          <a:latin typeface="+mn-lt"/>
                          <a:ea typeface="Roboto" panose="02000000000000000000" pitchFamily="2" charset="0"/>
                        </a:rPr>
                        <a:t>Minimum Purchase Amount </a:t>
                      </a:r>
                    </a:p>
                  </a:txBody>
                  <a:tcPr/>
                </a:tc>
                <a:tc>
                  <a:txBody>
                    <a:bodyPr/>
                    <a:lstStyle/>
                    <a:p>
                      <a:r>
                        <a:rPr lang="en-US" sz="1200" b="1" kern="1200" dirty="0">
                          <a:solidFill>
                            <a:schemeClr val="dk1"/>
                          </a:solidFill>
                          <a:effectLst/>
                          <a:latin typeface="+mn-lt"/>
                          <a:ea typeface="Roboto" panose="02000000000000000000" pitchFamily="2" charset="0"/>
                          <a:cs typeface="+mn-cs"/>
                        </a:rPr>
                        <a:t>Initial Purchase (Non- SIP)- </a:t>
                      </a:r>
                      <a:r>
                        <a:rPr lang="en-US" sz="1200" kern="1200" dirty="0">
                          <a:solidFill>
                            <a:schemeClr val="dk1"/>
                          </a:solidFill>
                          <a:effectLst/>
                          <a:latin typeface="+mn-lt"/>
                          <a:ea typeface="Roboto" panose="02000000000000000000" pitchFamily="2" charset="0"/>
                          <a:cs typeface="+mn-cs"/>
                        </a:rPr>
                        <a:t>Rs. 100/- and any amount thereafter</a:t>
                      </a:r>
                    </a:p>
                    <a:p>
                      <a:r>
                        <a:rPr lang="en-US" sz="1200" b="1" kern="1200" dirty="0">
                          <a:solidFill>
                            <a:schemeClr val="dk1"/>
                          </a:solidFill>
                          <a:effectLst/>
                          <a:latin typeface="+mn-lt"/>
                          <a:ea typeface="Roboto" panose="02000000000000000000" pitchFamily="2" charset="0"/>
                          <a:cs typeface="+mn-cs"/>
                        </a:rPr>
                        <a:t>Additional Purchase (Non- SIP)- </a:t>
                      </a:r>
                      <a:r>
                        <a:rPr lang="en-US" sz="1200" kern="1200" dirty="0">
                          <a:solidFill>
                            <a:schemeClr val="dk1"/>
                          </a:solidFill>
                          <a:effectLst/>
                          <a:latin typeface="+mn-lt"/>
                          <a:ea typeface="Roboto" panose="02000000000000000000" pitchFamily="2" charset="0"/>
                          <a:cs typeface="+mn-cs"/>
                        </a:rPr>
                        <a:t>Rs. 100/- and any amount thereafter</a:t>
                      </a:r>
                    </a:p>
                    <a:p>
                      <a:r>
                        <a:rPr lang="en-US" sz="1200" b="1" kern="1200" dirty="0">
                          <a:solidFill>
                            <a:schemeClr val="dk1"/>
                          </a:solidFill>
                          <a:effectLst/>
                          <a:latin typeface="+mn-lt"/>
                          <a:ea typeface="Roboto" panose="02000000000000000000" pitchFamily="2" charset="0"/>
                          <a:cs typeface="+mn-cs"/>
                        </a:rPr>
                        <a:t>SIP Purchase- </a:t>
                      </a:r>
                      <a:r>
                        <a:rPr lang="en-US" sz="1200" kern="1200" dirty="0">
                          <a:solidFill>
                            <a:schemeClr val="dk1"/>
                          </a:solidFill>
                          <a:effectLst/>
                          <a:latin typeface="+mn-lt"/>
                          <a:ea typeface="Roboto" panose="02000000000000000000" pitchFamily="2" charset="0"/>
                          <a:cs typeface="+mn-cs"/>
                        </a:rPr>
                        <a:t>Rs. 100/- and any amount thereafter</a:t>
                      </a:r>
                      <a:endParaRPr lang="en-IN" sz="1200" dirty="0">
                        <a:latin typeface="+mn-lt"/>
                        <a:ea typeface="Roboto" panose="02000000000000000000" pitchFamily="2" charset="0"/>
                      </a:endParaRPr>
                    </a:p>
                  </a:txBody>
                  <a:tcPr/>
                </a:tc>
                <a:extLst>
                  <a:ext uri="{0D108BD9-81ED-4DB2-BD59-A6C34878D82A}">
                    <a16:rowId xmlns:a16="http://schemas.microsoft.com/office/drawing/2014/main" val="3158745911"/>
                  </a:ext>
                </a:extLst>
              </a:tr>
            </a:tbl>
          </a:graphicData>
        </a:graphic>
      </p:graphicFrame>
      <p:sp>
        <p:nvSpPr>
          <p:cNvPr id="3" name="Rectangle 2">
            <a:extLst>
              <a:ext uri="{FF2B5EF4-FFF2-40B4-BE49-F238E27FC236}">
                <a16:creationId xmlns:a16="http://schemas.microsoft.com/office/drawing/2014/main" id="{164C96F0-DBA3-4424-B2DB-D3D7C9B6C7E4}"/>
              </a:ext>
            </a:extLst>
          </p:cNvPr>
          <p:cNvSpPr/>
          <p:nvPr/>
        </p:nvSpPr>
        <p:spPr>
          <a:xfrm>
            <a:off x="0" y="6538912"/>
            <a:ext cx="11072813" cy="246221"/>
          </a:xfrm>
          <a:prstGeom prst="rect">
            <a:avLst/>
          </a:prstGeom>
        </p:spPr>
        <p:txBody>
          <a:bodyPr wrap="square">
            <a:spAutoFit/>
          </a:bodyPr>
          <a:lstStyle/>
          <a:p>
            <a:r>
              <a:rPr lang="en-US" sz="1000" dirty="0">
                <a:solidFill>
                  <a:prstClr val="black"/>
                </a:solidFill>
                <a:latin typeface="Source Sans 3" panose="020B0303030403020204" pitchFamily="34" charset="0"/>
                <a:ea typeface="Roboto" panose="02000000000000000000" pitchFamily="2" charset="0"/>
              </a:rPr>
              <a:t>#</a:t>
            </a:r>
            <a:r>
              <a:rPr lang="en-US" sz="1000" dirty="0">
                <a:latin typeface="Source Sans 3" panose="020B0303030403020204" pitchFamily="34" charset="0"/>
                <a:ea typeface="Roboto" panose="02000000000000000000" pitchFamily="2" charset="0"/>
              </a:rPr>
              <a:t>For detailed asset allocation and scheme information, please refer the scheme information document (SID)</a:t>
            </a:r>
          </a:p>
        </p:txBody>
      </p:sp>
      <p:graphicFrame>
        <p:nvGraphicFramePr>
          <p:cNvPr id="10" name="Table 9">
            <a:extLst>
              <a:ext uri="{FF2B5EF4-FFF2-40B4-BE49-F238E27FC236}">
                <a16:creationId xmlns:a16="http://schemas.microsoft.com/office/drawing/2014/main" id="{F26FC3A4-82DC-4049-A72E-30254B0077E6}"/>
              </a:ext>
            </a:extLst>
          </p:cNvPr>
          <p:cNvGraphicFramePr>
            <a:graphicFrameLocks noGrp="1"/>
          </p:cNvGraphicFramePr>
          <p:nvPr>
            <p:extLst>
              <p:ext uri="{D42A27DB-BD31-4B8C-83A1-F6EECF244321}">
                <p14:modId xmlns:p14="http://schemas.microsoft.com/office/powerpoint/2010/main" val="2011184098"/>
              </p:ext>
            </p:extLst>
          </p:nvPr>
        </p:nvGraphicFramePr>
        <p:xfrm>
          <a:off x="2357438" y="3344461"/>
          <a:ext cx="9380472" cy="1113238"/>
        </p:xfrm>
        <a:graphic>
          <a:graphicData uri="http://schemas.openxmlformats.org/drawingml/2006/table">
            <a:tbl>
              <a:tblPr>
                <a:tableStyleId>{5940675A-B579-460E-94D1-54222C63F5DA}</a:tableStyleId>
              </a:tblPr>
              <a:tblGrid>
                <a:gridCol w="6267909">
                  <a:extLst>
                    <a:ext uri="{9D8B030D-6E8A-4147-A177-3AD203B41FA5}">
                      <a16:colId xmlns:a16="http://schemas.microsoft.com/office/drawing/2014/main" val="3272740067"/>
                    </a:ext>
                  </a:extLst>
                </a:gridCol>
                <a:gridCol w="1363751">
                  <a:extLst>
                    <a:ext uri="{9D8B030D-6E8A-4147-A177-3AD203B41FA5}">
                      <a16:colId xmlns:a16="http://schemas.microsoft.com/office/drawing/2014/main" val="3155181607"/>
                    </a:ext>
                  </a:extLst>
                </a:gridCol>
                <a:gridCol w="1748812">
                  <a:extLst>
                    <a:ext uri="{9D8B030D-6E8A-4147-A177-3AD203B41FA5}">
                      <a16:colId xmlns:a16="http://schemas.microsoft.com/office/drawing/2014/main" val="3767438232"/>
                    </a:ext>
                  </a:extLst>
                </a:gridCol>
              </a:tblGrid>
              <a:tr h="187850">
                <a:tc>
                  <a:txBody>
                    <a:bodyPr/>
                    <a:lstStyle/>
                    <a:p>
                      <a:pPr algn="ctr" fontAlgn="ctr"/>
                      <a:r>
                        <a:rPr lang="en-IN" sz="1100" u="none" strike="noStrike" dirty="0">
                          <a:effectLst/>
                          <a:latin typeface="Source Sans 3" panose="020B0303030403020204" pitchFamily="34" charset="0"/>
                        </a:rPr>
                        <a:t>Instruments</a:t>
                      </a:r>
                      <a:endParaRPr lang="en-IN" sz="1100" b="1" i="0" u="none" strike="noStrike" dirty="0">
                        <a:solidFill>
                          <a:schemeClr val="tx1"/>
                        </a:solidFill>
                        <a:effectLst/>
                        <a:latin typeface="Source Sans 3" panose="020B0303030403020204" pitchFamily="34" charset="0"/>
                      </a:endParaRPr>
                    </a:p>
                  </a:txBody>
                  <a:tcPr marL="9525" marR="9525" marT="9525" marB="0" anchor="ctr"/>
                </a:tc>
                <a:tc gridSpan="2">
                  <a:txBody>
                    <a:bodyPr/>
                    <a:lstStyle/>
                    <a:p>
                      <a:pPr algn="ctr" fontAlgn="ctr"/>
                      <a:r>
                        <a:rPr lang="en-US" sz="1100" u="none" strike="noStrike" dirty="0">
                          <a:effectLst/>
                          <a:latin typeface="Source Sans 3" panose="020B0303030403020204" pitchFamily="34" charset="0"/>
                        </a:rPr>
                        <a:t>Indicative allocations (% of total assets)</a:t>
                      </a:r>
                      <a:endParaRPr lang="en-US" sz="1100" b="1" i="0" u="none" strike="noStrike" dirty="0">
                        <a:solidFill>
                          <a:schemeClr val="tx1"/>
                        </a:solidFill>
                        <a:effectLst/>
                        <a:latin typeface="Source Sans 3" panose="020B0303030403020204" pitchFamily="34" charset="0"/>
                      </a:endParaRPr>
                    </a:p>
                  </a:txBody>
                  <a:tcPr marL="9525" marR="9525" marT="9525" marB="0" anchor="ctr"/>
                </a:tc>
                <a:tc hMerge="1">
                  <a:txBody>
                    <a:bodyPr/>
                    <a:lstStyle/>
                    <a:p>
                      <a:endParaRPr lang="en-IN"/>
                    </a:p>
                  </a:txBody>
                  <a:tcPr/>
                </a:tc>
                <a:extLst>
                  <a:ext uri="{0D108BD9-81ED-4DB2-BD59-A6C34878D82A}">
                    <a16:rowId xmlns:a16="http://schemas.microsoft.com/office/drawing/2014/main" val="7588925"/>
                  </a:ext>
                </a:extLst>
              </a:tr>
              <a:tr h="180018">
                <a:tc>
                  <a:txBody>
                    <a:bodyPr/>
                    <a:lstStyle/>
                    <a:p>
                      <a:pPr algn="ctr" fontAlgn="ctr"/>
                      <a:r>
                        <a:rPr lang="en-IN" sz="1100" u="none" strike="noStrike" dirty="0">
                          <a:effectLst/>
                          <a:latin typeface="Source Sans 3" panose="020B0303030403020204" pitchFamily="34" charset="0"/>
                        </a:rPr>
                        <a:t> </a:t>
                      </a:r>
                      <a:endParaRPr lang="en-IN" sz="1100" b="1" i="0" u="none" strike="noStrike" dirty="0">
                        <a:solidFill>
                          <a:schemeClr val="tx1"/>
                        </a:solidFill>
                        <a:effectLst/>
                        <a:latin typeface="Source Sans 3" panose="020B0303030403020204" pitchFamily="34" charset="0"/>
                      </a:endParaRPr>
                    </a:p>
                  </a:txBody>
                  <a:tcPr marL="9525" marR="9525" marT="9525" marB="0" anchor="ctr"/>
                </a:tc>
                <a:tc>
                  <a:txBody>
                    <a:bodyPr/>
                    <a:lstStyle/>
                    <a:p>
                      <a:pPr algn="ctr" fontAlgn="ctr"/>
                      <a:r>
                        <a:rPr lang="en-IN" sz="1100" u="none" strike="noStrike" dirty="0">
                          <a:effectLst/>
                          <a:latin typeface="Source Sans 3" panose="020B0303030403020204" pitchFamily="34" charset="0"/>
                        </a:rPr>
                        <a:t>Minimum</a:t>
                      </a:r>
                      <a:endParaRPr lang="en-IN" sz="1100" b="1" i="0" u="none" strike="noStrike" dirty="0">
                        <a:solidFill>
                          <a:schemeClr val="tx1"/>
                        </a:solidFill>
                        <a:effectLst/>
                        <a:latin typeface="Source Sans 3" panose="020B0303030403020204" pitchFamily="34" charset="0"/>
                      </a:endParaRPr>
                    </a:p>
                  </a:txBody>
                  <a:tcPr marL="9525" marR="9525" marT="9525" marB="0" anchor="ctr"/>
                </a:tc>
                <a:tc>
                  <a:txBody>
                    <a:bodyPr/>
                    <a:lstStyle/>
                    <a:p>
                      <a:pPr algn="ctr" fontAlgn="ctr"/>
                      <a:r>
                        <a:rPr lang="en-IN" sz="1100" u="none" strike="noStrike" dirty="0">
                          <a:effectLst/>
                          <a:latin typeface="Source Sans 3" panose="020B0303030403020204" pitchFamily="34" charset="0"/>
                        </a:rPr>
                        <a:t>Maximum</a:t>
                      </a:r>
                      <a:endParaRPr lang="en-IN" sz="1100" b="1" i="0" u="none" strike="noStrike" dirty="0">
                        <a:solidFill>
                          <a:schemeClr val="tx1"/>
                        </a:solidFill>
                        <a:effectLst/>
                        <a:latin typeface="Source Sans 3" panose="020B0303030403020204" pitchFamily="34" charset="0"/>
                      </a:endParaRPr>
                    </a:p>
                  </a:txBody>
                  <a:tcPr marL="9525" marR="9525" marT="9525" marB="0" anchor="ctr"/>
                </a:tc>
                <a:extLst>
                  <a:ext uri="{0D108BD9-81ED-4DB2-BD59-A6C34878D82A}">
                    <a16:rowId xmlns:a16="http://schemas.microsoft.com/office/drawing/2014/main" val="2982616880"/>
                  </a:ext>
                </a:extLst>
              </a:tr>
              <a:tr h="192667">
                <a:tc>
                  <a:txBody>
                    <a:bodyPr/>
                    <a:lstStyle/>
                    <a:p>
                      <a:pPr algn="l" fontAlgn="ctr"/>
                      <a:r>
                        <a:rPr lang="en-US" sz="1050" u="none" strike="noStrike" dirty="0">
                          <a:effectLst/>
                          <a:latin typeface="Source Sans 3" panose="020B0303030403020204" pitchFamily="34" charset="0"/>
                        </a:rPr>
                        <a:t>Equity and Equity Related Securities of technology &amp; technology related sectors</a:t>
                      </a:r>
                      <a:endParaRPr lang="en-US" sz="1050" b="0" i="0" u="none" strike="noStrike" dirty="0">
                        <a:solidFill>
                          <a:schemeClr val="tx1"/>
                        </a:solidFill>
                        <a:effectLst/>
                        <a:latin typeface="Source Sans 3" panose="020B0303030403020204" pitchFamily="34" charset="0"/>
                      </a:endParaRPr>
                    </a:p>
                  </a:txBody>
                  <a:tcPr marL="9525" marR="9525" marT="9525" marB="0" anchor="ctr"/>
                </a:tc>
                <a:tc>
                  <a:txBody>
                    <a:bodyPr/>
                    <a:lstStyle/>
                    <a:p>
                      <a:pPr algn="ctr" fontAlgn="ctr"/>
                      <a:r>
                        <a:rPr lang="en-IN" sz="1050" u="none" strike="noStrike" dirty="0">
                          <a:effectLst/>
                          <a:latin typeface="Source Sans 3" panose="020B0303030403020204" pitchFamily="34" charset="0"/>
                        </a:rPr>
                        <a:t>80</a:t>
                      </a:r>
                      <a:endParaRPr lang="en-IN" sz="1050" b="0" i="0" u="none" strike="noStrike" dirty="0">
                        <a:solidFill>
                          <a:schemeClr val="tx1"/>
                        </a:solidFill>
                        <a:effectLst/>
                        <a:latin typeface="Source Sans 3" panose="020B0303030403020204" pitchFamily="34" charset="0"/>
                      </a:endParaRPr>
                    </a:p>
                  </a:txBody>
                  <a:tcPr marL="9525" marR="9525" marT="9525" marB="0" anchor="ctr"/>
                </a:tc>
                <a:tc>
                  <a:txBody>
                    <a:bodyPr/>
                    <a:lstStyle/>
                    <a:p>
                      <a:pPr algn="ctr" fontAlgn="ctr"/>
                      <a:r>
                        <a:rPr lang="en-IN" sz="1050" u="none" strike="noStrike" dirty="0">
                          <a:effectLst/>
                          <a:latin typeface="Source Sans 3" panose="020B0303030403020204" pitchFamily="34" charset="0"/>
                        </a:rPr>
                        <a:t>100</a:t>
                      </a:r>
                      <a:endParaRPr lang="en-IN" sz="1050" b="0" i="0" u="none" strike="noStrike" dirty="0">
                        <a:solidFill>
                          <a:schemeClr val="tx1"/>
                        </a:solidFill>
                        <a:effectLst/>
                        <a:latin typeface="Source Sans 3" panose="020B0303030403020204" pitchFamily="34" charset="0"/>
                      </a:endParaRPr>
                    </a:p>
                  </a:txBody>
                  <a:tcPr marL="9525" marR="9525" marT="9525" marB="0" anchor="ctr"/>
                </a:tc>
                <a:extLst>
                  <a:ext uri="{0D108BD9-81ED-4DB2-BD59-A6C34878D82A}">
                    <a16:rowId xmlns:a16="http://schemas.microsoft.com/office/drawing/2014/main" val="2847187208"/>
                  </a:ext>
                </a:extLst>
              </a:tr>
              <a:tr h="192667">
                <a:tc>
                  <a:txBody>
                    <a:bodyPr/>
                    <a:lstStyle/>
                    <a:p>
                      <a:pPr algn="l" fontAlgn="ctr"/>
                      <a:r>
                        <a:rPr lang="en-US" sz="1050" u="none" strike="noStrike" dirty="0">
                          <a:effectLst/>
                          <a:latin typeface="Source Sans 3" panose="020B0303030403020204" pitchFamily="34" charset="0"/>
                        </a:rPr>
                        <a:t>Equity and Equity Related Securities Other than technology &amp; technology related sectors</a:t>
                      </a:r>
                      <a:endParaRPr lang="en-US" sz="1050" b="0" i="0" u="none" strike="noStrike" dirty="0">
                        <a:solidFill>
                          <a:schemeClr val="tx1"/>
                        </a:solidFill>
                        <a:effectLst/>
                        <a:latin typeface="Source Sans 3" panose="020B0303030403020204" pitchFamily="34" charset="0"/>
                      </a:endParaRPr>
                    </a:p>
                  </a:txBody>
                  <a:tcPr marL="9525" marR="9525" marT="9525" marB="0" anchor="ctr"/>
                </a:tc>
                <a:tc>
                  <a:txBody>
                    <a:bodyPr/>
                    <a:lstStyle/>
                    <a:p>
                      <a:pPr algn="ctr" fontAlgn="ctr"/>
                      <a:r>
                        <a:rPr lang="en-IN" sz="1050" u="none" strike="noStrike" dirty="0">
                          <a:effectLst/>
                          <a:latin typeface="Source Sans 3" panose="020B0303030403020204" pitchFamily="34" charset="0"/>
                        </a:rPr>
                        <a:t>0</a:t>
                      </a:r>
                      <a:endParaRPr lang="en-IN" sz="1050" b="0" i="0" u="none" strike="noStrike" dirty="0">
                        <a:solidFill>
                          <a:schemeClr val="tx1"/>
                        </a:solidFill>
                        <a:effectLst/>
                        <a:latin typeface="Source Sans 3" panose="020B0303030403020204" pitchFamily="34" charset="0"/>
                      </a:endParaRPr>
                    </a:p>
                  </a:txBody>
                  <a:tcPr marL="9525" marR="9525" marT="9525" marB="0" anchor="ctr"/>
                </a:tc>
                <a:tc>
                  <a:txBody>
                    <a:bodyPr/>
                    <a:lstStyle/>
                    <a:p>
                      <a:pPr algn="ctr" fontAlgn="ctr"/>
                      <a:r>
                        <a:rPr lang="en-IN" sz="1050" u="none" strike="noStrike" dirty="0">
                          <a:effectLst/>
                          <a:latin typeface="Source Sans 3" panose="020B0303030403020204" pitchFamily="34" charset="0"/>
                        </a:rPr>
                        <a:t>20</a:t>
                      </a:r>
                      <a:endParaRPr lang="en-IN" sz="1050" b="0" i="0" u="none" strike="noStrike" dirty="0">
                        <a:solidFill>
                          <a:schemeClr val="tx1"/>
                        </a:solidFill>
                        <a:effectLst/>
                        <a:latin typeface="Source Sans 3" panose="020B0303030403020204" pitchFamily="34" charset="0"/>
                      </a:endParaRPr>
                    </a:p>
                  </a:txBody>
                  <a:tcPr marL="9525" marR="9525" marT="9525" marB="0" anchor="ctr"/>
                </a:tc>
                <a:extLst>
                  <a:ext uri="{0D108BD9-81ED-4DB2-BD59-A6C34878D82A}">
                    <a16:rowId xmlns:a16="http://schemas.microsoft.com/office/drawing/2014/main" val="1769902229"/>
                  </a:ext>
                </a:extLst>
              </a:tr>
              <a:tr h="180018">
                <a:tc>
                  <a:txBody>
                    <a:bodyPr/>
                    <a:lstStyle/>
                    <a:p>
                      <a:pPr algn="l" fontAlgn="ctr"/>
                      <a:r>
                        <a:rPr lang="en-US" sz="1050" u="none" strike="noStrike" dirty="0">
                          <a:effectLst/>
                          <a:latin typeface="Source Sans 3" panose="020B0303030403020204" pitchFamily="34" charset="0"/>
                        </a:rPr>
                        <a:t>Debt and Money Market Securities</a:t>
                      </a:r>
                      <a:endParaRPr lang="en-US" sz="1050" b="0" i="0" u="none" strike="noStrike" dirty="0">
                        <a:solidFill>
                          <a:schemeClr val="tx1"/>
                        </a:solidFill>
                        <a:effectLst/>
                        <a:latin typeface="Source Sans 3" panose="020B0303030403020204" pitchFamily="34" charset="0"/>
                      </a:endParaRPr>
                    </a:p>
                  </a:txBody>
                  <a:tcPr marL="9525" marR="9525" marT="9525" marB="0" anchor="ctr"/>
                </a:tc>
                <a:tc>
                  <a:txBody>
                    <a:bodyPr/>
                    <a:lstStyle/>
                    <a:p>
                      <a:pPr algn="ctr" fontAlgn="ctr"/>
                      <a:r>
                        <a:rPr lang="en-IN" sz="1050" u="none" strike="noStrike" dirty="0">
                          <a:effectLst/>
                          <a:latin typeface="Source Sans 3" panose="020B0303030403020204" pitchFamily="34" charset="0"/>
                        </a:rPr>
                        <a:t>0</a:t>
                      </a:r>
                      <a:endParaRPr lang="en-IN" sz="1050" b="0" i="0" u="none" strike="noStrike" dirty="0">
                        <a:solidFill>
                          <a:schemeClr val="tx1"/>
                        </a:solidFill>
                        <a:effectLst/>
                        <a:latin typeface="Source Sans 3" panose="020B0303030403020204" pitchFamily="34" charset="0"/>
                      </a:endParaRPr>
                    </a:p>
                  </a:txBody>
                  <a:tcPr marL="9525" marR="9525" marT="9525" marB="0" anchor="ctr"/>
                </a:tc>
                <a:tc>
                  <a:txBody>
                    <a:bodyPr/>
                    <a:lstStyle/>
                    <a:p>
                      <a:pPr algn="ctr" fontAlgn="ctr"/>
                      <a:r>
                        <a:rPr lang="en-IN" sz="1050" u="none" strike="noStrike" dirty="0">
                          <a:effectLst/>
                          <a:latin typeface="Source Sans 3" panose="020B0303030403020204" pitchFamily="34" charset="0"/>
                        </a:rPr>
                        <a:t>20</a:t>
                      </a:r>
                      <a:endParaRPr lang="en-IN" sz="1050" b="0" i="0" u="none" strike="noStrike" dirty="0">
                        <a:solidFill>
                          <a:schemeClr val="tx1"/>
                        </a:solidFill>
                        <a:effectLst/>
                        <a:latin typeface="Source Sans 3" panose="020B0303030403020204" pitchFamily="34" charset="0"/>
                      </a:endParaRPr>
                    </a:p>
                  </a:txBody>
                  <a:tcPr marL="9525" marR="9525" marT="9525" marB="0" anchor="ctr"/>
                </a:tc>
                <a:extLst>
                  <a:ext uri="{0D108BD9-81ED-4DB2-BD59-A6C34878D82A}">
                    <a16:rowId xmlns:a16="http://schemas.microsoft.com/office/drawing/2014/main" val="2361631233"/>
                  </a:ext>
                </a:extLst>
              </a:tr>
              <a:tr h="180018">
                <a:tc>
                  <a:txBody>
                    <a:bodyPr/>
                    <a:lstStyle/>
                    <a:p>
                      <a:pPr algn="l" fontAlgn="ctr"/>
                      <a:r>
                        <a:rPr lang="en-IN" sz="1050" u="none" strike="noStrike" dirty="0">
                          <a:effectLst/>
                          <a:latin typeface="Source Sans 3" panose="020B0303030403020204" pitchFamily="34" charset="0"/>
                        </a:rPr>
                        <a:t>Units of REITs &amp; </a:t>
                      </a:r>
                      <a:r>
                        <a:rPr lang="en-IN" sz="1050" u="none" strike="noStrike" dirty="0" err="1">
                          <a:effectLst/>
                          <a:latin typeface="Source Sans 3" panose="020B0303030403020204" pitchFamily="34" charset="0"/>
                        </a:rPr>
                        <a:t>InvITs</a:t>
                      </a:r>
                      <a:endParaRPr lang="en-IN" sz="1050" b="0" i="0" u="none" strike="noStrike" dirty="0">
                        <a:solidFill>
                          <a:schemeClr val="tx1"/>
                        </a:solidFill>
                        <a:effectLst/>
                        <a:latin typeface="Source Sans 3" panose="020B0303030403020204" pitchFamily="34" charset="0"/>
                      </a:endParaRPr>
                    </a:p>
                  </a:txBody>
                  <a:tcPr marL="9525" marR="9525" marT="9525" marB="0" anchor="ctr"/>
                </a:tc>
                <a:tc>
                  <a:txBody>
                    <a:bodyPr/>
                    <a:lstStyle/>
                    <a:p>
                      <a:pPr algn="ctr" fontAlgn="ctr"/>
                      <a:r>
                        <a:rPr lang="en-IN" sz="1050" u="none" strike="noStrike" dirty="0">
                          <a:effectLst/>
                          <a:latin typeface="Source Sans 3" panose="020B0303030403020204" pitchFamily="34" charset="0"/>
                        </a:rPr>
                        <a:t>0</a:t>
                      </a:r>
                      <a:endParaRPr lang="en-IN" sz="1050" b="0" i="0" u="none" strike="noStrike" dirty="0">
                        <a:solidFill>
                          <a:schemeClr val="tx1"/>
                        </a:solidFill>
                        <a:effectLst/>
                        <a:latin typeface="Source Sans 3" panose="020B0303030403020204" pitchFamily="34" charset="0"/>
                      </a:endParaRPr>
                    </a:p>
                  </a:txBody>
                  <a:tcPr marL="9525" marR="9525" marT="9525" marB="0" anchor="ctr"/>
                </a:tc>
                <a:tc>
                  <a:txBody>
                    <a:bodyPr/>
                    <a:lstStyle/>
                    <a:p>
                      <a:pPr algn="ctr" fontAlgn="ctr"/>
                      <a:r>
                        <a:rPr lang="en-IN" sz="1050" u="none" strike="noStrike" dirty="0">
                          <a:effectLst/>
                          <a:latin typeface="Source Sans 3" panose="020B0303030403020204" pitchFamily="34" charset="0"/>
                        </a:rPr>
                        <a:t>10</a:t>
                      </a:r>
                      <a:endParaRPr lang="en-IN" sz="1050" b="0" i="0" u="none" strike="noStrike" dirty="0">
                        <a:solidFill>
                          <a:schemeClr val="tx1"/>
                        </a:solidFill>
                        <a:effectLst/>
                        <a:latin typeface="Source Sans 3" panose="020B0303030403020204" pitchFamily="34" charset="0"/>
                      </a:endParaRPr>
                    </a:p>
                  </a:txBody>
                  <a:tcPr marL="9525" marR="9525" marT="9525" marB="0" anchor="ctr"/>
                </a:tc>
                <a:extLst>
                  <a:ext uri="{0D108BD9-81ED-4DB2-BD59-A6C34878D82A}">
                    <a16:rowId xmlns:a16="http://schemas.microsoft.com/office/drawing/2014/main" val="1793337998"/>
                  </a:ext>
                </a:extLst>
              </a:tr>
            </a:tbl>
          </a:graphicData>
        </a:graphic>
      </p:graphicFrame>
    </p:spTree>
    <p:extLst>
      <p:ext uri="{BB962C8B-B14F-4D97-AF65-F5344CB8AC3E}">
        <p14:creationId xmlns:p14="http://schemas.microsoft.com/office/powerpoint/2010/main" val="4278806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C88B-134C-407A-B3DC-5B090B204430}"/>
              </a:ext>
            </a:extLst>
          </p:cNvPr>
          <p:cNvSpPr>
            <a:spLocks noGrp="1"/>
          </p:cNvSpPr>
          <p:nvPr>
            <p:ph type="title" idx="4294967295"/>
          </p:nvPr>
        </p:nvSpPr>
        <p:spPr>
          <a:xfrm>
            <a:off x="0" y="323068"/>
            <a:ext cx="8974138" cy="990601"/>
          </a:xfrm>
        </p:spPr>
        <p:txBody>
          <a:bodyPr/>
          <a:lstStyle/>
          <a:p>
            <a:r>
              <a:rPr lang="en-US" sz="2600" dirty="0">
                <a:solidFill>
                  <a:srgbClr val="FF0000"/>
                </a:solidFill>
                <a:latin typeface="Source Sans 3" panose="020B0303030403020204" pitchFamily="34" charset="0"/>
                <a:cs typeface="+mn-cs"/>
              </a:rPr>
              <a:t>Fund Manager Of Kotak Technology Fund</a:t>
            </a:r>
          </a:p>
        </p:txBody>
      </p:sp>
      <p:sp>
        <p:nvSpPr>
          <p:cNvPr id="3" name="Slide Number Placeholder 2">
            <a:extLst>
              <a:ext uri="{FF2B5EF4-FFF2-40B4-BE49-F238E27FC236}">
                <a16:creationId xmlns:a16="http://schemas.microsoft.com/office/drawing/2014/main" id="{A7FE6D83-9A17-49D3-B56A-5FF5B8943966}"/>
              </a:ext>
            </a:extLst>
          </p:cNvPr>
          <p:cNvSpPr>
            <a:spLocks noGrp="1"/>
          </p:cNvSpPr>
          <p:nvPr>
            <p:ph type="sldNum" sz="quarter" idx="4294967295"/>
          </p:nvPr>
        </p:nvSpPr>
        <p:spPr>
          <a:xfrm>
            <a:off x="0" y="0"/>
            <a:ext cx="0" cy="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561BA9-CDCF-4958-B8AB-66F3BF063E13}" type="slidenum">
              <a:rPr kumimoji="0" lang="en-US" sz="1200" b="0" i="0" u="none" strike="noStrike" kern="1200" cap="none" spc="0" normalizeH="0" baseline="0" noProof="0" smtClean="0">
                <a:ln>
                  <a:noFill/>
                </a:ln>
                <a:solidFill>
                  <a:srgbClr val="E7E6E6">
                    <a:lumMod val="25000"/>
                  </a:srgbClr>
                </a:solidFill>
                <a:effectLst/>
                <a:uLnTx/>
                <a:uFillTx/>
                <a:latin typeface="Source Sans 3" panose="020B03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E7E6E6">
                  <a:lumMod val="25000"/>
                </a:srgbClr>
              </a:solidFill>
              <a:effectLst/>
              <a:uLnTx/>
              <a:uFillTx/>
              <a:latin typeface="Source Sans 3" panose="020B0303030403020204" pitchFamily="34" charset="0"/>
              <a:cs typeface="+mn-cs"/>
            </a:endParaRPr>
          </a:p>
        </p:txBody>
      </p:sp>
      <p:sp>
        <p:nvSpPr>
          <p:cNvPr id="4" name="Rectangle 3">
            <a:extLst>
              <a:ext uri="{FF2B5EF4-FFF2-40B4-BE49-F238E27FC236}">
                <a16:creationId xmlns:a16="http://schemas.microsoft.com/office/drawing/2014/main" id="{7780188D-E622-47B6-885F-EC952EBB6071}"/>
              </a:ext>
            </a:extLst>
          </p:cNvPr>
          <p:cNvSpPr/>
          <p:nvPr/>
        </p:nvSpPr>
        <p:spPr>
          <a:xfrm>
            <a:off x="2718125" y="1360621"/>
            <a:ext cx="8896702" cy="6919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3600" b="0" i="0" u="none" strike="noStrike" kern="1200" cap="none" spc="0" normalizeH="0" baseline="0" noProof="0" dirty="0">
              <a:ln>
                <a:noFill/>
              </a:ln>
              <a:solidFill>
                <a:prstClr val="white"/>
              </a:solidFill>
              <a:effectLst/>
              <a:uLnTx/>
              <a:uFillTx/>
              <a:latin typeface="Source Sans 3" panose="020B0303030403020204" pitchFamily="34" charset="0"/>
              <a:ea typeface="Roboto" panose="02000000000000000000" pitchFamily="2" charset="0"/>
              <a:cs typeface="+mn-cs"/>
            </a:endParaRPr>
          </a:p>
        </p:txBody>
      </p:sp>
      <p:sp>
        <p:nvSpPr>
          <p:cNvPr id="6" name="Rectangle 5">
            <a:extLst>
              <a:ext uri="{FF2B5EF4-FFF2-40B4-BE49-F238E27FC236}">
                <a16:creationId xmlns:a16="http://schemas.microsoft.com/office/drawing/2014/main" id="{5B750CDD-4E97-43AB-B84C-8F4F56D43B10}"/>
              </a:ext>
            </a:extLst>
          </p:cNvPr>
          <p:cNvSpPr/>
          <p:nvPr/>
        </p:nvSpPr>
        <p:spPr>
          <a:xfrm>
            <a:off x="2812682" y="1454524"/>
            <a:ext cx="9527949"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Roboto" panose="02000000000000000000" pitchFamily="2" charset="0"/>
              </a:rPr>
              <a:t>Ms. Shibani Kurian - Fund Manager &amp; Head- Equity Research</a:t>
            </a:r>
            <a:endParaRPr kumimoji="0" lang="en-IN" sz="2400" b="1" i="0" u="none" strike="noStrike" kern="1200" cap="none" spc="0" normalizeH="0" baseline="0" noProof="0" dirty="0">
              <a:ln>
                <a:noFill/>
              </a:ln>
              <a:solidFill>
                <a:prstClr val="black"/>
              </a:solidFill>
              <a:effectLst/>
              <a:uLnTx/>
              <a:uFillTx/>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1200" cap="none" spc="0" normalizeH="0" baseline="0" noProof="0" dirty="0">
              <a:ln>
                <a:noFill/>
              </a:ln>
              <a:solidFill>
                <a:prstClr val="black">
                  <a:lumMod val="65000"/>
                  <a:lumOff val="35000"/>
                </a:prstClr>
              </a:solidFill>
              <a:effectLst/>
              <a:uLnTx/>
              <a:uFillTx/>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prstClr val="black">
                    <a:lumMod val="65000"/>
                    <a:lumOff val="35000"/>
                  </a:prstClr>
                </a:solidFill>
                <a:effectLst/>
                <a:uLnTx/>
                <a:uFillTx/>
                <a:ea typeface="Roboto" panose="02000000000000000000" pitchFamily="2" charset="0"/>
              </a:rPr>
              <a:t>B</a:t>
            </a:r>
            <a:r>
              <a:rPr kumimoji="0" lang="en-US" sz="2400" b="1" i="0" u="none" strike="noStrike" kern="1200" cap="none" spc="0" normalizeH="0" baseline="0" noProof="0" dirty="0">
                <a:ln>
                  <a:noFill/>
                </a:ln>
                <a:solidFill>
                  <a:prstClr val="black">
                    <a:lumMod val="65000"/>
                    <a:lumOff val="35000"/>
                  </a:prstClr>
                </a:solidFill>
                <a:effectLst/>
                <a:uLnTx/>
                <a:uFillTx/>
                <a:ea typeface="Roboto" panose="02000000000000000000" pitchFamily="2" charset="0"/>
              </a:rPr>
              <a:t>usiness Experience:</a:t>
            </a:r>
          </a:p>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ea typeface="Roboto" panose="02000000000000000000" pitchFamily="2" charset="0"/>
              </a:rPr>
              <a:t>20+ years Industry Experience in Indian Equity Markets</a:t>
            </a:r>
          </a:p>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ea typeface="Roboto" panose="02000000000000000000" pitchFamily="2" charset="0"/>
              </a:rPr>
              <a:t>With </a:t>
            </a:r>
            <a:r>
              <a:rPr kumimoji="0" lang="sv-SE" sz="2400" b="0" i="0" u="none" strike="noStrike" kern="1200" cap="none" spc="0" normalizeH="0" baseline="0" noProof="0" dirty="0">
                <a:ln>
                  <a:noFill/>
                </a:ln>
                <a:solidFill>
                  <a:prstClr val="black">
                    <a:lumMod val="65000"/>
                    <a:lumOff val="35000"/>
                  </a:prstClr>
                </a:solidFill>
                <a:effectLst/>
                <a:uLnTx/>
                <a:uFillTx/>
                <a:ea typeface="Roboto" panose="02000000000000000000" pitchFamily="2" charset="0"/>
              </a:rPr>
              <a:t>Kotak Mahindra AMC for more than 15 years</a:t>
            </a:r>
            <a:endParaRPr kumimoji="0" lang="en-US" sz="2400" b="1" i="0" u="none" strike="noStrike" kern="1200" cap="none" spc="0" normalizeH="0" baseline="0" noProof="0" dirty="0">
              <a:ln>
                <a:noFill/>
              </a:ln>
              <a:solidFill>
                <a:prstClr val="black">
                  <a:lumMod val="65000"/>
                  <a:lumOff val="35000"/>
                </a:prstClr>
              </a:solidFill>
              <a:effectLst/>
              <a:uLnTx/>
              <a:uFillTx/>
              <a:ea typeface="Roboto" panose="02000000000000000000" pitchFamily="2" charset="0"/>
            </a:endParaRPr>
          </a:p>
        </p:txBody>
      </p:sp>
      <p:pic>
        <p:nvPicPr>
          <p:cNvPr id="7" name="Picture 6">
            <a:extLst>
              <a:ext uri="{FF2B5EF4-FFF2-40B4-BE49-F238E27FC236}">
                <a16:creationId xmlns:a16="http://schemas.microsoft.com/office/drawing/2014/main" id="{BC1AC3DA-D1AA-4A5A-803B-F5772F94CF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34" t="-970" r="54149" b="38007"/>
          <a:stretch/>
        </p:blipFill>
        <p:spPr>
          <a:xfrm>
            <a:off x="610424" y="1370348"/>
            <a:ext cx="1928490" cy="2501262"/>
          </a:xfrm>
          <a:prstGeom prst="rect">
            <a:avLst/>
          </a:prstGeom>
          <a:solidFill>
            <a:schemeClr val="bg1">
              <a:lumMod val="85000"/>
            </a:schemeClr>
          </a:solidFill>
        </p:spPr>
      </p:pic>
    </p:spTree>
    <p:extLst>
      <p:ext uri="{BB962C8B-B14F-4D97-AF65-F5344CB8AC3E}">
        <p14:creationId xmlns:p14="http://schemas.microsoft.com/office/powerpoint/2010/main" val="3549766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DB147B-937B-4EDE-9249-34E8E53D9524}"/>
              </a:ext>
            </a:extLst>
          </p:cNvPr>
          <p:cNvSpPr>
            <a:spLocks noGrp="1"/>
          </p:cNvSpPr>
          <p:nvPr>
            <p:ph type="title" idx="4294967295"/>
          </p:nvPr>
        </p:nvSpPr>
        <p:spPr>
          <a:xfrm>
            <a:off x="0" y="52388"/>
            <a:ext cx="8974138" cy="989012"/>
          </a:xfrm>
        </p:spPr>
        <p:txBody>
          <a:bodyPr/>
          <a:lstStyle/>
          <a:p>
            <a:r>
              <a:rPr lang="en-US" sz="2600" dirty="0">
                <a:solidFill>
                  <a:srgbClr val="FF0000"/>
                </a:solidFill>
                <a:latin typeface="Source Sans 3" panose="020B0303030403020204" pitchFamily="34" charset="0"/>
                <a:cs typeface="+mn-cs"/>
              </a:rPr>
              <a:t>Scheme Performances as on 31</a:t>
            </a:r>
            <a:r>
              <a:rPr lang="en-US" sz="2600" baseline="30000" dirty="0">
                <a:solidFill>
                  <a:srgbClr val="FF0000"/>
                </a:solidFill>
                <a:latin typeface="Source Sans 3" panose="020B0303030403020204" pitchFamily="34" charset="0"/>
                <a:cs typeface="+mn-cs"/>
              </a:rPr>
              <a:t>st</a:t>
            </a:r>
            <a:r>
              <a:rPr lang="en-US" sz="2600" dirty="0">
                <a:solidFill>
                  <a:srgbClr val="FF0000"/>
                </a:solidFill>
                <a:latin typeface="Source Sans 3" panose="020B0303030403020204" pitchFamily="34" charset="0"/>
                <a:cs typeface="+mn-cs"/>
              </a:rPr>
              <a:t> March,2026</a:t>
            </a:r>
            <a:endParaRPr lang="en-IN" sz="2600" dirty="0">
              <a:solidFill>
                <a:srgbClr val="FF0000"/>
              </a:solidFill>
              <a:latin typeface="Source Sans 3" panose="020B0303030403020204" pitchFamily="34" charset="0"/>
              <a:cs typeface="+mn-cs"/>
            </a:endParaRPr>
          </a:p>
        </p:txBody>
      </p:sp>
      <p:sp>
        <p:nvSpPr>
          <p:cNvPr id="2" name="Slide Number Placeholder 1">
            <a:extLst>
              <a:ext uri="{FF2B5EF4-FFF2-40B4-BE49-F238E27FC236}">
                <a16:creationId xmlns:a16="http://schemas.microsoft.com/office/drawing/2014/main" id="{241CB4CF-BDE9-4C4A-AB6B-3F394CEBC1D3}"/>
              </a:ext>
            </a:extLst>
          </p:cNvPr>
          <p:cNvSpPr>
            <a:spLocks noGrp="1"/>
          </p:cNvSpPr>
          <p:nvPr>
            <p:ph type="sldNum" sz="quarter" idx="4294967295"/>
          </p:nvPr>
        </p:nvSpPr>
        <p:spPr>
          <a:xfrm>
            <a:off x="9448800" y="6494463"/>
            <a:ext cx="2743200" cy="365125"/>
          </a:xfrm>
        </p:spPr>
        <p:txBody>
          <a:bodyPr/>
          <a:lstStyle/>
          <a:p>
            <a:fld id="{B3561BA9-CDCF-4958-B8AB-66F3BF063E13}" type="slidenum">
              <a:rPr lang="en-US" smtClean="0">
                <a:solidFill>
                  <a:srgbClr val="E7E6E6">
                    <a:lumMod val="25000"/>
                  </a:srgbClr>
                </a:solidFill>
              </a:rPr>
              <a:pPr/>
              <a:t>25</a:t>
            </a:fld>
            <a:endParaRPr lang="en-US" dirty="0">
              <a:solidFill>
                <a:srgbClr val="E7E6E6">
                  <a:lumMod val="25000"/>
                </a:srgbClr>
              </a:solidFill>
            </a:endParaRPr>
          </a:p>
        </p:txBody>
      </p:sp>
      <p:sp>
        <p:nvSpPr>
          <p:cNvPr id="6" name="TextBox 2">
            <a:extLst>
              <a:ext uri="{FF2B5EF4-FFF2-40B4-BE49-F238E27FC236}">
                <a16:creationId xmlns:a16="http://schemas.microsoft.com/office/drawing/2014/main" id="{C3D8A4C5-4DC9-4287-94F7-D5DA6D4A1E1F}"/>
              </a:ext>
            </a:extLst>
          </p:cNvPr>
          <p:cNvSpPr txBox="1"/>
          <p:nvPr/>
        </p:nvSpPr>
        <p:spPr>
          <a:xfrm>
            <a:off x="97009" y="641290"/>
            <a:ext cx="999213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t>KOTAK TECHNOLOGY FUND</a:t>
            </a:r>
            <a:endParaRPr lang="en-US" sz="2000" dirty="0">
              <a:latin typeface="Frutiger Bold"/>
              <a:cs typeface="Frutiger Bold"/>
            </a:endParaRPr>
          </a:p>
        </p:txBody>
      </p:sp>
      <p:sp>
        <p:nvSpPr>
          <p:cNvPr id="7" name="TextBox 3">
            <a:extLst>
              <a:ext uri="{FF2B5EF4-FFF2-40B4-BE49-F238E27FC236}">
                <a16:creationId xmlns:a16="http://schemas.microsoft.com/office/drawing/2014/main" id="{A8D51C1D-1C64-46BC-8734-440D3CE3529D}"/>
              </a:ext>
            </a:extLst>
          </p:cNvPr>
          <p:cNvSpPr txBox="1"/>
          <p:nvPr/>
        </p:nvSpPr>
        <p:spPr>
          <a:xfrm>
            <a:off x="97007" y="927249"/>
            <a:ext cx="11257665"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An open-ended equity scheme investing in Technology &amp; technology related Sectors.</a:t>
            </a:r>
            <a:endParaRPr lang="en-US" sz="1000" dirty="0">
              <a:latin typeface="Roboto Medium" panose="02000000000000000000" pitchFamily="2" charset="0"/>
              <a:ea typeface="Roboto Medium" panose="02000000000000000000" pitchFamily="2" charset="0"/>
            </a:endParaRPr>
          </a:p>
          <a:p>
            <a:r>
              <a:rPr lang="en-US" sz="1000" dirty="0"/>
              <a:t>.</a:t>
            </a:r>
            <a:endParaRPr lang="en-US" sz="1000" dirty="0">
              <a:latin typeface="Roboto Medium" panose="02000000000000000000" pitchFamily="2" charset="0"/>
              <a:ea typeface="Roboto Medium" panose="02000000000000000000" pitchFamily="2" charset="0"/>
            </a:endParaRPr>
          </a:p>
        </p:txBody>
      </p:sp>
      <p:sp>
        <p:nvSpPr>
          <p:cNvPr id="11" name="object 12">
            <a:extLst>
              <a:ext uri="{FF2B5EF4-FFF2-40B4-BE49-F238E27FC236}">
                <a16:creationId xmlns:a16="http://schemas.microsoft.com/office/drawing/2014/main" id="{BD54EF9C-FDBD-46FE-868C-32012FF5E104}"/>
              </a:ext>
            </a:extLst>
          </p:cNvPr>
          <p:cNvSpPr txBox="1"/>
          <p:nvPr/>
        </p:nvSpPr>
        <p:spPr>
          <a:xfrm>
            <a:off x="5089195" y="1721598"/>
            <a:ext cx="1535825" cy="218153"/>
          </a:xfrm>
          <a:prstGeom prst="rect">
            <a:avLst/>
          </a:prstGeom>
        </p:spPr>
        <p:txBody>
          <a:bodyPr vert="horz"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ct val="100000"/>
              </a:lnSpc>
            </a:pPr>
            <a:r>
              <a:rPr lang="en-US" sz="1200" dirty="0">
                <a:solidFill>
                  <a:srgbClr val="FEFEFE"/>
                </a:solidFill>
                <a:latin typeface="Roboto Medium" panose="02000000000000000000" pitchFamily="2" charset="0"/>
                <a:ea typeface="Roboto Medium" panose="02000000000000000000" pitchFamily="2" charset="0"/>
                <a:cs typeface="Frutiger Bold"/>
              </a:rPr>
              <a:t>PERFORMANCE</a:t>
            </a:r>
            <a:endParaRPr sz="1200" dirty="0">
              <a:latin typeface="Roboto Medium" panose="02000000000000000000" pitchFamily="2" charset="0"/>
              <a:ea typeface="Roboto Medium" panose="02000000000000000000" pitchFamily="2" charset="0"/>
              <a:cs typeface="Frutiger Bold"/>
            </a:endParaRPr>
          </a:p>
        </p:txBody>
      </p:sp>
      <p:sp>
        <p:nvSpPr>
          <p:cNvPr id="17" name="object 12">
            <a:extLst>
              <a:ext uri="{FF2B5EF4-FFF2-40B4-BE49-F238E27FC236}">
                <a16:creationId xmlns:a16="http://schemas.microsoft.com/office/drawing/2014/main" id="{2D9EE4C2-A571-4626-B1E1-B022C1C53C79}"/>
              </a:ext>
            </a:extLst>
          </p:cNvPr>
          <p:cNvSpPr txBox="1"/>
          <p:nvPr/>
        </p:nvSpPr>
        <p:spPr>
          <a:xfrm>
            <a:off x="4948545" y="4433462"/>
            <a:ext cx="1554591" cy="218153"/>
          </a:xfrm>
          <a:prstGeom prst="rect">
            <a:avLst/>
          </a:prstGeom>
        </p:spPr>
        <p:txBody>
          <a:bodyPr vert="horz" wrap="square" lIns="0" tIns="0" rIns="0" bIns="0" rtlCol="0">
            <a:noAutofit/>
          </a:bodyPr>
          <a:lstStyle/>
          <a:p>
            <a:pPr marL="12700" algn="ctr">
              <a:lnSpc>
                <a:spcPct val="100000"/>
              </a:lnSpc>
            </a:pPr>
            <a:r>
              <a:rPr lang="en-US" sz="1200" dirty="0">
                <a:solidFill>
                  <a:srgbClr val="FEFEFE"/>
                </a:solidFill>
                <a:latin typeface="Roboto Medium" panose="02000000000000000000" pitchFamily="2" charset="0"/>
                <a:ea typeface="Roboto Medium" panose="02000000000000000000" pitchFamily="2" charset="0"/>
                <a:cs typeface="Frutiger Bold"/>
              </a:rPr>
              <a:t>PERFORMANCE</a:t>
            </a:r>
            <a:endParaRPr sz="1200" dirty="0">
              <a:latin typeface="Roboto Medium" panose="02000000000000000000" pitchFamily="2" charset="0"/>
              <a:ea typeface="Roboto Medium" panose="02000000000000000000" pitchFamily="2" charset="0"/>
              <a:cs typeface="Frutiger Bold"/>
            </a:endParaRPr>
          </a:p>
        </p:txBody>
      </p:sp>
      <p:sp>
        <p:nvSpPr>
          <p:cNvPr id="4" name="TextBox 3">
            <a:extLst>
              <a:ext uri="{FF2B5EF4-FFF2-40B4-BE49-F238E27FC236}">
                <a16:creationId xmlns:a16="http://schemas.microsoft.com/office/drawing/2014/main" id="{C1B9BDFE-FBD0-4255-AA22-1C32D320402D}"/>
              </a:ext>
            </a:extLst>
          </p:cNvPr>
          <p:cNvSpPr txBox="1"/>
          <p:nvPr/>
        </p:nvSpPr>
        <p:spPr>
          <a:xfrm>
            <a:off x="214410" y="4094908"/>
            <a:ext cx="1993187" cy="338554"/>
          </a:xfrm>
          <a:prstGeom prst="rect">
            <a:avLst/>
          </a:prstGeom>
          <a:noFill/>
        </p:spPr>
        <p:txBody>
          <a:bodyPr wrap="square" rtlCol="0">
            <a:spAutoFit/>
          </a:bodyPr>
          <a:lstStyle/>
          <a:p>
            <a:r>
              <a:rPr lang="en-US" sz="1600" dirty="0">
                <a:latin typeface="Source Sans 3" panose="020B0303030403020204" pitchFamily="34" charset="0"/>
              </a:rPr>
              <a:t>Direct Plan</a:t>
            </a:r>
            <a:endParaRPr lang="en-IN" sz="1600" dirty="0">
              <a:latin typeface="Source Sans 3" panose="020B0303030403020204" pitchFamily="34" charset="0"/>
            </a:endParaRPr>
          </a:p>
        </p:txBody>
      </p:sp>
      <p:sp>
        <p:nvSpPr>
          <p:cNvPr id="19" name="TextBox 18">
            <a:extLst>
              <a:ext uri="{FF2B5EF4-FFF2-40B4-BE49-F238E27FC236}">
                <a16:creationId xmlns:a16="http://schemas.microsoft.com/office/drawing/2014/main" id="{776EB19A-06A9-4A51-A282-C50EC4946980}"/>
              </a:ext>
            </a:extLst>
          </p:cNvPr>
          <p:cNvSpPr txBox="1"/>
          <p:nvPr/>
        </p:nvSpPr>
        <p:spPr>
          <a:xfrm>
            <a:off x="214409" y="1260746"/>
            <a:ext cx="3065820" cy="338554"/>
          </a:xfrm>
          <a:prstGeom prst="rect">
            <a:avLst/>
          </a:prstGeom>
          <a:noFill/>
        </p:spPr>
        <p:txBody>
          <a:bodyPr wrap="square" rtlCol="0">
            <a:spAutoFit/>
          </a:bodyPr>
          <a:lstStyle/>
          <a:p>
            <a:r>
              <a:rPr lang="en-US" sz="1600" dirty="0">
                <a:latin typeface="Source Sans 3" panose="020B0303030403020204" pitchFamily="34" charset="0"/>
              </a:rPr>
              <a:t>Regular Plan</a:t>
            </a:r>
            <a:endParaRPr lang="en-IN" sz="1600" dirty="0">
              <a:latin typeface="Source Sans 3" panose="020B0303030403020204" pitchFamily="34" charset="0"/>
            </a:endParaRPr>
          </a:p>
        </p:txBody>
      </p:sp>
      <p:pic>
        <p:nvPicPr>
          <p:cNvPr id="12" name="Picture 11">
            <a:extLst>
              <a:ext uri="{FF2B5EF4-FFF2-40B4-BE49-F238E27FC236}">
                <a16:creationId xmlns:a16="http://schemas.microsoft.com/office/drawing/2014/main" id="{82A0A1FD-EC72-0AE7-82DD-95BDA786411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14409" y="1639541"/>
            <a:ext cx="11822175" cy="2310159"/>
          </a:xfrm>
          <a:prstGeom prst="rect">
            <a:avLst/>
          </a:prstGeom>
        </p:spPr>
      </p:pic>
      <p:pic>
        <p:nvPicPr>
          <p:cNvPr id="20" name="Picture 19">
            <a:extLst>
              <a:ext uri="{FF2B5EF4-FFF2-40B4-BE49-F238E27FC236}">
                <a16:creationId xmlns:a16="http://schemas.microsoft.com/office/drawing/2014/main" id="{2EAC1007-9FCF-6848-A830-DFDE6E2AC75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71567" y="4433462"/>
            <a:ext cx="11765017" cy="2181529"/>
          </a:xfrm>
          <a:prstGeom prst="rect">
            <a:avLst/>
          </a:prstGeom>
        </p:spPr>
      </p:pic>
    </p:spTree>
    <p:extLst>
      <p:ext uri="{BB962C8B-B14F-4D97-AF65-F5344CB8AC3E}">
        <p14:creationId xmlns:p14="http://schemas.microsoft.com/office/powerpoint/2010/main" val="2870024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FE3EA3-DA65-4C6F-95BD-6663ED1ECFED}"/>
              </a:ext>
            </a:extLst>
          </p:cNvPr>
          <p:cNvSpPr>
            <a:spLocks noGrp="1"/>
          </p:cNvSpPr>
          <p:nvPr>
            <p:ph type="sldNum" sz="quarter" idx="12"/>
          </p:nvPr>
        </p:nvSpPr>
        <p:spPr/>
        <p:txBody>
          <a:bodyPr/>
          <a:lstStyle/>
          <a:p>
            <a:fld id="{B3561BA9-CDCF-4958-B8AB-66F3BF063E13}" type="slidenum">
              <a:rPr lang="en-US" smtClean="0">
                <a:solidFill>
                  <a:srgbClr val="E7E6E6">
                    <a:lumMod val="25000"/>
                  </a:srgbClr>
                </a:solidFill>
              </a:rPr>
              <a:pPr/>
              <a:t>26</a:t>
            </a:fld>
            <a:endParaRPr lang="en-US" dirty="0">
              <a:solidFill>
                <a:srgbClr val="E7E6E6">
                  <a:lumMod val="25000"/>
                </a:srgbClr>
              </a:solidFill>
            </a:endParaRPr>
          </a:p>
        </p:txBody>
      </p:sp>
      <p:sp>
        <p:nvSpPr>
          <p:cNvPr id="5" name="Title 4">
            <a:extLst>
              <a:ext uri="{FF2B5EF4-FFF2-40B4-BE49-F238E27FC236}">
                <a16:creationId xmlns:a16="http://schemas.microsoft.com/office/drawing/2014/main" id="{96B42731-20AD-4152-8AB5-AF0A97CFC913}"/>
              </a:ext>
            </a:extLst>
          </p:cNvPr>
          <p:cNvSpPr>
            <a:spLocks noGrp="1"/>
          </p:cNvSpPr>
          <p:nvPr>
            <p:ph type="title"/>
          </p:nvPr>
        </p:nvSpPr>
        <p:spPr>
          <a:xfrm>
            <a:off x="838200" y="2627132"/>
            <a:ext cx="10515600" cy="2319794"/>
          </a:xfrm>
        </p:spPr>
        <p:txBody>
          <a:bodyPr/>
          <a:lstStyle/>
          <a:p>
            <a:pPr algn="ctr"/>
            <a:r>
              <a:rPr lang="en-US" dirty="0">
                <a:hlinkClick r:id="rId2"/>
              </a:rPr>
              <a:t>Click To Invest</a:t>
            </a:r>
            <a:br>
              <a:rPr lang="en-US" dirty="0"/>
            </a:br>
            <a:endParaRPr lang="en-US" dirty="0"/>
          </a:p>
        </p:txBody>
      </p:sp>
      <p:sp>
        <p:nvSpPr>
          <p:cNvPr id="3" name="Rectangle 2">
            <a:extLst>
              <a:ext uri="{FF2B5EF4-FFF2-40B4-BE49-F238E27FC236}">
                <a16:creationId xmlns:a16="http://schemas.microsoft.com/office/drawing/2014/main" id="{6976FD09-FCBF-4E35-A4D7-7FE288A26D2F}"/>
              </a:ext>
            </a:extLst>
          </p:cNvPr>
          <p:cNvSpPr/>
          <p:nvPr/>
        </p:nvSpPr>
        <p:spPr>
          <a:xfrm>
            <a:off x="633412" y="5987018"/>
            <a:ext cx="11139487" cy="369332"/>
          </a:xfrm>
          <a:prstGeom prst="rect">
            <a:avLst/>
          </a:prstGeom>
        </p:spPr>
        <p:txBody>
          <a:bodyPr wrap="square">
            <a:spAutoFit/>
          </a:bodyPr>
          <a:lstStyle/>
          <a:p>
            <a:r>
              <a:rPr lang="en-US" dirty="0">
                <a:solidFill>
                  <a:schemeClr val="tx1">
                    <a:lumMod val="75000"/>
                    <a:lumOff val="25000"/>
                  </a:schemeClr>
                </a:solidFill>
                <a:latin typeface="+mj-lt"/>
              </a:rPr>
              <a:t>Investors should consult their financial advisers if in doubt about whether the product is suitable for them.</a:t>
            </a:r>
            <a:endParaRPr lang="en-IN" dirty="0">
              <a:solidFill>
                <a:schemeClr val="tx1">
                  <a:lumMod val="75000"/>
                  <a:lumOff val="25000"/>
                </a:schemeClr>
              </a:solidFill>
              <a:latin typeface="+mj-lt"/>
            </a:endParaRPr>
          </a:p>
        </p:txBody>
      </p:sp>
    </p:spTree>
    <p:extLst>
      <p:ext uri="{BB962C8B-B14F-4D97-AF65-F5344CB8AC3E}">
        <p14:creationId xmlns:p14="http://schemas.microsoft.com/office/powerpoint/2010/main" val="1238068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640D2-0EC9-41D7-9295-934F12799C01}"/>
              </a:ext>
            </a:extLst>
          </p:cNvPr>
          <p:cNvSpPr>
            <a:spLocks noGrp="1"/>
          </p:cNvSpPr>
          <p:nvPr>
            <p:ph type="title" idx="4294967295"/>
          </p:nvPr>
        </p:nvSpPr>
        <p:spPr>
          <a:xfrm>
            <a:off x="0" y="179388"/>
            <a:ext cx="8974138" cy="989012"/>
          </a:xfrm>
        </p:spPr>
        <p:txBody>
          <a:bodyPr/>
          <a:lstStyle/>
          <a:p>
            <a:r>
              <a:rPr lang="en-US" sz="2600" dirty="0" err="1">
                <a:solidFill>
                  <a:srgbClr val="FF0000"/>
                </a:solidFill>
                <a:latin typeface="Source Sans 3" panose="020B0303030403020204" pitchFamily="34" charset="0"/>
                <a:cs typeface="+mn-cs"/>
              </a:rPr>
              <a:t>Riskometer</a:t>
            </a:r>
            <a:endParaRPr lang="en-US" sz="2600" dirty="0">
              <a:solidFill>
                <a:srgbClr val="FF0000"/>
              </a:solidFill>
              <a:latin typeface="Source Sans 3" panose="020B0303030403020204" pitchFamily="34" charset="0"/>
              <a:cs typeface="+mn-cs"/>
            </a:endParaRPr>
          </a:p>
        </p:txBody>
      </p:sp>
      <p:sp>
        <p:nvSpPr>
          <p:cNvPr id="4" name="Slide Number Placeholder 3">
            <a:extLst>
              <a:ext uri="{FF2B5EF4-FFF2-40B4-BE49-F238E27FC236}">
                <a16:creationId xmlns:a16="http://schemas.microsoft.com/office/drawing/2014/main" id="{25FB6775-9B0A-4F75-BB6E-36D62020AAC4}"/>
              </a:ext>
            </a:extLst>
          </p:cNvPr>
          <p:cNvSpPr>
            <a:spLocks noGrp="1"/>
          </p:cNvSpPr>
          <p:nvPr>
            <p:ph type="sldNum" sz="quarter" idx="4294967295"/>
          </p:nvPr>
        </p:nvSpPr>
        <p:spPr>
          <a:xfrm>
            <a:off x="0" y="0"/>
            <a:ext cx="0" cy="0"/>
          </a:xfrm>
        </p:spPr>
        <p:txBody>
          <a:bodyPr/>
          <a:lstStyle/>
          <a:p>
            <a:fld id="{B3561BA9-CDCF-4958-B8AB-66F3BF063E13}" type="slidenum">
              <a:rPr lang="en-US" smtClean="0">
                <a:solidFill>
                  <a:srgbClr val="E7E6E6">
                    <a:lumMod val="25000"/>
                  </a:srgbClr>
                </a:solidFill>
              </a:rPr>
              <a:pPr/>
              <a:t>27</a:t>
            </a:fld>
            <a:endParaRPr lang="en-US" dirty="0">
              <a:solidFill>
                <a:srgbClr val="E7E6E6">
                  <a:lumMod val="25000"/>
                </a:srgbClr>
              </a:solidFill>
            </a:endParaRPr>
          </a:p>
        </p:txBody>
      </p:sp>
      <p:sp>
        <p:nvSpPr>
          <p:cNvPr id="3" name="Content Placeholder 2">
            <a:extLst>
              <a:ext uri="{FF2B5EF4-FFF2-40B4-BE49-F238E27FC236}">
                <a16:creationId xmlns:a16="http://schemas.microsoft.com/office/drawing/2014/main" id="{6B493124-D8CC-46E3-A302-9EA63172753F}"/>
              </a:ext>
            </a:extLst>
          </p:cNvPr>
          <p:cNvSpPr>
            <a:spLocks noGrp="1"/>
          </p:cNvSpPr>
          <p:nvPr>
            <p:ph sz="quarter" idx="4294967295"/>
          </p:nvPr>
        </p:nvSpPr>
        <p:spPr>
          <a:xfrm>
            <a:off x="554038" y="1168400"/>
            <a:ext cx="11637962" cy="4886325"/>
          </a:xfrm>
        </p:spPr>
        <p:txBody>
          <a:bodyPr>
            <a:normAutofit/>
          </a:bodyPr>
          <a:lstStyle/>
          <a:p>
            <a:pPr marL="0" indent="0">
              <a:buNone/>
            </a:pPr>
            <a:r>
              <a:rPr lang="en-US" sz="2000" b="1" dirty="0">
                <a:solidFill>
                  <a:schemeClr val="tx1">
                    <a:lumMod val="75000"/>
                    <a:lumOff val="25000"/>
                  </a:schemeClr>
                </a:solidFill>
              </a:rPr>
              <a:t>Kotak Technology Fund</a:t>
            </a:r>
          </a:p>
          <a:p>
            <a:pPr marL="0" indent="0">
              <a:buNone/>
            </a:pPr>
            <a:r>
              <a:rPr lang="en-US" sz="1600" dirty="0"/>
              <a:t>An open ended equity scheme investing in Technology &amp; technology related Sectors</a:t>
            </a:r>
            <a:endParaRPr lang="en-IN" sz="1600" dirty="0"/>
          </a:p>
          <a:p>
            <a:endParaRPr lang="en-IN" sz="2000" dirty="0"/>
          </a:p>
          <a:p>
            <a:pPr marL="0" indent="0">
              <a:buNone/>
            </a:pPr>
            <a:endParaRPr lang="en-US" sz="2000" dirty="0"/>
          </a:p>
        </p:txBody>
      </p:sp>
      <p:pic>
        <p:nvPicPr>
          <p:cNvPr id="7" name="Picture 6">
            <a:extLst>
              <a:ext uri="{FF2B5EF4-FFF2-40B4-BE49-F238E27FC236}">
                <a16:creationId xmlns:a16="http://schemas.microsoft.com/office/drawing/2014/main" id="{452F92F1-9228-1CA4-D12A-F5AC541EDB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96" r="1865"/>
          <a:stretch/>
        </p:blipFill>
        <p:spPr>
          <a:xfrm>
            <a:off x="534581" y="1930387"/>
            <a:ext cx="9914237" cy="2264663"/>
          </a:xfrm>
          <a:prstGeom prst="rect">
            <a:avLst/>
          </a:prstGeom>
        </p:spPr>
      </p:pic>
      <p:sp>
        <p:nvSpPr>
          <p:cNvPr id="8" name="TextBox 7">
            <a:extLst>
              <a:ext uri="{FF2B5EF4-FFF2-40B4-BE49-F238E27FC236}">
                <a16:creationId xmlns:a16="http://schemas.microsoft.com/office/drawing/2014/main" id="{53DA8420-713B-0648-3756-3AC74DF497DE}"/>
              </a:ext>
            </a:extLst>
          </p:cNvPr>
          <p:cNvSpPr txBox="1"/>
          <p:nvPr/>
        </p:nvSpPr>
        <p:spPr>
          <a:xfrm>
            <a:off x="534580" y="4270792"/>
            <a:ext cx="9914237" cy="338554"/>
          </a:xfrm>
          <a:prstGeom prst="rect">
            <a:avLst/>
          </a:prstGeom>
          <a:noFill/>
        </p:spPr>
        <p:txBody>
          <a:bodyPr wrap="square">
            <a:spAutoFit/>
          </a:bodyPr>
          <a:lstStyle/>
          <a:p>
            <a:r>
              <a:rPr lang="en-US" sz="1600" dirty="0"/>
              <a:t>For latest </a:t>
            </a:r>
            <a:r>
              <a:rPr lang="en-US" sz="1600" dirty="0" err="1"/>
              <a:t>Riskometer</a:t>
            </a:r>
            <a:r>
              <a:rPr lang="en-US" sz="1600" dirty="0"/>
              <a:t>, investors may refer to an addendum issued or updated on website at www.kotakmf.com</a:t>
            </a:r>
            <a:endParaRPr lang="en-IN" sz="1600" dirty="0"/>
          </a:p>
        </p:txBody>
      </p:sp>
    </p:spTree>
    <p:extLst>
      <p:ext uri="{BB962C8B-B14F-4D97-AF65-F5344CB8AC3E}">
        <p14:creationId xmlns:p14="http://schemas.microsoft.com/office/powerpoint/2010/main" val="3843308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58183-CF13-4D21-B8B3-D05249CB7301}"/>
              </a:ext>
            </a:extLst>
          </p:cNvPr>
          <p:cNvSpPr>
            <a:spLocks noGrp="1"/>
          </p:cNvSpPr>
          <p:nvPr>
            <p:ph type="title" idx="4294967295"/>
          </p:nvPr>
        </p:nvSpPr>
        <p:spPr>
          <a:xfrm>
            <a:off x="0" y="52388"/>
            <a:ext cx="8974138" cy="989012"/>
          </a:xfrm>
        </p:spPr>
        <p:txBody>
          <a:bodyPr/>
          <a:lstStyle/>
          <a:p>
            <a:r>
              <a:rPr lang="en-IN" sz="2600" dirty="0">
                <a:solidFill>
                  <a:srgbClr val="FF0000"/>
                </a:solidFill>
                <a:latin typeface="Source Sans 3" panose="020B0303030403020204" pitchFamily="34" charset="0"/>
                <a:cs typeface="+mn-cs"/>
              </a:rPr>
              <a:t>Disclaimers</a:t>
            </a:r>
            <a:endParaRPr lang="en-US" sz="2600" dirty="0">
              <a:solidFill>
                <a:srgbClr val="FF0000"/>
              </a:solidFill>
              <a:latin typeface="Source Sans 3" panose="020B0303030403020204" pitchFamily="34" charset="0"/>
              <a:cs typeface="+mn-cs"/>
            </a:endParaRPr>
          </a:p>
        </p:txBody>
      </p:sp>
      <p:sp>
        <p:nvSpPr>
          <p:cNvPr id="4" name="Slide Number Placeholder 3">
            <a:extLst>
              <a:ext uri="{FF2B5EF4-FFF2-40B4-BE49-F238E27FC236}">
                <a16:creationId xmlns:a16="http://schemas.microsoft.com/office/drawing/2014/main" id="{F84ADE0B-DAE6-48A7-A565-73F71218AA43}"/>
              </a:ext>
            </a:extLst>
          </p:cNvPr>
          <p:cNvSpPr>
            <a:spLocks noGrp="1"/>
          </p:cNvSpPr>
          <p:nvPr>
            <p:ph type="sldNum" sz="quarter" idx="4294967295"/>
          </p:nvPr>
        </p:nvSpPr>
        <p:spPr>
          <a:xfrm>
            <a:off x="0" y="0"/>
            <a:ext cx="0" cy="0"/>
          </a:xfrm>
        </p:spPr>
        <p:txBody>
          <a:bodyPr/>
          <a:lstStyle/>
          <a:p>
            <a:fld id="{B3561BA9-CDCF-4958-B8AB-66F3BF063E13}" type="slidenum">
              <a:rPr lang="en-US" smtClean="0">
                <a:solidFill>
                  <a:srgbClr val="E7E6E6">
                    <a:lumMod val="25000"/>
                  </a:srgbClr>
                </a:solidFill>
              </a:rPr>
              <a:pPr/>
              <a:t>28</a:t>
            </a:fld>
            <a:endParaRPr lang="en-US" dirty="0">
              <a:solidFill>
                <a:srgbClr val="E7E6E6">
                  <a:lumMod val="25000"/>
                </a:srgbClr>
              </a:solidFill>
            </a:endParaRPr>
          </a:p>
        </p:txBody>
      </p:sp>
      <p:sp>
        <p:nvSpPr>
          <p:cNvPr id="3" name="Content Placeholder 2">
            <a:extLst>
              <a:ext uri="{FF2B5EF4-FFF2-40B4-BE49-F238E27FC236}">
                <a16:creationId xmlns:a16="http://schemas.microsoft.com/office/drawing/2014/main" id="{A9959BB6-A2A9-47A5-86C6-15ECA4D0F626}"/>
              </a:ext>
            </a:extLst>
          </p:cNvPr>
          <p:cNvSpPr>
            <a:spLocks noGrp="1"/>
          </p:cNvSpPr>
          <p:nvPr>
            <p:ph sz="quarter" idx="4294967295"/>
          </p:nvPr>
        </p:nvSpPr>
        <p:spPr>
          <a:xfrm>
            <a:off x="0" y="1255713"/>
            <a:ext cx="11079163" cy="5411787"/>
          </a:xfrm>
        </p:spPr>
        <p:txBody>
          <a:bodyPr>
            <a:noAutofit/>
          </a:bodyPr>
          <a:lstStyle/>
          <a:p>
            <a:pPr marL="0" indent="0" algn="just">
              <a:buNone/>
            </a:pPr>
            <a:r>
              <a:rPr lang="en-US" sz="1400" dirty="0"/>
              <a:t>The information contained in this (document) is extracted from different public sources/KMAMC internal research. All reasonable care has been taken to ensure that the information contained herein is not misleading or untrue at the time of publication. This is for the information of the person to whom it is provided without any liability whatsoever on the part of Kotak Mahindra Asset Management Co Ltd or any associated companies or any employee thereof. Investors should consult their financial advisors if in doubt about whether the product is suitable for them before investing.</a:t>
            </a:r>
          </a:p>
          <a:p>
            <a:pPr marL="0" indent="0" algn="just">
              <a:buNone/>
            </a:pPr>
            <a:r>
              <a:rPr lang="en-US" sz="1400" dirty="0"/>
              <a:t>The document includes statements/opinions which contain words or phrases such as "will", "believe", "expect" and similar expressions or variations of such expressions, that are forward looking statements. Actual results may differ materially from those suggested by the forward looking statements due to risk or uncertainties associated with the statements mentioned with respect to but not limited to exposure to market risks, general and exposure to market risks, general economic and political conditions in India and other countries globally, which have an impact on the services and/or investments, the monetary and interest policies of India, inflation, deflation, unanticipated turbulence in interest rates, foreign exchange rates, equity prices or other rates or prices etc. </a:t>
            </a:r>
          </a:p>
          <a:p>
            <a:pPr marL="0" indent="0" algn="just">
              <a:buNone/>
            </a:pPr>
            <a:r>
              <a:rPr lang="en-US" sz="1400" dirty="0"/>
              <a:t>This is not intended for distribution or use by any person in any jurisdiction where such distribution would be contrary to local law or regulation. The distribution of it, in certain jurisdictions may be restricted or totally prohibited and accordingly, persons who come into possession of this material are required to inform themselves about, and to observe, any such restrictions. The sector(s)/ stock(s) referred, if any should not be construed as any kind of recommendation and are for information/used to explain the concept. </a:t>
            </a:r>
          </a:p>
          <a:p>
            <a:pPr marL="0" indent="0" algn="just">
              <a:buNone/>
            </a:pPr>
            <a:r>
              <a:rPr lang="en-US" sz="1400" dirty="0"/>
              <a:t>Past performance may or may not be sustained in future. For more details visit </a:t>
            </a:r>
            <a:r>
              <a:rPr lang="en-US" sz="1400" dirty="0">
                <a:solidFill>
                  <a:srgbClr val="0070C0"/>
                </a:solidFill>
              </a:rPr>
              <a:t>www.kotakmf.com. </a:t>
            </a:r>
            <a:r>
              <a:rPr lang="en-US" sz="1400" dirty="0"/>
              <a:t>For detailed portfolio and related disclosures for the scheme(s) please refer our website </a:t>
            </a:r>
            <a:r>
              <a:rPr lang="en-US" sz="1400" dirty="0">
                <a:solidFill>
                  <a:srgbClr val="0070C0"/>
                </a:solidFill>
              </a:rPr>
              <a:t>https://www.kotakmf.com/Information/forms-and-downloads</a:t>
            </a:r>
            <a:r>
              <a:rPr lang="en-US" sz="1400" dirty="0"/>
              <a:t>. The portfolio and its composition is subject to change and the same position may or may not be sustained in future. The fund manager may make the changes, as per different market conditions and in the best interest of the investors. To view the latest complete performance details of the Scheme(s) kindly refer to the factsheet on our website </a:t>
            </a:r>
            <a:r>
              <a:rPr lang="en-US" sz="1400" dirty="0">
                <a:solidFill>
                  <a:srgbClr val="0070C0"/>
                </a:solidFill>
              </a:rPr>
              <a:t>https://www.kotakmf.com/Information/forms-and-downloads. </a:t>
            </a:r>
          </a:p>
          <a:p>
            <a:pPr marL="0" indent="0" algn="just">
              <a:buNone/>
            </a:pPr>
            <a:r>
              <a:rPr lang="en-US" sz="1400" dirty="0"/>
              <a:t>Investors may consult their financial expert before making any investment decision.</a:t>
            </a:r>
          </a:p>
          <a:p>
            <a:pPr marL="0" indent="0" algn="just">
              <a:buNone/>
            </a:pPr>
            <a:endParaRPr lang="en-US" sz="1400" dirty="0"/>
          </a:p>
          <a:p>
            <a:pPr marL="0" indent="0" algn="just">
              <a:buNone/>
            </a:pPr>
            <a:r>
              <a:rPr lang="en-US" sz="1600" b="1" dirty="0"/>
              <a:t>Mutual Fund investments are subject to market risks, read all scheme related documents carefully.</a:t>
            </a:r>
          </a:p>
        </p:txBody>
      </p:sp>
    </p:spTree>
    <p:extLst>
      <p:ext uri="{BB962C8B-B14F-4D97-AF65-F5344CB8AC3E}">
        <p14:creationId xmlns:p14="http://schemas.microsoft.com/office/powerpoint/2010/main" val="948626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0FDF2AE-D206-45D7-AF56-67D4D55FD8F8}"/>
              </a:ext>
            </a:extLst>
          </p:cNvPr>
          <p:cNvSpPr>
            <a:spLocks noGrp="1"/>
          </p:cNvSpPr>
          <p:nvPr>
            <p:ph type="sldNum" sz="quarter" idx="12"/>
          </p:nvPr>
        </p:nvSpPr>
        <p:spPr/>
        <p:txBody>
          <a:bodyPr/>
          <a:lstStyle/>
          <a:p>
            <a:fld id="{B3561BA9-CDCF-4958-B8AB-66F3BF063E13}" type="slidenum">
              <a:rPr lang="en-US" smtClean="0">
                <a:solidFill>
                  <a:srgbClr val="E7E6E6">
                    <a:lumMod val="25000"/>
                  </a:srgbClr>
                </a:solidFill>
              </a:rPr>
              <a:pPr/>
              <a:t>29</a:t>
            </a:fld>
            <a:endParaRPr lang="en-US" dirty="0">
              <a:solidFill>
                <a:srgbClr val="E7E6E6">
                  <a:lumMod val="25000"/>
                </a:srgbClr>
              </a:solidFill>
            </a:endParaRPr>
          </a:p>
        </p:txBody>
      </p:sp>
      <p:sp>
        <p:nvSpPr>
          <p:cNvPr id="2" name="Title 1">
            <a:extLst>
              <a:ext uri="{FF2B5EF4-FFF2-40B4-BE49-F238E27FC236}">
                <a16:creationId xmlns:a16="http://schemas.microsoft.com/office/drawing/2014/main" id="{44AF18C2-E249-4602-B795-47F47C8E346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CF4CBB0-A5BF-4FC7-AA71-26777B168D68}"/>
              </a:ext>
            </a:extLst>
          </p:cNvPr>
          <p:cNvSpPr>
            <a:spLocks noGrp="1"/>
          </p:cNvSpPr>
          <p:nvPr>
            <p:ph sz="quarter" idx="13"/>
          </p:nvPr>
        </p:nvSpPr>
        <p:spPr/>
        <p:txBody>
          <a:bodyPr/>
          <a:lstStyle/>
          <a:p>
            <a:endParaRPr lang="en-IN"/>
          </a:p>
        </p:txBody>
      </p:sp>
      <p:pic>
        <p:nvPicPr>
          <p:cNvPr id="4" name="Picture 3">
            <a:extLst>
              <a:ext uri="{FF2B5EF4-FFF2-40B4-BE49-F238E27FC236}">
                <a16:creationId xmlns:a16="http://schemas.microsoft.com/office/drawing/2014/main" id="{B79029C8-E4AA-4122-9EC8-2667AE39CFDD}"/>
              </a:ext>
            </a:extLst>
          </p:cNvPr>
          <p:cNvPicPr>
            <a:picLocks noChangeAspect="1"/>
          </p:cNvPicPr>
          <p:nvPr/>
        </p:nvPicPr>
        <p:blipFill>
          <a:blip r:embed="rId2"/>
          <a:stretch>
            <a:fillRect/>
          </a:stretch>
        </p:blipFill>
        <p:spPr>
          <a:xfrm>
            <a:off x="0" y="24816"/>
            <a:ext cx="12192000" cy="6833184"/>
          </a:xfrm>
          <a:prstGeom prst="rect">
            <a:avLst/>
          </a:prstGeom>
        </p:spPr>
      </p:pic>
    </p:spTree>
    <p:extLst>
      <p:ext uri="{BB962C8B-B14F-4D97-AF65-F5344CB8AC3E}">
        <p14:creationId xmlns:p14="http://schemas.microsoft.com/office/powerpoint/2010/main" val="2853880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D5EFF1-E894-4FCF-A579-925EEAB0AF3A}"/>
              </a:ext>
            </a:extLst>
          </p:cNvPr>
          <p:cNvSpPr>
            <a:spLocks noGrp="1"/>
          </p:cNvSpPr>
          <p:nvPr>
            <p:ph type="title" idx="4294967295"/>
          </p:nvPr>
        </p:nvSpPr>
        <p:spPr>
          <a:xfrm>
            <a:off x="0" y="232675"/>
            <a:ext cx="8974138" cy="989012"/>
          </a:xfrm>
        </p:spPr>
        <p:txBody>
          <a:bodyPr>
            <a:normAutofit/>
          </a:bodyPr>
          <a:lstStyle/>
          <a:p>
            <a:r>
              <a:rPr lang="en-US" sz="2600" dirty="0">
                <a:solidFill>
                  <a:srgbClr val="FF0000"/>
                </a:solidFill>
                <a:latin typeface="Source Sans 3" panose="020B0303030403020204" pitchFamily="34" charset="0"/>
                <a:cs typeface="+mn-cs"/>
              </a:rPr>
              <a:t>Technology Is Making Our Lives Easier</a:t>
            </a:r>
            <a:endParaRPr lang="en-IN" sz="2600" dirty="0">
              <a:solidFill>
                <a:srgbClr val="FF0000"/>
              </a:solidFill>
              <a:latin typeface="Source Sans 3" panose="020B0303030403020204" pitchFamily="34" charset="0"/>
              <a:cs typeface="+mn-cs"/>
            </a:endParaRPr>
          </a:p>
        </p:txBody>
      </p:sp>
      <p:sp>
        <p:nvSpPr>
          <p:cNvPr id="2" name="Slide Number Placeholder 1">
            <a:extLst>
              <a:ext uri="{FF2B5EF4-FFF2-40B4-BE49-F238E27FC236}">
                <a16:creationId xmlns:a16="http://schemas.microsoft.com/office/drawing/2014/main" id="{495CE835-46AE-4155-883E-689F3A13DE57}"/>
              </a:ext>
            </a:extLst>
          </p:cNvPr>
          <p:cNvSpPr>
            <a:spLocks noGrp="1"/>
          </p:cNvSpPr>
          <p:nvPr>
            <p:ph type="sldNum" sz="quarter" idx="4294967295"/>
          </p:nvPr>
        </p:nvSpPr>
        <p:spPr>
          <a:xfrm>
            <a:off x="0" y="0"/>
            <a:ext cx="0" cy="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561BA9-CDCF-4958-B8AB-66F3BF063E13}" type="slidenum">
              <a:rPr kumimoji="0" lang="en-US" sz="1200" b="0" i="0" u="none" strike="noStrike" kern="1200" cap="none" spc="0" normalizeH="0" baseline="0" noProof="0" smtClean="0">
                <a:ln>
                  <a:noFill/>
                </a:ln>
                <a:solidFill>
                  <a:srgbClr val="E7E6E6">
                    <a:lumMod val="25000"/>
                  </a:srgbClr>
                </a:solidFill>
                <a:effectLst/>
                <a:uLnTx/>
                <a:uFillTx/>
                <a:latin typeface="Source Sans 3" panose="020B0303030403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E7E6E6">
                  <a:lumMod val="25000"/>
                </a:srgbClr>
              </a:solidFill>
              <a:effectLst/>
              <a:uLnTx/>
              <a:uFillTx/>
              <a:latin typeface="Source Sans 3" panose="020B0303030403020204" pitchFamily="34" charset="0"/>
            </a:endParaRPr>
          </a:p>
        </p:txBody>
      </p:sp>
      <p:cxnSp>
        <p:nvCxnSpPr>
          <p:cNvPr id="8" name="Straight Arrow Connector 7">
            <a:extLst>
              <a:ext uri="{FF2B5EF4-FFF2-40B4-BE49-F238E27FC236}">
                <a16:creationId xmlns:a16="http://schemas.microsoft.com/office/drawing/2014/main" id="{CBBFEC59-9860-426D-82E6-4C9ABE3676D2}"/>
              </a:ext>
            </a:extLst>
          </p:cNvPr>
          <p:cNvCxnSpPr/>
          <p:nvPr/>
        </p:nvCxnSpPr>
        <p:spPr>
          <a:xfrm>
            <a:off x="2606911" y="2063938"/>
            <a:ext cx="573295" cy="0"/>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332DDD3-DCE8-4FC4-A3FD-BB6D1D2FA3DD}"/>
              </a:ext>
            </a:extLst>
          </p:cNvPr>
          <p:cNvCxnSpPr>
            <a:cxnSpLocks/>
          </p:cNvCxnSpPr>
          <p:nvPr/>
        </p:nvCxnSpPr>
        <p:spPr>
          <a:xfrm flipH="1">
            <a:off x="6003233" y="1041401"/>
            <a:ext cx="39757" cy="564131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15BADAE-6F84-492C-81BA-EFE92C5FA81E}"/>
              </a:ext>
            </a:extLst>
          </p:cNvPr>
          <p:cNvSpPr txBox="1"/>
          <p:nvPr/>
        </p:nvSpPr>
        <p:spPr>
          <a:xfrm>
            <a:off x="905732" y="1090828"/>
            <a:ext cx="39756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0D0D15"/>
                </a:solidFill>
                <a:effectLst/>
                <a:uLnTx/>
                <a:uFillTx/>
                <a:latin typeface="Source Sans 3" panose="020B0303030403020204" pitchFamily="34" charset="0"/>
                <a:ea typeface="Roboto" panose="02000000000000000000" pitchFamily="2" charset="0"/>
              </a:rPr>
              <a:t>Financial Services</a:t>
            </a:r>
          </a:p>
        </p:txBody>
      </p:sp>
      <p:sp>
        <p:nvSpPr>
          <p:cNvPr id="15" name="TextBox 14">
            <a:extLst>
              <a:ext uri="{FF2B5EF4-FFF2-40B4-BE49-F238E27FC236}">
                <a16:creationId xmlns:a16="http://schemas.microsoft.com/office/drawing/2014/main" id="{A7851D0D-CAFF-4ACD-B23C-70A3E38A4D5A}"/>
              </a:ext>
            </a:extLst>
          </p:cNvPr>
          <p:cNvSpPr txBox="1"/>
          <p:nvPr/>
        </p:nvSpPr>
        <p:spPr>
          <a:xfrm>
            <a:off x="905732" y="2842167"/>
            <a:ext cx="39756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prstClr val="black"/>
                </a:solidFill>
                <a:effectLst/>
                <a:uLnTx/>
                <a:uFillTx/>
                <a:latin typeface="Source Sans 3" panose="020B0303030403020204" pitchFamily="34" charset="0"/>
                <a:ea typeface="Roboto" panose="02000000000000000000" pitchFamily="2" charset="0"/>
              </a:rPr>
              <a:t>Shopping</a:t>
            </a:r>
          </a:p>
        </p:txBody>
      </p:sp>
      <p:sp>
        <p:nvSpPr>
          <p:cNvPr id="22" name="TextBox 21">
            <a:extLst>
              <a:ext uri="{FF2B5EF4-FFF2-40B4-BE49-F238E27FC236}">
                <a16:creationId xmlns:a16="http://schemas.microsoft.com/office/drawing/2014/main" id="{435F21ED-3EE3-4405-BBF1-AC01FFD14CE9}"/>
              </a:ext>
            </a:extLst>
          </p:cNvPr>
          <p:cNvSpPr txBox="1"/>
          <p:nvPr/>
        </p:nvSpPr>
        <p:spPr>
          <a:xfrm>
            <a:off x="905732" y="4629605"/>
            <a:ext cx="39756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ource Sans 3" panose="020B0303030403020204" pitchFamily="34" charset="0"/>
                <a:ea typeface="Roboto" panose="02000000000000000000" pitchFamily="2" charset="0"/>
              </a:rPr>
              <a:t>Health and Medical Services</a:t>
            </a:r>
            <a:endParaRPr kumimoji="0" lang="en-IN" sz="1600" b="1" i="0" u="none" strike="noStrike" kern="1200" cap="none" spc="0" normalizeH="0" baseline="0" noProof="0" dirty="0">
              <a:ln>
                <a:noFill/>
              </a:ln>
              <a:solidFill>
                <a:prstClr val="black"/>
              </a:solidFill>
              <a:effectLst/>
              <a:uLnTx/>
              <a:uFillTx/>
              <a:latin typeface="Source Sans 3" panose="020B0303030403020204" pitchFamily="34" charset="0"/>
              <a:ea typeface="Roboto" panose="02000000000000000000" pitchFamily="2" charset="0"/>
            </a:endParaRPr>
          </a:p>
        </p:txBody>
      </p:sp>
      <p:sp>
        <p:nvSpPr>
          <p:cNvPr id="24" name="TextBox 23">
            <a:extLst>
              <a:ext uri="{FF2B5EF4-FFF2-40B4-BE49-F238E27FC236}">
                <a16:creationId xmlns:a16="http://schemas.microsoft.com/office/drawing/2014/main" id="{1AD32EC4-7BC1-4F1D-9133-A6841EFA67B8}"/>
              </a:ext>
            </a:extLst>
          </p:cNvPr>
          <p:cNvSpPr txBox="1"/>
          <p:nvPr/>
        </p:nvSpPr>
        <p:spPr>
          <a:xfrm>
            <a:off x="6916220" y="2842167"/>
            <a:ext cx="39756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ource Sans 3" panose="020B0303030403020204" pitchFamily="34" charset="0"/>
                <a:ea typeface="Roboto" panose="02000000000000000000" pitchFamily="2" charset="0"/>
              </a:rPr>
              <a:t>Entertainment</a:t>
            </a:r>
            <a:endParaRPr kumimoji="0" lang="en-IN" sz="1600" b="1" i="0" u="none" strike="noStrike" kern="1200" cap="none" spc="0" normalizeH="0" baseline="0" noProof="0" dirty="0">
              <a:ln>
                <a:noFill/>
              </a:ln>
              <a:solidFill>
                <a:prstClr val="black"/>
              </a:solidFill>
              <a:effectLst/>
              <a:uLnTx/>
              <a:uFillTx/>
              <a:latin typeface="Source Sans 3" panose="020B0303030403020204" pitchFamily="34" charset="0"/>
              <a:ea typeface="Roboto" panose="02000000000000000000" pitchFamily="2" charset="0"/>
            </a:endParaRPr>
          </a:p>
        </p:txBody>
      </p:sp>
      <p:sp>
        <p:nvSpPr>
          <p:cNvPr id="28" name="TextBox 27">
            <a:extLst>
              <a:ext uri="{FF2B5EF4-FFF2-40B4-BE49-F238E27FC236}">
                <a16:creationId xmlns:a16="http://schemas.microsoft.com/office/drawing/2014/main" id="{45620F93-9C13-4326-AA5C-C41DFC191DFC}"/>
              </a:ext>
            </a:extLst>
          </p:cNvPr>
          <p:cNvSpPr txBox="1"/>
          <p:nvPr/>
        </p:nvSpPr>
        <p:spPr>
          <a:xfrm>
            <a:off x="6916220" y="4629605"/>
            <a:ext cx="39756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ource Sans 3" panose="020B0303030403020204" pitchFamily="34" charset="0"/>
                <a:ea typeface="Roboto" panose="02000000000000000000" pitchFamily="2" charset="0"/>
              </a:rPr>
              <a:t>Travel</a:t>
            </a:r>
            <a:endParaRPr kumimoji="0" lang="en-IN" sz="1600" b="1" i="0" u="none" strike="noStrike" kern="1200" cap="none" spc="0" normalizeH="0" baseline="0" noProof="0" dirty="0">
              <a:ln>
                <a:noFill/>
              </a:ln>
              <a:solidFill>
                <a:prstClr val="black"/>
              </a:solidFill>
              <a:effectLst/>
              <a:uLnTx/>
              <a:uFillTx/>
              <a:latin typeface="Source Sans 3" panose="020B0303030403020204" pitchFamily="34" charset="0"/>
              <a:ea typeface="Roboto" panose="02000000000000000000" pitchFamily="2" charset="0"/>
            </a:endParaRPr>
          </a:p>
        </p:txBody>
      </p:sp>
      <p:sp>
        <p:nvSpPr>
          <p:cNvPr id="38" name="TextBox 37">
            <a:extLst>
              <a:ext uri="{FF2B5EF4-FFF2-40B4-BE49-F238E27FC236}">
                <a16:creationId xmlns:a16="http://schemas.microsoft.com/office/drawing/2014/main" id="{CD379285-B2DC-4495-8BF4-1564F3C739B7}"/>
              </a:ext>
            </a:extLst>
          </p:cNvPr>
          <p:cNvSpPr txBox="1"/>
          <p:nvPr/>
        </p:nvSpPr>
        <p:spPr>
          <a:xfrm>
            <a:off x="6916220" y="1110978"/>
            <a:ext cx="39756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0D0D15"/>
                </a:solidFill>
                <a:effectLst/>
                <a:uLnTx/>
                <a:uFillTx/>
                <a:latin typeface="Source Sans 3" panose="020B0303030403020204" pitchFamily="34" charset="0"/>
                <a:ea typeface="Roboto" panose="02000000000000000000" pitchFamily="2" charset="0"/>
              </a:rPr>
              <a:t>Monetization Of Hobbies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40" y="1381122"/>
            <a:ext cx="1548492" cy="15484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4724" y="1409699"/>
            <a:ext cx="1724026" cy="140979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1898" y="3219450"/>
            <a:ext cx="1400176" cy="140017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2850" y="5102677"/>
            <a:ext cx="1362075" cy="1362075"/>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8325" y="1476205"/>
            <a:ext cx="2256762" cy="1362244"/>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25974" y="2974520"/>
            <a:ext cx="2824547" cy="1704976"/>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53576" y="5055299"/>
            <a:ext cx="2202000" cy="1329190"/>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12329" y="3160674"/>
            <a:ext cx="2686050" cy="1317092"/>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85191" y="4894489"/>
            <a:ext cx="1566182" cy="1566182"/>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3232" y="3450770"/>
            <a:ext cx="1766108" cy="1067307"/>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5719" y="5029198"/>
            <a:ext cx="1481133" cy="1400811"/>
          </a:xfrm>
          <a:prstGeom prst="rect">
            <a:avLst/>
          </a:prstGeom>
        </p:spPr>
      </p:pic>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86246" y="1393370"/>
            <a:ext cx="1545382" cy="1461574"/>
          </a:xfrm>
          <a:prstGeom prst="rect">
            <a:avLst/>
          </a:prstGeom>
        </p:spPr>
      </p:pic>
      <p:cxnSp>
        <p:nvCxnSpPr>
          <p:cNvPr id="35" name="Straight Arrow Connector 34">
            <a:extLst>
              <a:ext uri="{FF2B5EF4-FFF2-40B4-BE49-F238E27FC236}">
                <a16:creationId xmlns:a16="http://schemas.microsoft.com/office/drawing/2014/main" id="{CBBFEC59-9860-426D-82E6-4C9ABE3676D2}"/>
              </a:ext>
            </a:extLst>
          </p:cNvPr>
          <p:cNvCxnSpPr/>
          <p:nvPr/>
        </p:nvCxnSpPr>
        <p:spPr>
          <a:xfrm>
            <a:off x="8617399" y="2063938"/>
            <a:ext cx="573295" cy="0"/>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BBFEC59-9860-426D-82E6-4C9ABE3676D2}"/>
              </a:ext>
            </a:extLst>
          </p:cNvPr>
          <p:cNvCxnSpPr/>
          <p:nvPr/>
        </p:nvCxnSpPr>
        <p:spPr>
          <a:xfrm>
            <a:off x="2606911" y="3853827"/>
            <a:ext cx="573295" cy="0"/>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BBFEC59-9860-426D-82E6-4C9ABE3676D2}"/>
              </a:ext>
            </a:extLst>
          </p:cNvPr>
          <p:cNvCxnSpPr/>
          <p:nvPr/>
        </p:nvCxnSpPr>
        <p:spPr>
          <a:xfrm>
            <a:off x="8617399" y="3853827"/>
            <a:ext cx="573295" cy="0"/>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BBFEC59-9860-426D-82E6-4C9ABE3676D2}"/>
              </a:ext>
            </a:extLst>
          </p:cNvPr>
          <p:cNvCxnSpPr/>
          <p:nvPr/>
        </p:nvCxnSpPr>
        <p:spPr>
          <a:xfrm>
            <a:off x="2606911" y="5721537"/>
            <a:ext cx="573295" cy="0"/>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BBFEC59-9860-426D-82E6-4C9ABE3676D2}"/>
              </a:ext>
            </a:extLst>
          </p:cNvPr>
          <p:cNvCxnSpPr/>
          <p:nvPr/>
        </p:nvCxnSpPr>
        <p:spPr>
          <a:xfrm>
            <a:off x="8617399" y="5721537"/>
            <a:ext cx="573295" cy="0"/>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490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586575-CB6C-451F-9B79-23CF68D2F0B4}"/>
              </a:ext>
            </a:extLst>
          </p:cNvPr>
          <p:cNvSpPr>
            <a:spLocks noGrp="1"/>
          </p:cNvSpPr>
          <p:nvPr>
            <p:ph type="title" idx="4294967295"/>
          </p:nvPr>
        </p:nvSpPr>
        <p:spPr>
          <a:xfrm>
            <a:off x="0" y="295206"/>
            <a:ext cx="8974138" cy="989012"/>
          </a:xfrm>
        </p:spPr>
        <p:txBody>
          <a:bodyPr>
            <a:normAutofit/>
          </a:bodyPr>
          <a:lstStyle/>
          <a:p>
            <a:r>
              <a:rPr lang="en-US" sz="2600" dirty="0">
                <a:solidFill>
                  <a:srgbClr val="FF0000"/>
                </a:solidFill>
                <a:latin typeface="Source Sans 3" panose="020B0303030403020204" pitchFamily="34" charset="0"/>
                <a:cs typeface="+mn-cs"/>
              </a:rPr>
              <a:t>Technology Is Disrupting Products and Business</a:t>
            </a:r>
          </a:p>
        </p:txBody>
      </p:sp>
      <p:sp>
        <p:nvSpPr>
          <p:cNvPr id="2" name="Slide Number Placeholder 1">
            <a:extLst>
              <a:ext uri="{FF2B5EF4-FFF2-40B4-BE49-F238E27FC236}">
                <a16:creationId xmlns:a16="http://schemas.microsoft.com/office/drawing/2014/main" id="{572C2BE7-FB3B-4387-A3EF-9373FAB5F449}"/>
              </a:ext>
            </a:extLst>
          </p:cNvPr>
          <p:cNvSpPr>
            <a:spLocks noGrp="1"/>
          </p:cNvSpPr>
          <p:nvPr>
            <p:ph type="sldNum" sz="quarter" idx="4294967295"/>
          </p:nvPr>
        </p:nvSpPr>
        <p:spPr>
          <a:xfrm>
            <a:off x="0" y="0"/>
            <a:ext cx="0" cy="0"/>
          </a:xfrm>
        </p:spPr>
        <p:txBody>
          <a:bodyPr/>
          <a:lstStyle/>
          <a:p>
            <a:fld id="{B3561BA9-CDCF-4958-B8AB-66F3BF063E13}" type="slidenum">
              <a:rPr lang="en-US" smtClean="0"/>
              <a:pPr/>
              <a:t>4</a:t>
            </a:fld>
            <a:endParaRPr lang="en-US" dirty="0"/>
          </a:p>
        </p:txBody>
      </p:sp>
      <p:sp>
        <p:nvSpPr>
          <p:cNvPr id="10" name="TextBox 9">
            <a:extLst>
              <a:ext uri="{FF2B5EF4-FFF2-40B4-BE49-F238E27FC236}">
                <a16:creationId xmlns:a16="http://schemas.microsoft.com/office/drawing/2014/main" id="{4F44B9D5-0FE2-4701-988E-ED3B6EAFB35B}"/>
              </a:ext>
            </a:extLst>
          </p:cNvPr>
          <p:cNvSpPr txBox="1"/>
          <p:nvPr/>
        </p:nvSpPr>
        <p:spPr>
          <a:xfrm>
            <a:off x="-133327" y="1343710"/>
            <a:ext cx="6229327" cy="646331"/>
          </a:xfrm>
          <a:prstGeom prst="rect">
            <a:avLst/>
          </a:prstGeom>
          <a:noFill/>
        </p:spPr>
        <p:txBody>
          <a:bodyPr wrap="square" rtlCol="0">
            <a:spAutoFit/>
          </a:bodyPr>
          <a:lstStyle/>
          <a:p>
            <a:pPr algn="ctr"/>
            <a:r>
              <a:rPr lang="en-US" b="1" dirty="0">
                <a:solidFill>
                  <a:schemeClr val="tx1">
                    <a:lumMod val="65000"/>
                    <a:lumOff val="35000"/>
                  </a:schemeClr>
                </a:solidFill>
              </a:rPr>
              <a:t>Previous Gen Car was more about </a:t>
            </a:r>
          </a:p>
          <a:p>
            <a:pPr algn="ctr"/>
            <a:r>
              <a:rPr lang="en-US" b="1" dirty="0">
                <a:solidFill>
                  <a:schemeClr val="tx1">
                    <a:lumMod val="65000"/>
                    <a:lumOff val="35000"/>
                  </a:schemeClr>
                </a:solidFill>
              </a:rPr>
              <a:t>Mechanical components</a:t>
            </a:r>
          </a:p>
        </p:txBody>
      </p:sp>
      <p:sp>
        <p:nvSpPr>
          <p:cNvPr id="11" name="TextBox 10">
            <a:extLst>
              <a:ext uri="{FF2B5EF4-FFF2-40B4-BE49-F238E27FC236}">
                <a16:creationId xmlns:a16="http://schemas.microsoft.com/office/drawing/2014/main" id="{8860EF6D-33F6-428A-9348-9DD6FE7840F1}"/>
              </a:ext>
            </a:extLst>
          </p:cNvPr>
          <p:cNvSpPr txBox="1"/>
          <p:nvPr/>
        </p:nvSpPr>
        <p:spPr>
          <a:xfrm>
            <a:off x="5711727" y="1247477"/>
            <a:ext cx="5847182" cy="369332"/>
          </a:xfrm>
          <a:prstGeom prst="rect">
            <a:avLst/>
          </a:prstGeom>
          <a:noFill/>
        </p:spPr>
        <p:txBody>
          <a:bodyPr wrap="square" rtlCol="0">
            <a:spAutoFit/>
          </a:bodyPr>
          <a:lstStyle/>
          <a:p>
            <a:pPr algn="ctr"/>
            <a:r>
              <a:rPr lang="en-US" b="1" dirty="0">
                <a:solidFill>
                  <a:schemeClr val="tx1">
                    <a:lumMod val="65000"/>
                    <a:lumOff val="35000"/>
                  </a:schemeClr>
                </a:solidFill>
              </a:rPr>
              <a:t>Today’s Cars Require Technology As Their USP </a:t>
            </a:r>
          </a:p>
        </p:txBody>
      </p:sp>
      <p:sp>
        <p:nvSpPr>
          <p:cNvPr id="12" name="TextBox 11">
            <a:extLst>
              <a:ext uri="{FF2B5EF4-FFF2-40B4-BE49-F238E27FC236}">
                <a16:creationId xmlns:a16="http://schemas.microsoft.com/office/drawing/2014/main" id="{5A2162E7-03EB-46E7-8671-F6E422FAE553}"/>
              </a:ext>
            </a:extLst>
          </p:cNvPr>
          <p:cNvSpPr txBox="1"/>
          <p:nvPr/>
        </p:nvSpPr>
        <p:spPr>
          <a:xfrm>
            <a:off x="1139013" y="5831026"/>
            <a:ext cx="10651987" cy="707886"/>
          </a:xfrm>
          <a:prstGeom prst="rect">
            <a:avLst/>
          </a:prstGeom>
          <a:noFill/>
        </p:spPr>
        <p:txBody>
          <a:bodyPr wrap="square" rtlCol="0">
            <a:spAutoFit/>
          </a:bodyPr>
          <a:lstStyle/>
          <a:p>
            <a:pPr algn="ctr"/>
            <a:r>
              <a:rPr lang="en-US" sz="2000" b="1" dirty="0">
                <a:solidFill>
                  <a:schemeClr val="tx1">
                    <a:lumMod val="65000"/>
                    <a:lumOff val="35000"/>
                  </a:schemeClr>
                </a:solidFill>
              </a:rPr>
              <a:t>New age cars involve complex technology with ~100mn lines of code.</a:t>
            </a:r>
          </a:p>
          <a:p>
            <a:pPr algn="ctr"/>
            <a:r>
              <a:rPr lang="en-US" sz="2000" b="1" dirty="0">
                <a:solidFill>
                  <a:schemeClr val="tx1">
                    <a:lumMod val="65000"/>
                    <a:lumOff val="35000"/>
                  </a:schemeClr>
                </a:solidFill>
              </a:rPr>
              <a:t>This may even rise to 200-300mn lines of code in future</a:t>
            </a:r>
          </a:p>
        </p:txBody>
      </p:sp>
      <p:cxnSp>
        <p:nvCxnSpPr>
          <p:cNvPr id="20" name="Straight Arrow Connector 19">
            <a:extLst>
              <a:ext uri="{FF2B5EF4-FFF2-40B4-BE49-F238E27FC236}">
                <a16:creationId xmlns:a16="http://schemas.microsoft.com/office/drawing/2014/main" id="{7F07A288-96EF-4A0A-AE9C-8D8CCC98FE4B}"/>
              </a:ext>
            </a:extLst>
          </p:cNvPr>
          <p:cNvCxnSpPr>
            <a:cxnSpLocks/>
          </p:cNvCxnSpPr>
          <p:nvPr/>
        </p:nvCxnSpPr>
        <p:spPr>
          <a:xfrm>
            <a:off x="8342733" y="5198450"/>
            <a:ext cx="0" cy="688525"/>
          </a:xfrm>
          <a:prstGeom prst="straightConnector1">
            <a:avLst/>
          </a:prstGeom>
          <a:ln w="38100">
            <a:prstDash val="lgDash"/>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4975" y="1698547"/>
            <a:ext cx="6295550" cy="3492577"/>
          </a:xfrm>
          <a:prstGeom prst="rect">
            <a:avLst/>
          </a:prstGeom>
        </p:spPr>
      </p:pic>
      <p:pic>
        <p:nvPicPr>
          <p:cNvPr id="1026" name="Picture 2">
            <a:extLst>
              <a:ext uri="{FF2B5EF4-FFF2-40B4-BE49-F238E27FC236}">
                <a16:creationId xmlns:a16="http://schemas.microsoft.com/office/drawing/2014/main" id="{CB7FE6B9-2E8C-4557-BF54-5D7E2B19F35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05411" y="2292350"/>
            <a:ext cx="4367805" cy="23866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3AA7F52-5275-4CEE-9693-B9136380041F}"/>
              </a:ext>
            </a:extLst>
          </p:cNvPr>
          <p:cNvSpPr/>
          <p:nvPr/>
        </p:nvSpPr>
        <p:spPr>
          <a:xfrm>
            <a:off x="0" y="6496713"/>
            <a:ext cx="6096000" cy="261610"/>
          </a:xfrm>
          <a:prstGeom prst="rect">
            <a:avLst/>
          </a:prstGeom>
        </p:spPr>
        <p:txBody>
          <a:bodyPr>
            <a:spAutoFit/>
          </a:bodyPr>
          <a:lstStyle/>
          <a:p>
            <a:r>
              <a:rPr lang="en-US" sz="1050" dirty="0"/>
              <a:t>Source: MOFSL. These images are used for illustration purpose only</a:t>
            </a:r>
          </a:p>
        </p:txBody>
      </p:sp>
    </p:spTree>
    <p:extLst>
      <p:ext uri="{BB962C8B-B14F-4D97-AF65-F5344CB8AC3E}">
        <p14:creationId xmlns:p14="http://schemas.microsoft.com/office/powerpoint/2010/main" val="162193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21" name="TextBox 20"/>
          <p:cNvSpPr txBox="1"/>
          <p:nvPr/>
        </p:nvSpPr>
        <p:spPr>
          <a:xfrm>
            <a:off x="5744796" y="1211859"/>
            <a:ext cx="646331" cy="369332"/>
          </a:xfrm>
          <a:prstGeom prst="rect">
            <a:avLst/>
          </a:prstGeom>
          <a:noFill/>
        </p:spPr>
        <p:txBody>
          <a:bodyPr wrap="none" rtlCol="0">
            <a:spAutoFit/>
          </a:bodyPr>
          <a:lstStyle/>
          <a:p>
            <a:pPr algn="ctr" defTabSz="1219170">
              <a:buClr>
                <a:srgbClr val="000000"/>
              </a:buClr>
            </a:pPr>
            <a:r>
              <a:rPr lang="en-US" altLang="en-US" kern="0" dirty="0">
                <a:solidFill>
                  <a:srgbClr val="FF0000"/>
                </a:solidFill>
                <a:latin typeface="Source Sans 3" panose="020B0303030403020204" pitchFamily="34" charset="0"/>
                <a:ea typeface="Roboto" pitchFamily="2" charset="0"/>
                <a:cs typeface="Arial"/>
                <a:sym typeface="Arial"/>
              </a:rPr>
              <a:t>2024</a:t>
            </a:r>
          </a:p>
        </p:txBody>
      </p:sp>
      <p:sp>
        <p:nvSpPr>
          <p:cNvPr id="22" name="TextBox 21"/>
          <p:cNvSpPr txBox="1"/>
          <p:nvPr/>
        </p:nvSpPr>
        <p:spPr>
          <a:xfrm>
            <a:off x="1786636" y="1180247"/>
            <a:ext cx="646331" cy="369332"/>
          </a:xfrm>
          <a:prstGeom prst="rect">
            <a:avLst/>
          </a:prstGeom>
          <a:noFill/>
        </p:spPr>
        <p:txBody>
          <a:bodyPr wrap="none" rtlCol="0">
            <a:spAutoFit/>
          </a:bodyPr>
          <a:lstStyle/>
          <a:p>
            <a:pPr defTabSz="1219170">
              <a:buClr>
                <a:srgbClr val="000000"/>
              </a:buClr>
            </a:pPr>
            <a:r>
              <a:rPr lang="en-US" altLang="en-US" kern="0" dirty="0">
                <a:solidFill>
                  <a:srgbClr val="FF0000"/>
                </a:solidFill>
                <a:latin typeface="Source Sans 3" panose="020B0303030403020204" pitchFamily="34" charset="0"/>
                <a:ea typeface="Roboto" pitchFamily="2" charset="0"/>
                <a:cs typeface="Arial"/>
                <a:sym typeface="Arial"/>
              </a:rPr>
              <a:t>2009</a:t>
            </a:r>
          </a:p>
        </p:txBody>
      </p:sp>
      <p:sp>
        <p:nvSpPr>
          <p:cNvPr id="34" name="Freeform 33"/>
          <p:cNvSpPr/>
          <p:nvPr/>
        </p:nvSpPr>
        <p:spPr>
          <a:xfrm>
            <a:off x="624898" y="1764143"/>
            <a:ext cx="1452026" cy="871215"/>
          </a:xfrm>
          <a:custGeom>
            <a:avLst/>
            <a:gdLst>
              <a:gd name="connsiteX0" fmla="*/ 0 w 1452026"/>
              <a:gd name="connsiteY0" fmla="*/ 0 h 871215"/>
              <a:gd name="connsiteX1" fmla="*/ 1452026 w 1452026"/>
              <a:gd name="connsiteY1" fmla="*/ 0 h 871215"/>
              <a:gd name="connsiteX2" fmla="*/ 1452026 w 1452026"/>
              <a:gd name="connsiteY2" fmla="*/ 871215 h 871215"/>
              <a:gd name="connsiteX3" fmla="*/ 0 w 1452026"/>
              <a:gd name="connsiteY3" fmla="*/ 871215 h 871215"/>
              <a:gd name="connsiteX4" fmla="*/ 0 w 1452026"/>
              <a:gd name="connsiteY4" fmla="*/ 0 h 8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026" h="871215">
                <a:moveTo>
                  <a:pt x="0" y="0"/>
                </a:moveTo>
                <a:lnTo>
                  <a:pt x="1452026" y="0"/>
                </a:lnTo>
                <a:lnTo>
                  <a:pt x="1452026" y="871215"/>
                </a:lnTo>
                <a:lnTo>
                  <a:pt x="0" y="871215"/>
                </a:lnTo>
                <a:lnTo>
                  <a:pt x="0" y="0"/>
                </a:lnTo>
                <a:close/>
              </a:path>
            </a:pathLst>
          </a:custGeom>
          <a:solidFill>
            <a:srgbClr val="FA1432"/>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Source Sans 3" panose="020B0303030403020204" pitchFamily="34" charset="0"/>
                <a:ea typeface="Roboto" panose="02000000000000000000" pitchFamily="2" charset="0"/>
              </a:rPr>
              <a:t>IT Services</a:t>
            </a:r>
          </a:p>
        </p:txBody>
      </p:sp>
      <p:sp>
        <p:nvSpPr>
          <p:cNvPr id="35" name="Freeform 34"/>
          <p:cNvSpPr/>
          <p:nvPr/>
        </p:nvSpPr>
        <p:spPr>
          <a:xfrm>
            <a:off x="2172227" y="1764143"/>
            <a:ext cx="1452026" cy="871215"/>
          </a:xfrm>
          <a:custGeom>
            <a:avLst/>
            <a:gdLst>
              <a:gd name="connsiteX0" fmla="*/ 0 w 1452026"/>
              <a:gd name="connsiteY0" fmla="*/ 0 h 871215"/>
              <a:gd name="connsiteX1" fmla="*/ 1452026 w 1452026"/>
              <a:gd name="connsiteY1" fmla="*/ 0 h 871215"/>
              <a:gd name="connsiteX2" fmla="*/ 1452026 w 1452026"/>
              <a:gd name="connsiteY2" fmla="*/ 871215 h 871215"/>
              <a:gd name="connsiteX3" fmla="*/ 0 w 1452026"/>
              <a:gd name="connsiteY3" fmla="*/ 871215 h 871215"/>
              <a:gd name="connsiteX4" fmla="*/ 0 w 1452026"/>
              <a:gd name="connsiteY4" fmla="*/ 0 h 8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026" h="871215">
                <a:moveTo>
                  <a:pt x="0" y="0"/>
                </a:moveTo>
                <a:lnTo>
                  <a:pt x="1452026" y="0"/>
                </a:lnTo>
                <a:lnTo>
                  <a:pt x="1452026" y="871215"/>
                </a:lnTo>
                <a:lnTo>
                  <a:pt x="0" y="871215"/>
                </a:lnTo>
                <a:lnTo>
                  <a:pt x="0" y="0"/>
                </a:lnTo>
                <a:close/>
              </a:path>
            </a:pathLst>
          </a:custGeom>
          <a:solidFill>
            <a:schemeClr val="bg1">
              <a:lumMod val="65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Source Sans 3" panose="020B0303030403020204" pitchFamily="34" charset="0"/>
                <a:ea typeface="Roboto" panose="02000000000000000000" pitchFamily="2" charset="0"/>
              </a:rPr>
              <a:t>Business Process Management</a:t>
            </a:r>
          </a:p>
        </p:txBody>
      </p:sp>
      <p:sp>
        <p:nvSpPr>
          <p:cNvPr id="36" name="Freeform 35"/>
          <p:cNvSpPr/>
          <p:nvPr/>
        </p:nvSpPr>
        <p:spPr>
          <a:xfrm>
            <a:off x="612788" y="2893539"/>
            <a:ext cx="1452026" cy="871215"/>
          </a:xfrm>
          <a:custGeom>
            <a:avLst/>
            <a:gdLst>
              <a:gd name="connsiteX0" fmla="*/ 0 w 1452026"/>
              <a:gd name="connsiteY0" fmla="*/ 0 h 871215"/>
              <a:gd name="connsiteX1" fmla="*/ 1452026 w 1452026"/>
              <a:gd name="connsiteY1" fmla="*/ 0 h 871215"/>
              <a:gd name="connsiteX2" fmla="*/ 1452026 w 1452026"/>
              <a:gd name="connsiteY2" fmla="*/ 871215 h 871215"/>
              <a:gd name="connsiteX3" fmla="*/ 0 w 1452026"/>
              <a:gd name="connsiteY3" fmla="*/ 871215 h 871215"/>
              <a:gd name="connsiteX4" fmla="*/ 0 w 1452026"/>
              <a:gd name="connsiteY4" fmla="*/ 0 h 8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026" h="871215">
                <a:moveTo>
                  <a:pt x="0" y="0"/>
                </a:moveTo>
                <a:lnTo>
                  <a:pt x="1452026" y="0"/>
                </a:lnTo>
                <a:lnTo>
                  <a:pt x="1452026" y="871215"/>
                </a:lnTo>
                <a:lnTo>
                  <a:pt x="0" y="871215"/>
                </a:lnTo>
                <a:lnTo>
                  <a:pt x="0" y="0"/>
                </a:lnTo>
                <a:close/>
              </a:path>
            </a:pathLst>
          </a:custGeom>
          <a:solidFill>
            <a:srgbClr val="244C84"/>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Source Sans 3" panose="020B0303030403020204" pitchFamily="34" charset="0"/>
              </a:rPr>
              <a:t>Engineering Research &amp; Development</a:t>
            </a:r>
            <a:endParaRPr lang="en-US" sz="1600" kern="1200" dirty="0">
              <a:latin typeface="Source Sans 3" panose="020B0303030403020204" pitchFamily="34" charset="0"/>
              <a:ea typeface="Roboto" panose="02000000000000000000" pitchFamily="2" charset="0"/>
            </a:endParaRPr>
          </a:p>
        </p:txBody>
      </p:sp>
      <p:sp>
        <p:nvSpPr>
          <p:cNvPr id="37" name="Freeform 36"/>
          <p:cNvSpPr/>
          <p:nvPr/>
        </p:nvSpPr>
        <p:spPr>
          <a:xfrm>
            <a:off x="2172227" y="2893539"/>
            <a:ext cx="1452026" cy="871215"/>
          </a:xfrm>
          <a:custGeom>
            <a:avLst/>
            <a:gdLst>
              <a:gd name="connsiteX0" fmla="*/ 0 w 1452026"/>
              <a:gd name="connsiteY0" fmla="*/ 0 h 871215"/>
              <a:gd name="connsiteX1" fmla="*/ 1452026 w 1452026"/>
              <a:gd name="connsiteY1" fmla="*/ 0 h 871215"/>
              <a:gd name="connsiteX2" fmla="*/ 1452026 w 1452026"/>
              <a:gd name="connsiteY2" fmla="*/ 871215 h 871215"/>
              <a:gd name="connsiteX3" fmla="*/ 0 w 1452026"/>
              <a:gd name="connsiteY3" fmla="*/ 871215 h 871215"/>
              <a:gd name="connsiteX4" fmla="*/ 0 w 1452026"/>
              <a:gd name="connsiteY4" fmla="*/ 0 h 8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026" h="871215">
                <a:moveTo>
                  <a:pt x="0" y="0"/>
                </a:moveTo>
                <a:lnTo>
                  <a:pt x="1452026" y="0"/>
                </a:lnTo>
                <a:lnTo>
                  <a:pt x="1452026" y="871215"/>
                </a:lnTo>
                <a:lnTo>
                  <a:pt x="0" y="871215"/>
                </a:lnTo>
                <a:lnTo>
                  <a:pt x="0" y="0"/>
                </a:lnTo>
                <a:close/>
              </a:path>
            </a:pathLst>
          </a:custGeom>
          <a:solidFill>
            <a:srgbClr val="FA1432"/>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Source Sans 3" panose="020B0303030403020204" pitchFamily="34" charset="0"/>
                <a:ea typeface="Roboto" panose="02000000000000000000" pitchFamily="2" charset="0"/>
              </a:rPr>
              <a:t>Software Products</a:t>
            </a:r>
          </a:p>
        </p:txBody>
      </p:sp>
      <p:sp>
        <p:nvSpPr>
          <p:cNvPr id="38" name="Freeform 37"/>
          <p:cNvSpPr/>
          <p:nvPr/>
        </p:nvSpPr>
        <p:spPr>
          <a:xfrm>
            <a:off x="612483" y="4040096"/>
            <a:ext cx="1452026" cy="871215"/>
          </a:xfrm>
          <a:custGeom>
            <a:avLst/>
            <a:gdLst>
              <a:gd name="connsiteX0" fmla="*/ 0 w 1452026"/>
              <a:gd name="connsiteY0" fmla="*/ 0 h 871215"/>
              <a:gd name="connsiteX1" fmla="*/ 1452026 w 1452026"/>
              <a:gd name="connsiteY1" fmla="*/ 0 h 871215"/>
              <a:gd name="connsiteX2" fmla="*/ 1452026 w 1452026"/>
              <a:gd name="connsiteY2" fmla="*/ 871215 h 871215"/>
              <a:gd name="connsiteX3" fmla="*/ 0 w 1452026"/>
              <a:gd name="connsiteY3" fmla="*/ 871215 h 871215"/>
              <a:gd name="connsiteX4" fmla="*/ 0 w 1452026"/>
              <a:gd name="connsiteY4" fmla="*/ 0 h 8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026" h="871215">
                <a:moveTo>
                  <a:pt x="0" y="0"/>
                </a:moveTo>
                <a:lnTo>
                  <a:pt x="1452026" y="0"/>
                </a:lnTo>
                <a:lnTo>
                  <a:pt x="1452026" y="871215"/>
                </a:lnTo>
                <a:lnTo>
                  <a:pt x="0" y="871215"/>
                </a:lnTo>
                <a:lnTo>
                  <a:pt x="0" y="0"/>
                </a:lnTo>
                <a:close/>
              </a:path>
            </a:pathLst>
          </a:custGeom>
          <a:solidFill>
            <a:srgbClr val="FA1432"/>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Source Sans 3" panose="020B0303030403020204" pitchFamily="34" charset="0"/>
                <a:ea typeface="Roboto" panose="02000000000000000000" pitchFamily="2" charset="0"/>
              </a:rPr>
              <a:t>E-Commerce</a:t>
            </a:r>
          </a:p>
        </p:txBody>
      </p:sp>
      <p:sp>
        <p:nvSpPr>
          <p:cNvPr id="39" name="Freeform 38"/>
          <p:cNvSpPr/>
          <p:nvPr/>
        </p:nvSpPr>
        <p:spPr>
          <a:xfrm>
            <a:off x="2172227" y="4040096"/>
            <a:ext cx="1452026" cy="871215"/>
          </a:xfrm>
          <a:custGeom>
            <a:avLst/>
            <a:gdLst>
              <a:gd name="connsiteX0" fmla="*/ 0 w 1452026"/>
              <a:gd name="connsiteY0" fmla="*/ 0 h 871215"/>
              <a:gd name="connsiteX1" fmla="*/ 1452026 w 1452026"/>
              <a:gd name="connsiteY1" fmla="*/ 0 h 871215"/>
              <a:gd name="connsiteX2" fmla="*/ 1452026 w 1452026"/>
              <a:gd name="connsiteY2" fmla="*/ 871215 h 871215"/>
              <a:gd name="connsiteX3" fmla="*/ 0 w 1452026"/>
              <a:gd name="connsiteY3" fmla="*/ 871215 h 871215"/>
              <a:gd name="connsiteX4" fmla="*/ 0 w 1452026"/>
              <a:gd name="connsiteY4" fmla="*/ 0 h 8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026" h="871215">
                <a:moveTo>
                  <a:pt x="0" y="0"/>
                </a:moveTo>
                <a:lnTo>
                  <a:pt x="1452026" y="0"/>
                </a:lnTo>
                <a:lnTo>
                  <a:pt x="1452026" y="871215"/>
                </a:lnTo>
                <a:lnTo>
                  <a:pt x="0" y="871215"/>
                </a:lnTo>
                <a:lnTo>
                  <a:pt x="0" y="0"/>
                </a:lnTo>
                <a:close/>
              </a:path>
            </a:pathLst>
          </a:custGeom>
          <a:solidFill>
            <a:schemeClr val="tx1">
              <a:lumMod val="50000"/>
              <a:lumOff val="5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Source Sans 3" panose="020B0303030403020204" pitchFamily="34" charset="0"/>
                <a:ea typeface="Roboto" panose="02000000000000000000" pitchFamily="2" charset="0"/>
              </a:rPr>
              <a:t>Telecom</a:t>
            </a:r>
          </a:p>
        </p:txBody>
      </p:sp>
      <p:sp>
        <p:nvSpPr>
          <p:cNvPr id="7" name="Freeform 6"/>
          <p:cNvSpPr/>
          <p:nvPr/>
        </p:nvSpPr>
        <p:spPr>
          <a:xfrm>
            <a:off x="3867590" y="1763354"/>
            <a:ext cx="1425788" cy="855473"/>
          </a:xfrm>
          <a:custGeom>
            <a:avLst/>
            <a:gdLst>
              <a:gd name="connsiteX0" fmla="*/ 0 w 1425788"/>
              <a:gd name="connsiteY0" fmla="*/ 0 h 855473"/>
              <a:gd name="connsiteX1" fmla="*/ 1425788 w 1425788"/>
              <a:gd name="connsiteY1" fmla="*/ 0 h 855473"/>
              <a:gd name="connsiteX2" fmla="*/ 1425788 w 1425788"/>
              <a:gd name="connsiteY2" fmla="*/ 855473 h 855473"/>
              <a:gd name="connsiteX3" fmla="*/ 0 w 1425788"/>
              <a:gd name="connsiteY3" fmla="*/ 855473 h 855473"/>
              <a:gd name="connsiteX4" fmla="*/ 0 w 1425788"/>
              <a:gd name="connsiteY4" fmla="*/ 0 h 85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788" h="855473">
                <a:moveTo>
                  <a:pt x="0" y="0"/>
                </a:moveTo>
                <a:lnTo>
                  <a:pt x="1425788" y="0"/>
                </a:lnTo>
                <a:lnTo>
                  <a:pt x="1425788" y="855473"/>
                </a:lnTo>
                <a:lnTo>
                  <a:pt x="0" y="855473"/>
                </a:lnTo>
                <a:lnTo>
                  <a:pt x="0" y="0"/>
                </a:lnTo>
                <a:close/>
              </a:path>
            </a:pathLst>
          </a:custGeom>
          <a:solidFill>
            <a:srgbClr val="244C84"/>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Source Sans 3" panose="020B0303030403020204" pitchFamily="34" charset="0"/>
              </a:rPr>
              <a:t>Cloud</a:t>
            </a:r>
          </a:p>
        </p:txBody>
      </p:sp>
      <p:sp>
        <p:nvSpPr>
          <p:cNvPr id="8" name="Freeform 7"/>
          <p:cNvSpPr/>
          <p:nvPr/>
        </p:nvSpPr>
        <p:spPr>
          <a:xfrm>
            <a:off x="5351894" y="1763354"/>
            <a:ext cx="1425788" cy="855473"/>
          </a:xfrm>
          <a:custGeom>
            <a:avLst/>
            <a:gdLst>
              <a:gd name="connsiteX0" fmla="*/ 0 w 1425788"/>
              <a:gd name="connsiteY0" fmla="*/ 0 h 855473"/>
              <a:gd name="connsiteX1" fmla="*/ 1425788 w 1425788"/>
              <a:gd name="connsiteY1" fmla="*/ 0 h 855473"/>
              <a:gd name="connsiteX2" fmla="*/ 1425788 w 1425788"/>
              <a:gd name="connsiteY2" fmla="*/ 855473 h 855473"/>
              <a:gd name="connsiteX3" fmla="*/ 0 w 1425788"/>
              <a:gd name="connsiteY3" fmla="*/ 855473 h 855473"/>
              <a:gd name="connsiteX4" fmla="*/ 0 w 1425788"/>
              <a:gd name="connsiteY4" fmla="*/ 0 h 85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788" h="855473">
                <a:moveTo>
                  <a:pt x="0" y="0"/>
                </a:moveTo>
                <a:lnTo>
                  <a:pt x="1425788" y="0"/>
                </a:lnTo>
                <a:lnTo>
                  <a:pt x="1425788" y="855473"/>
                </a:lnTo>
                <a:lnTo>
                  <a:pt x="0" y="855473"/>
                </a:lnTo>
                <a:lnTo>
                  <a:pt x="0" y="0"/>
                </a:lnTo>
                <a:close/>
              </a:path>
            </a:pathLst>
          </a:custGeom>
          <a:solidFill>
            <a:schemeClr val="bg1">
              <a:lumMod val="65000"/>
            </a:schemeClr>
          </a:solidFill>
        </p:spPr>
        <p:style>
          <a:lnRef idx="2">
            <a:schemeClr val="lt1">
              <a:hueOff val="0"/>
              <a:satOff val="0"/>
              <a:lumOff val="0"/>
              <a:alphaOff val="0"/>
            </a:schemeClr>
          </a:lnRef>
          <a:fillRef idx="1">
            <a:scrgbClr r="0" g="0" b="0"/>
          </a:fillRef>
          <a:effectRef idx="0">
            <a:schemeClr val="accent1">
              <a:shade val="50000"/>
              <a:hueOff val="0"/>
              <a:satOff val="-13074"/>
              <a:lumOff val="11408"/>
              <a:alphaOff val="0"/>
            </a:schemeClr>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Source Sans 3" panose="020B0303030403020204" pitchFamily="34" charset="0"/>
              </a:rPr>
              <a:t>AI</a:t>
            </a:r>
          </a:p>
        </p:txBody>
      </p:sp>
      <p:sp>
        <p:nvSpPr>
          <p:cNvPr id="9" name="Freeform 8"/>
          <p:cNvSpPr/>
          <p:nvPr/>
        </p:nvSpPr>
        <p:spPr>
          <a:xfrm>
            <a:off x="6881990" y="1762724"/>
            <a:ext cx="1425788" cy="855473"/>
          </a:xfrm>
          <a:custGeom>
            <a:avLst/>
            <a:gdLst>
              <a:gd name="connsiteX0" fmla="*/ 0 w 1425788"/>
              <a:gd name="connsiteY0" fmla="*/ 0 h 855473"/>
              <a:gd name="connsiteX1" fmla="*/ 1425788 w 1425788"/>
              <a:gd name="connsiteY1" fmla="*/ 0 h 855473"/>
              <a:gd name="connsiteX2" fmla="*/ 1425788 w 1425788"/>
              <a:gd name="connsiteY2" fmla="*/ 855473 h 855473"/>
              <a:gd name="connsiteX3" fmla="*/ 0 w 1425788"/>
              <a:gd name="connsiteY3" fmla="*/ 855473 h 855473"/>
              <a:gd name="connsiteX4" fmla="*/ 0 w 1425788"/>
              <a:gd name="connsiteY4" fmla="*/ 0 h 85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788" h="855473">
                <a:moveTo>
                  <a:pt x="0" y="0"/>
                </a:moveTo>
                <a:lnTo>
                  <a:pt x="1425788" y="0"/>
                </a:lnTo>
                <a:lnTo>
                  <a:pt x="1425788" y="855473"/>
                </a:lnTo>
                <a:lnTo>
                  <a:pt x="0" y="855473"/>
                </a:lnTo>
                <a:lnTo>
                  <a:pt x="0" y="0"/>
                </a:lnTo>
                <a:close/>
              </a:path>
            </a:pathLst>
          </a:custGeom>
          <a:solidFill>
            <a:schemeClr val="tx1">
              <a:lumMod val="50000"/>
              <a:lumOff val="50000"/>
            </a:schemeClr>
          </a:solidFill>
        </p:spPr>
        <p:style>
          <a:lnRef idx="2">
            <a:schemeClr val="lt1">
              <a:hueOff val="0"/>
              <a:satOff val="0"/>
              <a:lumOff val="0"/>
              <a:alphaOff val="0"/>
            </a:schemeClr>
          </a:lnRef>
          <a:fillRef idx="1">
            <a:scrgbClr r="0" g="0" b="0"/>
          </a:fillRef>
          <a:effectRef idx="0">
            <a:schemeClr val="accent1">
              <a:shade val="50000"/>
              <a:hueOff val="0"/>
              <a:satOff val="-26148"/>
              <a:lumOff val="22816"/>
              <a:alphaOff val="0"/>
            </a:schemeClr>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Source Sans 3" panose="020B0303030403020204" pitchFamily="34" charset="0"/>
              </a:rPr>
              <a:t>Electronic Management Services</a:t>
            </a:r>
          </a:p>
        </p:txBody>
      </p:sp>
      <p:sp>
        <p:nvSpPr>
          <p:cNvPr id="10" name="Freeform 9"/>
          <p:cNvSpPr/>
          <p:nvPr/>
        </p:nvSpPr>
        <p:spPr>
          <a:xfrm>
            <a:off x="3867590" y="2909281"/>
            <a:ext cx="1425788" cy="855473"/>
          </a:xfrm>
          <a:custGeom>
            <a:avLst/>
            <a:gdLst>
              <a:gd name="connsiteX0" fmla="*/ 0 w 1425788"/>
              <a:gd name="connsiteY0" fmla="*/ 0 h 855473"/>
              <a:gd name="connsiteX1" fmla="*/ 1425788 w 1425788"/>
              <a:gd name="connsiteY1" fmla="*/ 0 h 855473"/>
              <a:gd name="connsiteX2" fmla="*/ 1425788 w 1425788"/>
              <a:gd name="connsiteY2" fmla="*/ 855473 h 855473"/>
              <a:gd name="connsiteX3" fmla="*/ 0 w 1425788"/>
              <a:gd name="connsiteY3" fmla="*/ 855473 h 855473"/>
              <a:gd name="connsiteX4" fmla="*/ 0 w 1425788"/>
              <a:gd name="connsiteY4" fmla="*/ 0 h 85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788" h="855473">
                <a:moveTo>
                  <a:pt x="0" y="0"/>
                </a:moveTo>
                <a:lnTo>
                  <a:pt x="1425788" y="0"/>
                </a:lnTo>
                <a:lnTo>
                  <a:pt x="1425788" y="855473"/>
                </a:lnTo>
                <a:lnTo>
                  <a:pt x="0" y="855473"/>
                </a:lnTo>
                <a:lnTo>
                  <a:pt x="0" y="0"/>
                </a:lnTo>
                <a:close/>
              </a:path>
            </a:pathLst>
          </a:custGeom>
          <a:solidFill>
            <a:schemeClr val="bg1">
              <a:lumMod val="65000"/>
            </a:schemeClr>
          </a:solidFill>
        </p:spPr>
        <p:style>
          <a:lnRef idx="2">
            <a:schemeClr val="lt1">
              <a:hueOff val="0"/>
              <a:satOff val="0"/>
              <a:lumOff val="0"/>
              <a:alphaOff val="0"/>
            </a:schemeClr>
          </a:lnRef>
          <a:fillRef idx="1">
            <a:scrgbClr r="0" g="0" b="0"/>
          </a:fillRef>
          <a:effectRef idx="0">
            <a:schemeClr val="accent1">
              <a:shade val="50000"/>
              <a:hueOff val="0"/>
              <a:satOff val="-39221"/>
              <a:lumOff val="34223"/>
              <a:alphaOff val="0"/>
            </a:schemeClr>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Source Sans 3" panose="020B0303030403020204" pitchFamily="34" charset="0"/>
              </a:rPr>
              <a:t>Blockchain</a:t>
            </a:r>
          </a:p>
        </p:txBody>
      </p:sp>
      <p:sp>
        <p:nvSpPr>
          <p:cNvPr id="11" name="Freeform 10"/>
          <p:cNvSpPr/>
          <p:nvPr/>
        </p:nvSpPr>
        <p:spPr>
          <a:xfrm>
            <a:off x="5351894" y="2909281"/>
            <a:ext cx="1425788" cy="855473"/>
          </a:xfrm>
          <a:custGeom>
            <a:avLst/>
            <a:gdLst>
              <a:gd name="connsiteX0" fmla="*/ 0 w 1425788"/>
              <a:gd name="connsiteY0" fmla="*/ 0 h 855473"/>
              <a:gd name="connsiteX1" fmla="*/ 1425788 w 1425788"/>
              <a:gd name="connsiteY1" fmla="*/ 0 h 855473"/>
              <a:gd name="connsiteX2" fmla="*/ 1425788 w 1425788"/>
              <a:gd name="connsiteY2" fmla="*/ 855473 h 855473"/>
              <a:gd name="connsiteX3" fmla="*/ 0 w 1425788"/>
              <a:gd name="connsiteY3" fmla="*/ 855473 h 855473"/>
              <a:gd name="connsiteX4" fmla="*/ 0 w 1425788"/>
              <a:gd name="connsiteY4" fmla="*/ 0 h 85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788" h="855473">
                <a:moveTo>
                  <a:pt x="0" y="0"/>
                </a:moveTo>
                <a:lnTo>
                  <a:pt x="1425788" y="0"/>
                </a:lnTo>
                <a:lnTo>
                  <a:pt x="1425788" y="855473"/>
                </a:lnTo>
                <a:lnTo>
                  <a:pt x="0" y="855473"/>
                </a:lnTo>
                <a:lnTo>
                  <a:pt x="0" y="0"/>
                </a:lnTo>
                <a:close/>
              </a:path>
            </a:pathLst>
          </a:custGeom>
          <a:solidFill>
            <a:srgbClr val="244C84"/>
          </a:solidFill>
        </p:spPr>
        <p:style>
          <a:lnRef idx="2">
            <a:schemeClr val="lt1">
              <a:hueOff val="0"/>
              <a:satOff val="0"/>
              <a:lumOff val="0"/>
              <a:alphaOff val="0"/>
            </a:schemeClr>
          </a:lnRef>
          <a:fillRef idx="1">
            <a:scrgbClr r="0" g="0" b="0"/>
          </a:fillRef>
          <a:effectRef idx="0">
            <a:schemeClr val="accent1">
              <a:shade val="50000"/>
              <a:hueOff val="0"/>
              <a:satOff val="-52295"/>
              <a:lumOff val="45631"/>
              <a:alphaOff val="0"/>
            </a:schemeClr>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Source Sans 3" panose="020B0303030403020204" pitchFamily="34" charset="0"/>
              </a:rPr>
              <a:t>Fintech</a:t>
            </a:r>
          </a:p>
        </p:txBody>
      </p:sp>
      <p:sp>
        <p:nvSpPr>
          <p:cNvPr id="12" name="Freeform 11"/>
          <p:cNvSpPr/>
          <p:nvPr/>
        </p:nvSpPr>
        <p:spPr>
          <a:xfrm>
            <a:off x="6881990" y="2909281"/>
            <a:ext cx="1425788" cy="855473"/>
          </a:xfrm>
          <a:custGeom>
            <a:avLst/>
            <a:gdLst>
              <a:gd name="connsiteX0" fmla="*/ 0 w 1425788"/>
              <a:gd name="connsiteY0" fmla="*/ 0 h 855473"/>
              <a:gd name="connsiteX1" fmla="*/ 1425788 w 1425788"/>
              <a:gd name="connsiteY1" fmla="*/ 0 h 855473"/>
              <a:gd name="connsiteX2" fmla="*/ 1425788 w 1425788"/>
              <a:gd name="connsiteY2" fmla="*/ 855473 h 855473"/>
              <a:gd name="connsiteX3" fmla="*/ 0 w 1425788"/>
              <a:gd name="connsiteY3" fmla="*/ 855473 h 855473"/>
              <a:gd name="connsiteX4" fmla="*/ 0 w 1425788"/>
              <a:gd name="connsiteY4" fmla="*/ 0 h 85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788" h="855473">
                <a:moveTo>
                  <a:pt x="0" y="0"/>
                </a:moveTo>
                <a:lnTo>
                  <a:pt x="1425788" y="0"/>
                </a:lnTo>
                <a:lnTo>
                  <a:pt x="1425788" y="855473"/>
                </a:lnTo>
                <a:lnTo>
                  <a:pt x="0" y="855473"/>
                </a:lnTo>
                <a:lnTo>
                  <a:pt x="0" y="0"/>
                </a:lnTo>
                <a:close/>
              </a:path>
            </a:pathLst>
          </a:custGeom>
          <a:solidFill>
            <a:schemeClr val="bg1">
              <a:lumMod val="75000"/>
            </a:schemeClr>
          </a:solidFill>
        </p:spPr>
        <p:style>
          <a:lnRef idx="2">
            <a:schemeClr val="lt1">
              <a:hueOff val="0"/>
              <a:satOff val="0"/>
              <a:lumOff val="0"/>
              <a:alphaOff val="0"/>
            </a:schemeClr>
          </a:lnRef>
          <a:fillRef idx="1">
            <a:scrgbClr r="0" g="0" b="0"/>
          </a:fillRef>
          <a:effectRef idx="0">
            <a:schemeClr val="accent1">
              <a:shade val="50000"/>
              <a:hueOff val="0"/>
              <a:satOff val="-52295"/>
              <a:lumOff val="45631"/>
              <a:alphaOff val="0"/>
            </a:schemeClr>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Source Sans 3" panose="020B0303030403020204" pitchFamily="34" charset="0"/>
              </a:rPr>
              <a:t>Cyber Security</a:t>
            </a:r>
          </a:p>
        </p:txBody>
      </p:sp>
      <p:sp>
        <p:nvSpPr>
          <p:cNvPr id="13" name="Freeform 12"/>
          <p:cNvSpPr/>
          <p:nvPr/>
        </p:nvSpPr>
        <p:spPr>
          <a:xfrm>
            <a:off x="3867590" y="4055838"/>
            <a:ext cx="1425788" cy="855473"/>
          </a:xfrm>
          <a:custGeom>
            <a:avLst/>
            <a:gdLst>
              <a:gd name="connsiteX0" fmla="*/ 0 w 1425788"/>
              <a:gd name="connsiteY0" fmla="*/ 0 h 855473"/>
              <a:gd name="connsiteX1" fmla="*/ 1425788 w 1425788"/>
              <a:gd name="connsiteY1" fmla="*/ 0 h 855473"/>
              <a:gd name="connsiteX2" fmla="*/ 1425788 w 1425788"/>
              <a:gd name="connsiteY2" fmla="*/ 855473 h 855473"/>
              <a:gd name="connsiteX3" fmla="*/ 0 w 1425788"/>
              <a:gd name="connsiteY3" fmla="*/ 855473 h 855473"/>
              <a:gd name="connsiteX4" fmla="*/ 0 w 1425788"/>
              <a:gd name="connsiteY4" fmla="*/ 0 h 85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788" h="855473">
                <a:moveTo>
                  <a:pt x="0" y="0"/>
                </a:moveTo>
                <a:lnTo>
                  <a:pt x="1425788" y="0"/>
                </a:lnTo>
                <a:lnTo>
                  <a:pt x="1425788" y="855473"/>
                </a:lnTo>
                <a:lnTo>
                  <a:pt x="0" y="855473"/>
                </a:lnTo>
                <a:lnTo>
                  <a:pt x="0" y="0"/>
                </a:lnTo>
                <a:close/>
              </a:path>
            </a:pathLst>
          </a:custGeom>
          <a:solidFill>
            <a:schemeClr val="bg1">
              <a:lumMod val="65000"/>
            </a:schemeClr>
          </a:solidFill>
        </p:spPr>
        <p:style>
          <a:lnRef idx="2">
            <a:schemeClr val="lt1">
              <a:hueOff val="0"/>
              <a:satOff val="0"/>
              <a:lumOff val="0"/>
              <a:alphaOff val="0"/>
            </a:schemeClr>
          </a:lnRef>
          <a:fillRef idx="1">
            <a:scrgbClr r="0" g="0" b="0"/>
          </a:fillRef>
          <a:effectRef idx="0">
            <a:schemeClr val="accent1">
              <a:shade val="50000"/>
              <a:hueOff val="0"/>
              <a:satOff val="-39221"/>
              <a:lumOff val="34223"/>
              <a:alphaOff val="0"/>
            </a:schemeClr>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Source Sans 3" panose="020B0303030403020204" pitchFamily="34" charset="0"/>
              </a:rPr>
              <a:t>Software Products</a:t>
            </a:r>
          </a:p>
        </p:txBody>
      </p:sp>
      <p:sp>
        <p:nvSpPr>
          <p:cNvPr id="14" name="Freeform 13"/>
          <p:cNvSpPr/>
          <p:nvPr/>
        </p:nvSpPr>
        <p:spPr>
          <a:xfrm>
            <a:off x="5351894" y="4055838"/>
            <a:ext cx="1425788" cy="855473"/>
          </a:xfrm>
          <a:custGeom>
            <a:avLst/>
            <a:gdLst>
              <a:gd name="connsiteX0" fmla="*/ 0 w 1425788"/>
              <a:gd name="connsiteY0" fmla="*/ 0 h 855473"/>
              <a:gd name="connsiteX1" fmla="*/ 1425788 w 1425788"/>
              <a:gd name="connsiteY1" fmla="*/ 0 h 855473"/>
              <a:gd name="connsiteX2" fmla="*/ 1425788 w 1425788"/>
              <a:gd name="connsiteY2" fmla="*/ 855473 h 855473"/>
              <a:gd name="connsiteX3" fmla="*/ 0 w 1425788"/>
              <a:gd name="connsiteY3" fmla="*/ 855473 h 855473"/>
              <a:gd name="connsiteX4" fmla="*/ 0 w 1425788"/>
              <a:gd name="connsiteY4" fmla="*/ 0 h 85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788" h="855473">
                <a:moveTo>
                  <a:pt x="0" y="0"/>
                </a:moveTo>
                <a:lnTo>
                  <a:pt x="1425788" y="0"/>
                </a:lnTo>
                <a:lnTo>
                  <a:pt x="1425788" y="855473"/>
                </a:lnTo>
                <a:lnTo>
                  <a:pt x="0" y="855473"/>
                </a:lnTo>
                <a:lnTo>
                  <a:pt x="0" y="0"/>
                </a:lnTo>
                <a:close/>
              </a:path>
            </a:pathLst>
          </a:custGeom>
          <a:solidFill>
            <a:schemeClr val="tx1">
              <a:lumMod val="50000"/>
              <a:lumOff val="50000"/>
            </a:schemeClr>
          </a:solidFill>
        </p:spPr>
        <p:style>
          <a:lnRef idx="2">
            <a:schemeClr val="lt1">
              <a:hueOff val="0"/>
              <a:satOff val="0"/>
              <a:lumOff val="0"/>
              <a:alphaOff val="0"/>
            </a:schemeClr>
          </a:lnRef>
          <a:fillRef idx="1">
            <a:scrgbClr r="0" g="0" b="0"/>
          </a:fillRef>
          <a:effectRef idx="0">
            <a:schemeClr val="accent1">
              <a:shade val="50000"/>
              <a:hueOff val="0"/>
              <a:satOff val="-26148"/>
              <a:lumOff val="22816"/>
              <a:alphaOff val="0"/>
            </a:schemeClr>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Source Sans 3" panose="020B0303030403020204" pitchFamily="34" charset="0"/>
              </a:rPr>
              <a:t>Engineering Research &amp; Development</a:t>
            </a:r>
          </a:p>
        </p:txBody>
      </p:sp>
      <p:sp>
        <p:nvSpPr>
          <p:cNvPr id="16" name="Freeform 15"/>
          <p:cNvSpPr/>
          <p:nvPr/>
        </p:nvSpPr>
        <p:spPr>
          <a:xfrm>
            <a:off x="6881990" y="4055838"/>
            <a:ext cx="1425788" cy="855473"/>
          </a:xfrm>
          <a:custGeom>
            <a:avLst/>
            <a:gdLst>
              <a:gd name="connsiteX0" fmla="*/ 0 w 1425788"/>
              <a:gd name="connsiteY0" fmla="*/ 0 h 855473"/>
              <a:gd name="connsiteX1" fmla="*/ 1425788 w 1425788"/>
              <a:gd name="connsiteY1" fmla="*/ 0 h 855473"/>
              <a:gd name="connsiteX2" fmla="*/ 1425788 w 1425788"/>
              <a:gd name="connsiteY2" fmla="*/ 855473 h 855473"/>
              <a:gd name="connsiteX3" fmla="*/ 0 w 1425788"/>
              <a:gd name="connsiteY3" fmla="*/ 855473 h 855473"/>
              <a:gd name="connsiteX4" fmla="*/ 0 w 1425788"/>
              <a:gd name="connsiteY4" fmla="*/ 0 h 855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788" h="855473">
                <a:moveTo>
                  <a:pt x="0" y="0"/>
                </a:moveTo>
                <a:lnTo>
                  <a:pt x="1425788" y="0"/>
                </a:lnTo>
                <a:lnTo>
                  <a:pt x="1425788" y="855473"/>
                </a:lnTo>
                <a:lnTo>
                  <a:pt x="0" y="855473"/>
                </a:lnTo>
                <a:lnTo>
                  <a:pt x="0" y="0"/>
                </a:lnTo>
                <a:close/>
              </a:path>
            </a:pathLst>
          </a:custGeom>
          <a:solidFill>
            <a:srgbClr val="244C84"/>
          </a:solidFill>
        </p:spPr>
        <p:style>
          <a:lnRef idx="2">
            <a:schemeClr val="lt1">
              <a:hueOff val="0"/>
              <a:satOff val="0"/>
              <a:lumOff val="0"/>
              <a:alphaOff val="0"/>
            </a:schemeClr>
          </a:lnRef>
          <a:fillRef idx="1">
            <a:scrgbClr r="0" g="0" b="0"/>
          </a:fillRef>
          <a:effectRef idx="0">
            <a:schemeClr val="accent1">
              <a:shade val="50000"/>
              <a:hueOff val="0"/>
              <a:satOff val="-13074"/>
              <a:lumOff val="11408"/>
              <a:alphaOff val="0"/>
            </a:schemeClr>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Source Sans 3" panose="020B0303030403020204" pitchFamily="34" charset="0"/>
              </a:rPr>
              <a:t>Business Process Management</a:t>
            </a:r>
          </a:p>
        </p:txBody>
      </p:sp>
      <p:sp>
        <p:nvSpPr>
          <p:cNvPr id="15" name="TextBox 14">
            <a:extLst>
              <a:ext uri="{FF2B5EF4-FFF2-40B4-BE49-F238E27FC236}">
                <a16:creationId xmlns:a16="http://schemas.microsoft.com/office/drawing/2014/main" id="{DFDFC3A0-9D75-4B2C-AD08-2EF4E000BE72}"/>
              </a:ext>
            </a:extLst>
          </p:cNvPr>
          <p:cNvSpPr txBox="1"/>
          <p:nvPr/>
        </p:nvSpPr>
        <p:spPr>
          <a:xfrm>
            <a:off x="3892287" y="5169441"/>
            <a:ext cx="1376395" cy="758514"/>
          </a:xfrm>
          <a:prstGeom prst="rect">
            <a:avLst/>
          </a:prstGeom>
          <a:solidFill>
            <a:schemeClr val="tx1">
              <a:lumMod val="50000"/>
              <a:lumOff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1400" dirty="0">
                <a:latin typeface="Source Sans 3" panose="020B0303030403020204" pitchFamily="34" charset="0"/>
              </a:rPr>
              <a:t>E-</a:t>
            </a:r>
            <a:r>
              <a:rPr lang="en-US" sz="1400" kern="1200" dirty="0">
                <a:latin typeface="Source Sans 3" panose="020B0303030403020204" pitchFamily="34" charset="0"/>
              </a:rPr>
              <a:t>Commerce</a:t>
            </a:r>
          </a:p>
        </p:txBody>
      </p:sp>
      <p:sp>
        <p:nvSpPr>
          <p:cNvPr id="20" name="TextBox 19">
            <a:extLst>
              <a:ext uri="{FF2B5EF4-FFF2-40B4-BE49-F238E27FC236}">
                <a16:creationId xmlns:a16="http://schemas.microsoft.com/office/drawing/2014/main" id="{E4580920-6C67-43C0-8913-A76587D32D32}"/>
              </a:ext>
            </a:extLst>
          </p:cNvPr>
          <p:cNvSpPr txBox="1"/>
          <p:nvPr/>
        </p:nvSpPr>
        <p:spPr>
          <a:xfrm>
            <a:off x="5332909" y="5169440"/>
            <a:ext cx="1465166" cy="758515"/>
          </a:xfrm>
          <a:prstGeom prst="rect">
            <a:avLst/>
          </a:prstGeom>
          <a:solidFill>
            <a:schemeClr val="bg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1600" dirty="0">
                <a:latin typeface="Source Sans 3" panose="020B0303030403020204" pitchFamily="34" charset="0"/>
              </a:rPr>
              <a:t>IT Services</a:t>
            </a:r>
            <a:endParaRPr lang="en-US" sz="1600" kern="1200" dirty="0">
              <a:latin typeface="Source Sans 3" panose="020B0303030403020204" pitchFamily="34" charset="0"/>
            </a:endParaRPr>
          </a:p>
        </p:txBody>
      </p:sp>
      <p:sp>
        <p:nvSpPr>
          <p:cNvPr id="23" name="TextBox 22">
            <a:extLst>
              <a:ext uri="{FF2B5EF4-FFF2-40B4-BE49-F238E27FC236}">
                <a16:creationId xmlns:a16="http://schemas.microsoft.com/office/drawing/2014/main" id="{72963229-3EF0-4080-A9B6-265DC6137386}"/>
              </a:ext>
            </a:extLst>
          </p:cNvPr>
          <p:cNvSpPr txBox="1"/>
          <p:nvPr/>
        </p:nvSpPr>
        <p:spPr>
          <a:xfrm>
            <a:off x="6862301" y="5202394"/>
            <a:ext cx="1465167" cy="725561"/>
          </a:xfrm>
          <a:prstGeom prst="rect">
            <a:avLst/>
          </a:prstGeom>
          <a:solidFill>
            <a:srgbClr val="FA1432"/>
          </a:solid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kern="1200" dirty="0">
                <a:latin typeface="Source Sans 3" panose="020B0303030403020204" pitchFamily="34" charset="0"/>
                <a:ea typeface="Roboto" panose="02000000000000000000" pitchFamily="2" charset="0"/>
              </a:rPr>
              <a:t>Telecom</a:t>
            </a:r>
          </a:p>
        </p:txBody>
      </p:sp>
      <p:sp>
        <p:nvSpPr>
          <p:cNvPr id="24" name="Rectangle 23">
            <a:extLst>
              <a:ext uri="{FF2B5EF4-FFF2-40B4-BE49-F238E27FC236}">
                <a16:creationId xmlns:a16="http://schemas.microsoft.com/office/drawing/2014/main" id="{BF6D94C2-10EB-4EEB-9802-647A433E3567}"/>
              </a:ext>
            </a:extLst>
          </p:cNvPr>
          <p:cNvSpPr/>
          <p:nvPr/>
        </p:nvSpPr>
        <p:spPr>
          <a:xfrm>
            <a:off x="8798289" y="2541677"/>
            <a:ext cx="1381883" cy="758514"/>
          </a:xfrm>
          <a:prstGeom prst="rect">
            <a:avLst/>
          </a:prstGeom>
          <a:solidFill>
            <a:srgbClr val="244C84"/>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Source Sans 3" panose="020B0303030403020204" pitchFamily="34" charset="0"/>
                <a:ea typeface="Roboto" panose="02000000000000000000" pitchFamily="2" charset="0"/>
              </a:rPr>
              <a:t>TCS</a:t>
            </a:r>
          </a:p>
        </p:txBody>
      </p:sp>
      <p:sp>
        <p:nvSpPr>
          <p:cNvPr id="25" name="Rectangle 24">
            <a:extLst>
              <a:ext uri="{FF2B5EF4-FFF2-40B4-BE49-F238E27FC236}">
                <a16:creationId xmlns:a16="http://schemas.microsoft.com/office/drawing/2014/main" id="{AAEBFFD6-0BC0-4C87-B5C4-B1FC1C43500F}"/>
              </a:ext>
            </a:extLst>
          </p:cNvPr>
          <p:cNvSpPr/>
          <p:nvPr/>
        </p:nvSpPr>
        <p:spPr>
          <a:xfrm>
            <a:off x="10267304" y="2536205"/>
            <a:ext cx="1306678" cy="758514"/>
          </a:xfrm>
          <a:prstGeom prst="rect">
            <a:avLst/>
          </a:prstGeom>
          <a:solidFill>
            <a:srgbClr val="244C84"/>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Source Sans 3" panose="020B0303030403020204" pitchFamily="34" charset="0"/>
                <a:ea typeface="Roboto" panose="02000000000000000000" pitchFamily="2" charset="0"/>
              </a:rPr>
              <a:t>Infosys</a:t>
            </a:r>
          </a:p>
        </p:txBody>
      </p:sp>
      <p:sp>
        <p:nvSpPr>
          <p:cNvPr id="26" name="Rectangle 25">
            <a:extLst>
              <a:ext uri="{FF2B5EF4-FFF2-40B4-BE49-F238E27FC236}">
                <a16:creationId xmlns:a16="http://schemas.microsoft.com/office/drawing/2014/main" id="{D29D19C9-6F91-4F25-A19A-EF23174C1EFA}"/>
              </a:ext>
            </a:extLst>
          </p:cNvPr>
          <p:cNvSpPr/>
          <p:nvPr/>
        </p:nvSpPr>
        <p:spPr>
          <a:xfrm>
            <a:off x="10267304" y="3809279"/>
            <a:ext cx="1306678" cy="758514"/>
          </a:xfrm>
          <a:prstGeom prst="rect">
            <a:avLst/>
          </a:prstGeom>
          <a:solidFill>
            <a:srgbClr val="244C84"/>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Source Sans 3" panose="020B0303030403020204" pitchFamily="34" charset="0"/>
                <a:ea typeface="Roboto" panose="02000000000000000000" pitchFamily="2" charset="0"/>
              </a:rPr>
              <a:t>Wipro</a:t>
            </a:r>
          </a:p>
        </p:txBody>
      </p:sp>
      <p:sp>
        <p:nvSpPr>
          <p:cNvPr id="27" name="Rectangle 26">
            <a:extLst>
              <a:ext uri="{FF2B5EF4-FFF2-40B4-BE49-F238E27FC236}">
                <a16:creationId xmlns:a16="http://schemas.microsoft.com/office/drawing/2014/main" id="{80DA3F6A-B49E-447D-BC99-0F64A6C6E266}"/>
              </a:ext>
            </a:extLst>
          </p:cNvPr>
          <p:cNvSpPr/>
          <p:nvPr/>
        </p:nvSpPr>
        <p:spPr>
          <a:xfrm>
            <a:off x="8788568" y="5082409"/>
            <a:ext cx="1381883" cy="758514"/>
          </a:xfrm>
          <a:prstGeom prst="rect">
            <a:avLst/>
          </a:prstGeom>
          <a:solidFill>
            <a:srgbClr val="244C84"/>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Source Sans 3" panose="020B0303030403020204" pitchFamily="34" charset="0"/>
                <a:ea typeface="Roboto" panose="02000000000000000000" pitchFamily="2" charset="0"/>
              </a:rPr>
              <a:t>Tech Mahindra</a:t>
            </a:r>
          </a:p>
        </p:txBody>
      </p:sp>
      <p:sp>
        <p:nvSpPr>
          <p:cNvPr id="28" name="Rectangle 27">
            <a:extLst>
              <a:ext uri="{FF2B5EF4-FFF2-40B4-BE49-F238E27FC236}">
                <a16:creationId xmlns:a16="http://schemas.microsoft.com/office/drawing/2014/main" id="{423C1883-2D94-4EBB-8DC0-0B6BA0B00CDD}"/>
              </a:ext>
            </a:extLst>
          </p:cNvPr>
          <p:cNvSpPr/>
          <p:nvPr/>
        </p:nvSpPr>
        <p:spPr>
          <a:xfrm>
            <a:off x="8795050" y="3812043"/>
            <a:ext cx="1381883" cy="758514"/>
          </a:xfrm>
          <a:prstGeom prst="rect">
            <a:avLst/>
          </a:prstGeom>
          <a:solidFill>
            <a:srgbClr val="244C84"/>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Source Sans 3" panose="020B0303030403020204" pitchFamily="34" charset="0"/>
                <a:ea typeface="Roboto" panose="02000000000000000000" pitchFamily="2" charset="0"/>
              </a:rPr>
              <a:t>HCL</a:t>
            </a:r>
          </a:p>
        </p:txBody>
      </p:sp>
      <p:sp>
        <p:nvSpPr>
          <p:cNvPr id="31" name="Rectangle 30">
            <a:extLst>
              <a:ext uri="{FF2B5EF4-FFF2-40B4-BE49-F238E27FC236}">
                <a16:creationId xmlns:a16="http://schemas.microsoft.com/office/drawing/2014/main" id="{23984453-64FB-41CE-91E9-139073E94D50}"/>
              </a:ext>
            </a:extLst>
          </p:cNvPr>
          <p:cNvSpPr/>
          <p:nvPr/>
        </p:nvSpPr>
        <p:spPr>
          <a:xfrm>
            <a:off x="10280261" y="5082353"/>
            <a:ext cx="1306678" cy="758514"/>
          </a:xfrm>
          <a:prstGeom prst="rect">
            <a:avLst/>
          </a:prstGeom>
          <a:solidFill>
            <a:srgbClr val="244C84"/>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Source Sans 3" panose="020B0303030403020204" pitchFamily="34" charset="0"/>
                <a:ea typeface="Roboto" panose="02000000000000000000" pitchFamily="2" charset="0"/>
              </a:rPr>
              <a:t>LTI Mindtree</a:t>
            </a:r>
          </a:p>
        </p:txBody>
      </p:sp>
      <p:sp>
        <p:nvSpPr>
          <p:cNvPr id="32" name="TextBox 31">
            <a:extLst>
              <a:ext uri="{FF2B5EF4-FFF2-40B4-BE49-F238E27FC236}">
                <a16:creationId xmlns:a16="http://schemas.microsoft.com/office/drawing/2014/main" id="{87E628D4-A963-44E2-9CD0-18CDED75D00A}"/>
              </a:ext>
            </a:extLst>
          </p:cNvPr>
          <p:cNvSpPr txBox="1"/>
          <p:nvPr/>
        </p:nvSpPr>
        <p:spPr>
          <a:xfrm>
            <a:off x="8396137" y="1737925"/>
            <a:ext cx="3548627" cy="646331"/>
          </a:xfrm>
          <a:prstGeom prst="rect">
            <a:avLst/>
          </a:prstGeom>
          <a:noFill/>
        </p:spPr>
        <p:txBody>
          <a:bodyPr wrap="square" rtlCol="0">
            <a:spAutoFit/>
          </a:bodyPr>
          <a:lstStyle/>
          <a:p>
            <a:pPr algn="ctr"/>
            <a:r>
              <a:rPr lang="en-US" dirty="0">
                <a:solidFill>
                  <a:srgbClr val="FF0000"/>
                </a:solidFill>
                <a:latin typeface="Source Sans 3" panose="020B0303030403020204" pitchFamily="34" charset="0"/>
                <a:ea typeface="Roboto" panose="02000000000000000000" pitchFamily="2" charset="0"/>
              </a:rPr>
              <a:t>^6 out of Top 10 IT service </a:t>
            </a:r>
          </a:p>
          <a:p>
            <a:pPr algn="ctr"/>
            <a:r>
              <a:rPr lang="en-US" dirty="0">
                <a:solidFill>
                  <a:srgbClr val="FF0000"/>
                </a:solidFill>
                <a:latin typeface="Source Sans 3" panose="020B0303030403020204" pitchFamily="34" charset="0"/>
                <a:ea typeface="Roboto" panose="02000000000000000000" pitchFamily="2" charset="0"/>
              </a:rPr>
              <a:t>companies are </a:t>
            </a:r>
            <a:r>
              <a:rPr lang="en-US" b="1" dirty="0">
                <a:solidFill>
                  <a:srgbClr val="244C84"/>
                </a:solidFill>
                <a:latin typeface="Source Sans 3" panose="020B0303030403020204" pitchFamily="34" charset="0"/>
                <a:ea typeface="Roboto" panose="02000000000000000000" pitchFamily="2" charset="0"/>
              </a:rPr>
              <a:t>INDIAN</a:t>
            </a:r>
          </a:p>
        </p:txBody>
      </p:sp>
      <p:sp>
        <p:nvSpPr>
          <p:cNvPr id="40" name="Rectangle 39">
            <a:extLst>
              <a:ext uri="{FF2B5EF4-FFF2-40B4-BE49-F238E27FC236}">
                <a16:creationId xmlns:a16="http://schemas.microsoft.com/office/drawing/2014/main" id="{03708222-3743-4D14-9859-8114F1232140}"/>
              </a:ext>
            </a:extLst>
          </p:cNvPr>
          <p:cNvSpPr/>
          <p:nvPr/>
        </p:nvSpPr>
        <p:spPr>
          <a:xfrm>
            <a:off x="427942" y="5956536"/>
            <a:ext cx="11273692" cy="784830"/>
          </a:xfrm>
          <a:prstGeom prst="rect">
            <a:avLst/>
          </a:prstGeom>
        </p:spPr>
        <p:txBody>
          <a:bodyPr wrap="square">
            <a:spAutoFit/>
          </a:bodyPr>
          <a:lstStyle/>
          <a:p>
            <a:r>
              <a:rPr lang="en-US" sz="900" dirty="0">
                <a:solidFill>
                  <a:schemeClr val="tx1">
                    <a:lumMod val="65000"/>
                    <a:lumOff val="35000"/>
                  </a:schemeClr>
                </a:solidFill>
                <a:latin typeface="Source Sans 3" panose="020B0303030403020204" pitchFamily="34" charset="0"/>
              </a:rPr>
              <a:t>Data as on Mar-26. Source: KMAMC Internal. The stocks/sectors mentioned in this slide do not constitute any recommendation and Kotak Mahindra Mutual Fund may or may not have any future position in these sectors/stocks. </a:t>
            </a:r>
            <a:r>
              <a:rPr lang="en-US" altLang="en-US" sz="900" dirty="0">
                <a:solidFill>
                  <a:schemeClr val="tx1">
                    <a:lumMod val="65000"/>
                    <a:lumOff val="35000"/>
                  </a:schemeClr>
                </a:solidFill>
                <a:latin typeface="Source Sans 3" panose="020B0303030403020204" pitchFamily="34" charset="0"/>
                <a:cs typeface="Calibri" panose="020F0502020204030204" pitchFamily="34" charset="0"/>
              </a:rPr>
              <a:t>Use of the company names does not imply any affiliation with or endorsement by them. The scheme does not assure or predict any specific returns or future returns. </a:t>
            </a:r>
            <a:r>
              <a:rPr lang="en-US" sz="900" dirty="0">
                <a:solidFill>
                  <a:schemeClr val="tx1">
                    <a:lumMod val="65000"/>
                    <a:lumOff val="35000"/>
                  </a:schemeClr>
                </a:solidFill>
                <a:latin typeface="Source Sans 3" panose="020B0303030403020204" pitchFamily="34" charset="0"/>
              </a:rPr>
              <a:t>For detailed portfolio and related disclosures for the scheme(s) please refer to our website https://www.kotakmf.com/Information/forms-and-downloads The portfolio and its composition is subject to change and the same position may or may not be sustained in future. The fund manager may make the changes, as per different market conditions and in the best interest of the investors. The stocks/sectors mentioned do not constitute any kind of recommendation and are for information purpose only. Kotak Mahindra Mutual Fund may or may not hold position in the mentioned stock(s)/sector(s).</a:t>
            </a:r>
            <a:endParaRPr lang="en-IN" sz="900" dirty="0">
              <a:solidFill>
                <a:schemeClr val="tx1">
                  <a:lumMod val="65000"/>
                  <a:lumOff val="35000"/>
                </a:schemeClr>
              </a:solidFill>
              <a:latin typeface="Source Sans 3" panose="020B0303030403020204" pitchFamily="34" charset="0"/>
            </a:endParaRPr>
          </a:p>
        </p:txBody>
      </p:sp>
      <p:sp>
        <p:nvSpPr>
          <p:cNvPr id="41" name="Rectangle 40">
            <a:extLst>
              <a:ext uri="{FF2B5EF4-FFF2-40B4-BE49-F238E27FC236}">
                <a16:creationId xmlns:a16="http://schemas.microsoft.com/office/drawing/2014/main" id="{01493B92-FCC1-4828-8B8A-B431C99B401E}"/>
              </a:ext>
            </a:extLst>
          </p:cNvPr>
          <p:cNvSpPr/>
          <p:nvPr/>
        </p:nvSpPr>
        <p:spPr>
          <a:xfrm>
            <a:off x="144100" y="239974"/>
            <a:ext cx="6038833" cy="492443"/>
          </a:xfrm>
          <a:prstGeom prst="rect">
            <a:avLst/>
          </a:prstGeom>
        </p:spPr>
        <p:txBody>
          <a:bodyPr wrap="none">
            <a:spAutoFit/>
          </a:bodyPr>
          <a:lstStyle/>
          <a:p>
            <a:r>
              <a:rPr lang="en-US" sz="2600" dirty="0">
                <a:solidFill>
                  <a:srgbClr val="FF0000"/>
                </a:solidFill>
                <a:latin typeface="Source Sans 3" panose="020B0303030403020204" pitchFamily="34" charset="0"/>
                <a:ea typeface="Roboto" panose="02000000000000000000" pitchFamily="2" charset="0"/>
              </a:rPr>
              <a:t>India IT has reinvented itself in every cycle</a:t>
            </a:r>
          </a:p>
        </p:txBody>
      </p:sp>
      <p:sp>
        <p:nvSpPr>
          <p:cNvPr id="42" name="Slide Number Placeholder 1">
            <a:extLst>
              <a:ext uri="{FF2B5EF4-FFF2-40B4-BE49-F238E27FC236}">
                <a16:creationId xmlns:a16="http://schemas.microsoft.com/office/drawing/2014/main" id="{405F9E26-E10B-450A-B53D-65FD30777571}"/>
              </a:ext>
            </a:extLst>
          </p:cNvPr>
          <p:cNvSpPr txBox="1">
            <a:spLocks/>
          </p:cNvSpPr>
          <p:nvPr/>
        </p:nvSpPr>
        <p:spPr>
          <a:xfrm>
            <a:off x="11936191" y="6464097"/>
            <a:ext cx="3429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561BA9-CDCF-4958-B8AB-66F3BF063E13}" type="slidenum">
              <a:rPr lang="en-US" sz="1000" smtClean="0">
                <a:solidFill>
                  <a:schemeClr val="tx1">
                    <a:lumMod val="65000"/>
                    <a:lumOff val="35000"/>
                  </a:schemeClr>
                </a:solidFill>
                <a:latin typeface="Source Sans 3" panose="020B0303030403020204" pitchFamily="34" charset="0"/>
              </a:rPr>
              <a:pPr/>
              <a:t>5</a:t>
            </a:fld>
            <a:endParaRPr lang="en-US" sz="1000" dirty="0">
              <a:solidFill>
                <a:schemeClr val="tx1">
                  <a:lumMod val="65000"/>
                  <a:lumOff val="35000"/>
                </a:schemeClr>
              </a:solidFill>
              <a:latin typeface="Source Sans 3" panose="020B0303030403020204" pitchFamily="34" charset="0"/>
            </a:endParaRPr>
          </a:p>
        </p:txBody>
      </p:sp>
      <p:cxnSp>
        <p:nvCxnSpPr>
          <p:cNvPr id="43" name="Straight Connector 42">
            <a:extLst>
              <a:ext uri="{FF2B5EF4-FFF2-40B4-BE49-F238E27FC236}">
                <a16:creationId xmlns:a16="http://schemas.microsoft.com/office/drawing/2014/main" id="{745E2881-CCD3-412D-9BEA-91B9E32834CC}"/>
              </a:ext>
            </a:extLst>
          </p:cNvPr>
          <p:cNvCxnSpPr>
            <a:cxnSpLocks/>
          </p:cNvCxnSpPr>
          <p:nvPr/>
        </p:nvCxnSpPr>
        <p:spPr>
          <a:xfrm>
            <a:off x="8543699" y="1151978"/>
            <a:ext cx="0" cy="4804558"/>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470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AC8D8B-DAAE-45B2-A443-F043E424FF26}"/>
              </a:ext>
            </a:extLst>
          </p:cNvPr>
          <p:cNvSpPr/>
          <p:nvPr/>
        </p:nvSpPr>
        <p:spPr>
          <a:xfrm>
            <a:off x="144100" y="239974"/>
            <a:ext cx="4812536" cy="492443"/>
          </a:xfrm>
          <a:prstGeom prst="rect">
            <a:avLst/>
          </a:prstGeom>
        </p:spPr>
        <p:txBody>
          <a:bodyPr wrap="none">
            <a:spAutoFit/>
          </a:bodyPr>
          <a:lstStyle/>
          <a:p>
            <a:r>
              <a:rPr lang="en-US" sz="2600" dirty="0">
                <a:solidFill>
                  <a:srgbClr val="FF0000"/>
                </a:solidFill>
                <a:latin typeface="Source Sans 3" panose="020B0303030403020204" pitchFamily="34" charset="0"/>
                <a:ea typeface="Roboto" panose="02000000000000000000" pitchFamily="2" charset="0"/>
              </a:rPr>
              <a:t>Indian IT – Some interesting facts</a:t>
            </a:r>
          </a:p>
        </p:txBody>
      </p:sp>
      <p:sp>
        <p:nvSpPr>
          <p:cNvPr id="9" name="Slide Number Placeholder 1">
            <a:extLst>
              <a:ext uri="{FF2B5EF4-FFF2-40B4-BE49-F238E27FC236}">
                <a16:creationId xmlns:a16="http://schemas.microsoft.com/office/drawing/2014/main" id="{269F376C-A815-4D3C-A0DC-D7AAE1D8380A}"/>
              </a:ext>
            </a:extLst>
          </p:cNvPr>
          <p:cNvSpPr txBox="1">
            <a:spLocks/>
          </p:cNvSpPr>
          <p:nvPr/>
        </p:nvSpPr>
        <p:spPr>
          <a:xfrm>
            <a:off x="11936191" y="6464097"/>
            <a:ext cx="3429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561BA9-CDCF-4958-B8AB-66F3BF063E13}" type="slidenum">
              <a:rPr lang="en-US" sz="1000" smtClean="0">
                <a:solidFill>
                  <a:schemeClr val="tx1">
                    <a:lumMod val="65000"/>
                    <a:lumOff val="35000"/>
                  </a:schemeClr>
                </a:solidFill>
                <a:latin typeface="Source Sans 3" panose="020B0303030403020204" pitchFamily="34" charset="0"/>
              </a:rPr>
              <a:pPr/>
              <a:t>6</a:t>
            </a:fld>
            <a:endParaRPr lang="en-US" sz="1000" dirty="0">
              <a:solidFill>
                <a:schemeClr val="tx1">
                  <a:lumMod val="65000"/>
                  <a:lumOff val="35000"/>
                </a:schemeClr>
              </a:solidFill>
              <a:latin typeface="Source Sans 3" panose="020B0303030403020204" pitchFamily="34" charset="0"/>
            </a:endParaRPr>
          </a:p>
        </p:txBody>
      </p:sp>
      <p:sp>
        <p:nvSpPr>
          <p:cNvPr id="10" name="Rectangle 9">
            <a:extLst>
              <a:ext uri="{FF2B5EF4-FFF2-40B4-BE49-F238E27FC236}">
                <a16:creationId xmlns:a16="http://schemas.microsoft.com/office/drawing/2014/main" id="{6598F7D7-408B-4048-8E2B-4B3B196877A9}"/>
              </a:ext>
            </a:extLst>
          </p:cNvPr>
          <p:cNvSpPr/>
          <p:nvPr/>
        </p:nvSpPr>
        <p:spPr>
          <a:xfrm>
            <a:off x="1525859" y="1201509"/>
            <a:ext cx="8644000" cy="369332"/>
          </a:xfrm>
          <a:prstGeom prst="rect">
            <a:avLst/>
          </a:prstGeom>
          <a:noFill/>
        </p:spPr>
        <p:txBody>
          <a:bodyPr wrap="square" rtlCol="0">
            <a:spAutoFit/>
          </a:bodyPr>
          <a:lstStyle/>
          <a:p>
            <a:pPr algn="ctr"/>
            <a:r>
              <a:rPr lang="en-US" dirty="0">
                <a:solidFill>
                  <a:srgbClr val="003973"/>
                </a:solidFill>
                <a:latin typeface="Source Sans 3" panose="020B0303030403020204" pitchFamily="34" charset="0"/>
              </a:rPr>
              <a:t>Technology Industry: FY25 Snapshot View.</a:t>
            </a:r>
            <a:endParaRPr lang="en-IN" dirty="0">
              <a:solidFill>
                <a:srgbClr val="003973"/>
              </a:solidFill>
              <a:latin typeface="Source Sans 3" panose="020B0303030403020204" pitchFamily="34" charset="0"/>
            </a:endParaRPr>
          </a:p>
        </p:txBody>
      </p:sp>
      <p:sp>
        <p:nvSpPr>
          <p:cNvPr id="12" name="Rectangle 11">
            <a:extLst>
              <a:ext uri="{FF2B5EF4-FFF2-40B4-BE49-F238E27FC236}">
                <a16:creationId xmlns:a16="http://schemas.microsoft.com/office/drawing/2014/main" id="{D4EFAF64-9421-4019-A0A4-711E24B08654}"/>
              </a:ext>
            </a:extLst>
          </p:cNvPr>
          <p:cNvSpPr/>
          <p:nvPr/>
        </p:nvSpPr>
        <p:spPr>
          <a:xfrm>
            <a:off x="1400912" y="2189325"/>
            <a:ext cx="1935798" cy="307777"/>
          </a:xfrm>
          <a:prstGeom prst="rect">
            <a:avLst/>
          </a:prstGeom>
        </p:spPr>
        <p:txBody>
          <a:bodyPr wrap="square">
            <a:spAutoFit/>
          </a:bodyPr>
          <a:lstStyle/>
          <a:p>
            <a:pPr lvl="0">
              <a:defRPr/>
            </a:pPr>
            <a:r>
              <a:rPr lang="en-US" sz="1400" dirty="0">
                <a:solidFill>
                  <a:prstClr val="black">
                    <a:lumMod val="65000"/>
                    <a:lumOff val="35000"/>
                  </a:prstClr>
                </a:solidFill>
                <a:latin typeface="Source Sans 3" panose="020B0303030403020204" pitchFamily="34" charset="0"/>
                <a:ea typeface="Roboto" panose="02000000000000000000" pitchFamily="2" charset="0"/>
              </a:rPr>
              <a:t>Relative share of GDP</a:t>
            </a:r>
          </a:p>
        </p:txBody>
      </p:sp>
      <p:sp>
        <p:nvSpPr>
          <p:cNvPr id="13" name="TextBox 12">
            <a:extLst>
              <a:ext uri="{FF2B5EF4-FFF2-40B4-BE49-F238E27FC236}">
                <a16:creationId xmlns:a16="http://schemas.microsoft.com/office/drawing/2014/main" id="{840290FD-14B9-491B-AC62-EDC43FD2CE60}"/>
              </a:ext>
            </a:extLst>
          </p:cNvPr>
          <p:cNvSpPr txBox="1"/>
          <p:nvPr/>
        </p:nvSpPr>
        <p:spPr>
          <a:xfrm>
            <a:off x="1400912" y="1798586"/>
            <a:ext cx="1645465" cy="461665"/>
          </a:xfrm>
          <a:prstGeom prst="rect">
            <a:avLst/>
          </a:prstGeom>
          <a:noFill/>
        </p:spPr>
        <p:txBody>
          <a:bodyPr wrap="square" rtlCol="0">
            <a:spAutoFit/>
          </a:bodyPr>
          <a:lstStyle/>
          <a:p>
            <a:r>
              <a:rPr lang="en-US" sz="2400" b="1" spc="72" dirty="0">
                <a:solidFill>
                  <a:srgbClr val="FA1432"/>
                </a:solidFill>
                <a:latin typeface="Source Sans 3" panose="020B0303030403020204" pitchFamily="34" charset="0"/>
                <a:ea typeface="+mj-ea"/>
                <a:cs typeface="+mj-cs"/>
              </a:rPr>
              <a:t>7.3%</a:t>
            </a:r>
            <a:endParaRPr lang="en-IN" sz="2400" b="1" spc="72" dirty="0">
              <a:solidFill>
                <a:srgbClr val="FA1432"/>
              </a:solidFill>
              <a:latin typeface="Source Sans 3" panose="020B0303030403020204" pitchFamily="34" charset="0"/>
              <a:ea typeface="+mj-ea"/>
              <a:cs typeface="+mj-cs"/>
            </a:endParaRPr>
          </a:p>
        </p:txBody>
      </p:sp>
      <p:sp>
        <p:nvSpPr>
          <p:cNvPr id="15" name="Rectangle 14">
            <a:extLst>
              <a:ext uri="{FF2B5EF4-FFF2-40B4-BE49-F238E27FC236}">
                <a16:creationId xmlns:a16="http://schemas.microsoft.com/office/drawing/2014/main" id="{4AE1A5D1-A23F-4260-9D63-D3855AD0A26A}"/>
              </a:ext>
            </a:extLst>
          </p:cNvPr>
          <p:cNvSpPr/>
          <p:nvPr/>
        </p:nvSpPr>
        <p:spPr>
          <a:xfrm>
            <a:off x="5437449" y="2189325"/>
            <a:ext cx="1935798" cy="307777"/>
          </a:xfrm>
          <a:prstGeom prst="rect">
            <a:avLst/>
          </a:prstGeom>
        </p:spPr>
        <p:txBody>
          <a:bodyPr wrap="square">
            <a:spAutoFit/>
          </a:bodyPr>
          <a:lstStyle/>
          <a:p>
            <a:pPr lvl="0">
              <a:defRPr/>
            </a:pPr>
            <a:r>
              <a:rPr lang="en-US" sz="1400" dirty="0">
                <a:solidFill>
                  <a:prstClr val="black">
                    <a:lumMod val="65000"/>
                    <a:lumOff val="35000"/>
                  </a:prstClr>
                </a:solidFill>
                <a:latin typeface="Source Sans 3" panose="020B0303030403020204" pitchFamily="34" charset="0"/>
                <a:ea typeface="Roboto" panose="02000000000000000000" pitchFamily="2" charset="0"/>
              </a:rPr>
              <a:t>Tech Industry Revenue</a:t>
            </a:r>
          </a:p>
        </p:txBody>
      </p:sp>
      <p:sp>
        <p:nvSpPr>
          <p:cNvPr id="16" name="TextBox 15">
            <a:extLst>
              <a:ext uri="{FF2B5EF4-FFF2-40B4-BE49-F238E27FC236}">
                <a16:creationId xmlns:a16="http://schemas.microsoft.com/office/drawing/2014/main" id="{ECC4E1F7-2808-4792-BF5D-B54F626411BC}"/>
              </a:ext>
            </a:extLst>
          </p:cNvPr>
          <p:cNvSpPr txBox="1"/>
          <p:nvPr/>
        </p:nvSpPr>
        <p:spPr>
          <a:xfrm>
            <a:off x="5437449" y="1798586"/>
            <a:ext cx="1645465" cy="461665"/>
          </a:xfrm>
          <a:prstGeom prst="rect">
            <a:avLst/>
          </a:prstGeom>
          <a:noFill/>
        </p:spPr>
        <p:txBody>
          <a:bodyPr wrap="square" rtlCol="0">
            <a:spAutoFit/>
          </a:bodyPr>
          <a:lstStyle/>
          <a:p>
            <a:r>
              <a:rPr lang="en-US" sz="2400" b="1" spc="72" dirty="0">
                <a:solidFill>
                  <a:srgbClr val="FA1432"/>
                </a:solidFill>
                <a:latin typeface="Source Sans 3" panose="020B0303030403020204" pitchFamily="34" charset="0"/>
                <a:ea typeface="+mj-ea"/>
                <a:cs typeface="+mj-cs"/>
              </a:rPr>
              <a:t>$283 Bn</a:t>
            </a:r>
            <a:endParaRPr lang="en-IN" sz="2400" b="1" spc="72" dirty="0">
              <a:solidFill>
                <a:srgbClr val="FA1432"/>
              </a:solidFill>
              <a:latin typeface="Source Sans 3" panose="020B0303030403020204" pitchFamily="34" charset="0"/>
              <a:ea typeface="+mj-ea"/>
              <a:cs typeface="+mj-cs"/>
            </a:endParaRPr>
          </a:p>
        </p:txBody>
      </p:sp>
      <p:sp>
        <p:nvSpPr>
          <p:cNvPr id="18" name="Rectangle 17">
            <a:extLst>
              <a:ext uri="{FF2B5EF4-FFF2-40B4-BE49-F238E27FC236}">
                <a16:creationId xmlns:a16="http://schemas.microsoft.com/office/drawing/2014/main" id="{13621BE5-AF94-4B2D-9B0F-C77E93745217}"/>
              </a:ext>
            </a:extLst>
          </p:cNvPr>
          <p:cNvSpPr/>
          <p:nvPr/>
        </p:nvSpPr>
        <p:spPr>
          <a:xfrm>
            <a:off x="9595676" y="2189325"/>
            <a:ext cx="2033770" cy="523220"/>
          </a:xfrm>
          <a:prstGeom prst="rect">
            <a:avLst/>
          </a:prstGeom>
        </p:spPr>
        <p:txBody>
          <a:bodyPr wrap="square">
            <a:spAutoFit/>
          </a:bodyPr>
          <a:lstStyle/>
          <a:p>
            <a:pPr lvl="0">
              <a:defRPr/>
            </a:pPr>
            <a:r>
              <a:rPr lang="en-US" sz="1400" dirty="0">
                <a:solidFill>
                  <a:prstClr val="black">
                    <a:lumMod val="65000"/>
                    <a:lumOff val="35000"/>
                  </a:prstClr>
                </a:solidFill>
                <a:latin typeface="Source Sans 3" panose="020B0303030403020204" pitchFamily="34" charset="0"/>
                <a:ea typeface="Roboto" panose="02000000000000000000" pitchFamily="2" charset="0"/>
              </a:rPr>
              <a:t>Share in India’s Services Export</a:t>
            </a:r>
          </a:p>
        </p:txBody>
      </p:sp>
      <p:sp>
        <p:nvSpPr>
          <p:cNvPr id="19" name="TextBox 18">
            <a:extLst>
              <a:ext uri="{FF2B5EF4-FFF2-40B4-BE49-F238E27FC236}">
                <a16:creationId xmlns:a16="http://schemas.microsoft.com/office/drawing/2014/main" id="{9FB01A9F-93CA-4729-B2A4-458D64C40980}"/>
              </a:ext>
            </a:extLst>
          </p:cNvPr>
          <p:cNvSpPr txBox="1"/>
          <p:nvPr/>
        </p:nvSpPr>
        <p:spPr>
          <a:xfrm>
            <a:off x="9595676" y="1798586"/>
            <a:ext cx="1645465" cy="461665"/>
          </a:xfrm>
          <a:prstGeom prst="rect">
            <a:avLst/>
          </a:prstGeom>
          <a:noFill/>
        </p:spPr>
        <p:txBody>
          <a:bodyPr wrap="square" rtlCol="0">
            <a:spAutoFit/>
          </a:bodyPr>
          <a:lstStyle/>
          <a:p>
            <a:r>
              <a:rPr lang="en-US" sz="2400" b="1" spc="72" dirty="0">
                <a:solidFill>
                  <a:srgbClr val="FA1432"/>
                </a:solidFill>
                <a:latin typeface="Source Sans 3" panose="020B0303030403020204" pitchFamily="34" charset="0"/>
                <a:ea typeface="+mj-ea"/>
                <a:cs typeface="+mj-cs"/>
              </a:rPr>
              <a:t>43-45%</a:t>
            </a:r>
            <a:endParaRPr lang="en-IN" sz="2400" b="1" spc="72" dirty="0">
              <a:solidFill>
                <a:srgbClr val="FA1432"/>
              </a:solidFill>
              <a:latin typeface="Source Sans 3" panose="020B0303030403020204" pitchFamily="34" charset="0"/>
              <a:ea typeface="+mj-ea"/>
              <a:cs typeface="+mj-cs"/>
            </a:endParaRPr>
          </a:p>
        </p:txBody>
      </p:sp>
      <p:sp>
        <p:nvSpPr>
          <p:cNvPr id="21" name="Rectangle 20">
            <a:extLst>
              <a:ext uri="{FF2B5EF4-FFF2-40B4-BE49-F238E27FC236}">
                <a16:creationId xmlns:a16="http://schemas.microsoft.com/office/drawing/2014/main" id="{622E7A79-8FFB-4E3D-938D-8F770C0B64FA}"/>
              </a:ext>
            </a:extLst>
          </p:cNvPr>
          <p:cNvSpPr/>
          <p:nvPr/>
        </p:nvSpPr>
        <p:spPr>
          <a:xfrm>
            <a:off x="1400912" y="3446315"/>
            <a:ext cx="1935798" cy="307777"/>
          </a:xfrm>
          <a:prstGeom prst="rect">
            <a:avLst/>
          </a:prstGeom>
        </p:spPr>
        <p:txBody>
          <a:bodyPr wrap="square">
            <a:spAutoFit/>
          </a:bodyPr>
          <a:lstStyle/>
          <a:p>
            <a:pPr lvl="0">
              <a:defRPr/>
            </a:pPr>
            <a:r>
              <a:rPr lang="en-US" sz="1400" dirty="0">
                <a:solidFill>
                  <a:prstClr val="black">
                    <a:lumMod val="65000"/>
                    <a:lumOff val="35000"/>
                  </a:prstClr>
                </a:solidFill>
                <a:latin typeface="Source Sans 3" panose="020B0303030403020204" pitchFamily="34" charset="0"/>
                <a:ea typeface="Roboto" panose="02000000000000000000" pitchFamily="2" charset="0"/>
              </a:rPr>
              <a:t>Tech Export Revenues</a:t>
            </a:r>
          </a:p>
        </p:txBody>
      </p:sp>
      <p:sp>
        <p:nvSpPr>
          <p:cNvPr id="22" name="TextBox 21">
            <a:extLst>
              <a:ext uri="{FF2B5EF4-FFF2-40B4-BE49-F238E27FC236}">
                <a16:creationId xmlns:a16="http://schemas.microsoft.com/office/drawing/2014/main" id="{45BD9D2F-295C-4B0F-BB11-E03D3B17CFAD}"/>
              </a:ext>
            </a:extLst>
          </p:cNvPr>
          <p:cNvSpPr txBox="1"/>
          <p:nvPr/>
        </p:nvSpPr>
        <p:spPr>
          <a:xfrm>
            <a:off x="1400912" y="3055576"/>
            <a:ext cx="2121541" cy="461665"/>
          </a:xfrm>
          <a:prstGeom prst="rect">
            <a:avLst/>
          </a:prstGeom>
          <a:noFill/>
        </p:spPr>
        <p:txBody>
          <a:bodyPr wrap="square" rtlCol="0">
            <a:spAutoFit/>
          </a:bodyPr>
          <a:lstStyle/>
          <a:p>
            <a:r>
              <a:rPr lang="en-US" sz="2400" b="1" spc="72" dirty="0">
                <a:solidFill>
                  <a:srgbClr val="FA1432"/>
                </a:solidFill>
                <a:latin typeface="Source Sans 3" panose="020B0303030403020204" pitchFamily="34" charset="0"/>
                <a:ea typeface="+mj-ea"/>
                <a:cs typeface="+mj-cs"/>
              </a:rPr>
              <a:t>US$224.4 Bn</a:t>
            </a:r>
            <a:endParaRPr lang="en-IN" sz="2400" b="1" spc="72" dirty="0">
              <a:solidFill>
                <a:srgbClr val="FA1432"/>
              </a:solidFill>
              <a:latin typeface="Source Sans 3" panose="020B0303030403020204" pitchFamily="34" charset="0"/>
              <a:ea typeface="+mj-ea"/>
              <a:cs typeface="+mj-cs"/>
            </a:endParaRPr>
          </a:p>
        </p:txBody>
      </p:sp>
      <p:sp>
        <p:nvSpPr>
          <p:cNvPr id="24" name="Rectangle 23">
            <a:extLst>
              <a:ext uri="{FF2B5EF4-FFF2-40B4-BE49-F238E27FC236}">
                <a16:creationId xmlns:a16="http://schemas.microsoft.com/office/drawing/2014/main" id="{F54B03E4-DF43-4567-9F73-4E64CF24F1CE}"/>
              </a:ext>
            </a:extLst>
          </p:cNvPr>
          <p:cNvSpPr/>
          <p:nvPr/>
        </p:nvSpPr>
        <p:spPr>
          <a:xfrm>
            <a:off x="5437449" y="3446315"/>
            <a:ext cx="2207941" cy="307777"/>
          </a:xfrm>
          <a:prstGeom prst="rect">
            <a:avLst/>
          </a:prstGeom>
        </p:spPr>
        <p:txBody>
          <a:bodyPr wrap="square">
            <a:spAutoFit/>
          </a:bodyPr>
          <a:lstStyle/>
          <a:p>
            <a:pPr lvl="0">
              <a:defRPr/>
            </a:pPr>
            <a:r>
              <a:rPr lang="en-US" sz="1400" dirty="0">
                <a:solidFill>
                  <a:prstClr val="black">
                    <a:lumMod val="65000"/>
                    <a:lumOff val="35000"/>
                  </a:prstClr>
                </a:solidFill>
                <a:latin typeface="Source Sans 3" panose="020B0303030403020204" pitchFamily="34" charset="0"/>
                <a:ea typeface="Roboto" panose="02000000000000000000" pitchFamily="2" charset="0"/>
              </a:rPr>
              <a:t>Share in Global Sourcing</a:t>
            </a:r>
          </a:p>
        </p:txBody>
      </p:sp>
      <p:sp>
        <p:nvSpPr>
          <p:cNvPr id="25" name="TextBox 24">
            <a:extLst>
              <a:ext uri="{FF2B5EF4-FFF2-40B4-BE49-F238E27FC236}">
                <a16:creationId xmlns:a16="http://schemas.microsoft.com/office/drawing/2014/main" id="{82D55A7D-6ABE-4E0B-A8C7-5D85F394C4DC}"/>
              </a:ext>
            </a:extLst>
          </p:cNvPr>
          <p:cNvSpPr txBox="1"/>
          <p:nvPr/>
        </p:nvSpPr>
        <p:spPr>
          <a:xfrm>
            <a:off x="5437449" y="3055576"/>
            <a:ext cx="1645465" cy="461665"/>
          </a:xfrm>
          <a:prstGeom prst="rect">
            <a:avLst/>
          </a:prstGeom>
          <a:noFill/>
        </p:spPr>
        <p:txBody>
          <a:bodyPr wrap="square" rtlCol="0">
            <a:spAutoFit/>
          </a:bodyPr>
          <a:lstStyle/>
          <a:p>
            <a:r>
              <a:rPr lang="en-US" sz="2400" b="1" spc="72" dirty="0">
                <a:solidFill>
                  <a:srgbClr val="FA1432"/>
                </a:solidFill>
                <a:latin typeface="Source Sans 3" panose="020B0303030403020204" pitchFamily="34" charset="0"/>
                <a:ea typeface="+mj-ea"/>
                <a:cs typeface="+mj-cs"/>
              </a:rPr>
              <a:t>57-58%</a:t>
            </a:r>
            <a:endParaRPr lang="en-IN" sz="2400" b="1" spc="72" dirty="0">
              <a:solidFill>
                <a:srgbClr val="FA1432"/>
              </a:solidFill>
              <a:latin typeface="Source Sans 3" panose="020B0303030403020204" pitchFamily="34" charset="0"/>
              <a:ea typeface="+mj-ea"/>
              <a:cs typeface="+mj-cs"/>
            </a:endParaRPr>
          </a:p>
        </p:txBody>
      </p:sp>
      <p:sp>
        <p:nvSpPr>
          <p:cNvPr id="27" name="Rectangle 26">
            <a:extLst>
              <a:ext uri="{FF2B5EF4-FFF2-40B4-BE49-F238E27FC236}">
                <a16:creationId xmlns:a16="http://schemas.microsoft.com/office/drawing/2014/main" id="{D5F997A4-6812-4CD3-861B-DFE2D809C87C}"/>
              </a:ext>
            </a:extLst>
          </p:cNvPr>
          <p:cNvSpPr/>
          <p:nvPr/>
        </p:nvSpPr>
        <p:spPr>
          <a:xfrm>
            <a:off x="9595676" y="3446315"/>
            <a:ext cx="2116371" cy="307777"/>
          </a:xfrm>
          <a:prstGeom prst="rect">
            <a:avLst/>
          </a:prstGeom>
        </p:spPr>
        <p:txBody>
          <a:bodyPr wrap="square">
            <a:spAutoFit/>
          </a:bodyPr>
          <a:lstStyle/>
          <a:p>
            <a:pPr lvl="0">
              <a:defRPr/>
            </a:pPr>
            <a:r>
              <a:rPr lang="en-US" sz="1400" dirty="0">
                <a:solidFill>
                  <a:prstClr val="black">
                    <a:lumMod val="65000"/>
                    <a:lumOff val="35000"/>
                  </a:prstClr>
                </a:solidFill>
                <a:latin typeface="Source Sans 3" panose="020B0303030403020204" pitchFamily="34" charset="0"/>
                <a:ea typeface="Roboto" panose="02000000000000000000" pitchFamily="2" charset="0"/>
              </a:rPr>
              <a:t>Tech Domestic Revenues</a:t>
            </a:r>
          </a:p>
        </p:txBody>
      </p:sp>
      <p:sp>
        <p:nvSpPr>
          <p:cNvPr id="28" name="TextBox 27">
            <a:extLst>
              <a:ext uri="{FF2B5EF4-FFF2-40B4-BE49-F238E27FC236}">
                <a16:creationId xmlns:a16="http://schemas.microsoft.com/office/drawing/2014/main" id="{4C6E4F8D-3BDE-425C-BF8B-82A593E4B6D6}"/>
              </a:ext>
            </a:extLst>
          </p:cNvPr>
          <p:cNvSpPr txBox="1"/>
          <p:nvPr/>
        </p:nvSpPr>
        <p:spPr>
          <a:xfrm>
            <a:off x="9595676" y="3055576"/>
            <a:ext cx="1645465" cy="461665"/>
          </a:xfrm>
          <a:prstGeom prst="rect">
            <a:avLst/>
          </a:prstGeom>
          <a:noFill/>
        </p:spPr>
        <p:txBody>
          <a:bodyPr wrap="square" rtlCol="0">
            <a:spAutoFit/>
          </a:bodyPr>
          <a:lstStyle/>
          <a:p>
            <a:r>
              <a:rPr lang="en-US" sz="2400" b="1" spc="72" dirty="0">
                <a:solidFill>
                  <a:srgbClr val="FA1432"/>
                </a:solidFill>
                <a:latin typeface="Source Sans 3" panose="020B0303030403020204" pitchFamily="34" charset="0"/>
                <a:ea typeface="+mj-ea"/>
                <a:cs typeface="+mj-cs"/>
              </a:rPr>
              <a:t>$58.2 Bn</a:t>
            </a:r>
            <a:endParaRPr lang="en-IN" sz="2400" b="1" spc="72" dirty="0">
              <a:solidFill>
                <a:srgbClr val="FA1432"/>
              </a:solidFill>
              <a:latin typeface="Source Sans 3" panose="020B0303030403020204" pitchFamily="34" charset="0"/>
              <a:ea typeface="+mj-ea"/>
              <a:cs typeface="+mj-cs"/>
            </a:endParaRPr>
          </a:p>
        </p:txBody>
      </p:sp>
      <p:sp>
        <p:nvSpPr>
          <p:cNvPr id="30" name="Rectangle 29">
            <a:extLst>
              <a:ext uri="{FF2B5EF4-FFF2-40B4-BE49-F238E27FC236}">
                <a16:creationId xmlns:a16="http://schemas.microsoft.com/office/drawing/2014/main" id="{C8D2A5DC-E7B4-4FA1-85F0-8B9F044ECE5F}"/>
              </a:ext>
            </a:extLst>
          </p:cNvPr>
          <p:cNvSpPr/>
          <p:nvPr/>
        </p:nvSpPr>
        <p:spPr>
          <a:xfrm>
            <a:off x="1400912" y="4632379"/>
            <a:ext cx="1935798" cy="307777"/>
          </a:xfrm>
          <a:prstGeom prst="rect">
            <a:avLst/>
          </a:prstGeom>
        </p:spPr>
        <p:txBody>
          <a:bodyPr wrap="square">
            <a:spAutoFit/>
          </a:bodyPr>
          <a:lstStyle/>
          <a:p>
            <a:pPr lvl="0">
              <a:defRPr/>
            </a:pPr>
            <a:r>
              <a:rPr lang="en-US" sz="1400" dirty="0">
                <a:solidFill>
                  <a:prstClr val="black">
                    <a:lumMod val="65000"/>
                    <a:lumOff val="35000"/>
                  </a:prstClr>
                </a:solidFill>
                <a:latin typeface="Source Sans 3" panose="020B0303030403020204" pitchFamily="34" charset="0"/>
                <a:ea typeface="Roboto" panose="02000000000000000000" pitchFamily="2" charset="0"/>
              </a:rPr>
              <a:t>Tech Firms in India</a:t>
            </a:r>
          </a:p>
        </p:txBody>
      </p:sp>
      <p:sp>
        <p:nvSpPr>
          <p:cNvPr id="31" name="TextBox 30">
            <a:extLst>
              <a:ext uri="{FF2B5EF4-FFF2-40B4-BE49-F238E27FC236}">
                <a16:creationId xmlns:a16="http://schemas.microsoft.com/office/drawing/2014/main" id="{7DF1DDD4-B117-4785-85A1-3CD5AD4EC407}"/>
              </a:ext>
            </a:extLst>
          </p:cNvPr>
          <p:cNvSpPr txBox="1"/>
          <p:nvPr/>
        </p:nvSpPr>
        <p:spPr>
          <a:xfrm>
            <a:off x="1400912" y="4241640"/>
            <a:ext cx="1645465" cy="461665"/>
          </a:xfrm>
          <a:prstGeom prst="rect">
            <a:avLst/>
          </a:prstGeom>
          <a:noFill/>
        </p:spPr>
        <p:txBody>
          <a:bodyPr wrap="square" rtlCol="0">
            <a:spAutoFit/>
          </a:bodyPr>
          <a:lstStyle/>
          <a:p>
            <a:r>
              <a:rPr lang="en-US" sz="2400" b="1" spc="72" dirty="0">
                <a:solidFill>
                  <a:srgbClr val="FA1432"/>
                </a:solidFill>
                <a:latin typeface="Source Sans 3" panose="020B0303030403020204" pitchFamily="34" charset="0"/>
                <a:ea typeface="+mj-ea"/>
                <a:cs typeface="+mj-cs"/>
              </a:rPr>
              <a:t>40K+</a:t>
            </a:r>
            <a:endParaRPr lang="en-IN" sz="2400" b="1" spc="72" dirty="0">
              <a:solidFill>
                <a:srgbClr val="FA1432"/>
              </a:solidFill>
              <a:latin typeface="Source Sans 3" panose="020B0303030403020204" pitchFamily="34" charset="0"/>
              <a:ea typeface="+mj-ea"/>
              <a:cs typeface="+mj-cs"/>
            </a:endParaRPr>
          </a:p>
        </p:txBody>
      </p:sp>
      <p:sp>
        <p:nvSpPr>
          <p:cNvPr id="33" name="Rectangle 32">
            <a:extLst>
              <a:ext uri="{FF2B5EF4-FFF2-40B4-BE49-F238E27FC236}">
                <a16:creationId xmlns:a16="http://schemas.microsoft.com/office/drawing/2014/main" id="{D5909852-AF43-4425-B669-EEE623E12F41}"/>
              </a:ext>
            </a:extLst>
          </p:cNvPr>
          <p:cNvSpPr/>
          <p:nvPr/>
        </p:nvSpPr>
        <p:spPr>
          <a:xfrm>
            <a:off x="5437449" y="4632379"/>
            <a:ext cx="2207940" cy="307777"/>
          </a:xfrm>
          <a:prstGeom prst="rect">
            <a:avLst/>
          </a:prstGeom>
        </p:spPr>
        <p:txBody>
          <a:bodyPr wrap="square">
            <a:spAutoFit/>
          </a:bodyPr>
          <a:lstStyle/>
          <a:p>
            <a:pPr lvl="0">
              <a:defRPr/>
            </a:pPr>
            <a:r>
              <a:rPr lang="en-US" sz="1400" dirty="0">
                <a:solidFill>
                  <a:prstClr val="black">
                    <a:lumMod val="65000"/>
                    <a:lumOff val="35000"/>
                  </a:prstClr>
                </a:solidFill>
                <a:latin typeface="Source Sans 3" panose="020B0303030403020204" pitchFamily="34" charset="0"/>
                <a:ea typeface="Roboto" panose="02000000000000000000" pitchFamily="2" charset="0"/>
              </a:rPr>
              <a:t>Talent in the Tech Industry</a:t>
            </a:r>
          </a:p>
        </p:txBody>
      </p:sp>
      <p:sp>
        <p:nvSpPr>
          <p:cNvPr id="34" name="TextBox 33">
            <a:extLst>
              <a:ext uri="{FF2B5EF4-FFF2-40B4-BE49-F238E27FC236}">
                <a16:creationId xmlns:a16="http://schemas.microsoft.com/office/drawing/2014/main" id="{E73CF7C9-8297-40DB-810E-A40F9C320031}"/>
              </a:ext>
            </a:extLst>
          </p:cNvPr>
          <p:cNvSpPr txBox="1"/>
          <p:nvPr/>
        </p:nvSpPr>
        <p:spPr>
          <a:xfrm>
            <a:off x="5437449" y="4241640"/>
            <a:ext cx="1645465" cy="461665"/>
          </a:xfrm>
          <a:prstGeom prst="rect">
            <a:avLst/>
          </a:prstGeom>
          <a:noFill/>
        </p:spPr>
        <p:txBody>
          <a:bodyPr wrap="square" rtlCol="0">
            <a:spAutoFit/>
          </a:bodyPr>
          <a:lstStyle/>
          <a:p>
            <a:r>
              <a:rPr lang="en-US" sz="2400" b="1" spc="72" dirty="0">
                <a:solidFill>
                  <a:srgbClr val="FA1432"/>
                </a:solidFill>
                <a:latin typeface="Source Sans 3" panose="020B0303030403020204" pitchFamily="34" charset="0"/>
                <a:ea typeface="+mj-ea"/>
                <a:cs typeface="+mj-cs"/>
              </a:rPr>
              <a:t>~5.8 Mn</a:t>
            </a:r>
            <a:endParaRPr lang="en-IN" sz="2400" b="1" spc="72" dirty="0">
              <a:solidFill>
                <a:srgbClr val="FA1432"/>
              </a:solidFill>
              <a:latin typeface="Source Sans 3" panose="020B0303030403020204" pitchFamily="34" charset="0"/>
              <a:ea typeface="+mj-ea"/>
              <a:cs typeface="+mj-cs"/>
            </a:endParaRPr>
          </a:p>
        </p:txBody>
      </p:sp>
      <p:sp>
        <p:nvSpPr>
          <p:cNvPr id="36" name="Rectangle 35">
            <a:extLst>
              <a:ext uri="{FF2B5EF4-FFF2-40B4-BE49-F238E27FC236}">
                <a16:creationId xmlns:a16="http://schemas.microsoft.com/office/drawing/2014/main" id="{942DAA31-3C82-4E41-B3A1-89CFCCAC3349}"/>
              </a:ext>
            </a:extLst>
          </p:cNvPr>
          <p:cNvSpPr/>
          <p:nvPr/>
        </p:nvSpPr>
        <p:spPr>
          <a:xfrm>
            <a:off x="9595676" y="4632379"/>
            <a:ext cx="1935798" cy="307777"/>
          </a:xfrm>
          <a:prstGeom prst="rect">
            <a:avLst/>
          </a:prstGeom>
        </p:spPr>
        <p:txBody>
          <a:bodyPr wrap="square">
            <a:spAutoFit/>
          </a:bodyPr>
          <a:lstStyle/>
          <a:p>
            <a:pPr lvl="0">
              <a:defRPr/>
            </a:pPr>
            <a:r>
              <a:rPr lang="en-US" sz="1400" dirty="0">
                <a:solidFill>
                  <a:prstClr val="black">
                    <a:lumMod val="65000"/>
                    <a:lumOff val="35000"/>
                  </a:prstClr>
                </a:solidFill>
                <a:latin typeface="Source Sans 3" panose="020B0303030403020204" pitchFamily="34" charset="0"/>
                <a:ea typeface="Roboto" panose="02000000000000000000" pitchFamily="2" charset="0"/>
              </a:rPr>
              <a:t>Tech </a:t>
            </a:r>
            <a:r>
              <a:rPr lang="en-US" sz="1400" dirty="0" err="1">
                <a:solidFill>
                  <a:prstClr val="black">
                    <a:lumMod val="65000"/>
                    <a:lumOff val="35000"/>
                  </a:prstClr>
                </a:solidFill>
                <a:latin typeface="Source Sans 3" panose="020B0303030403020204" pitchFamily="34" charset="0"/>
                <a:ea typeface="Roboto" panose="02000000000000000000" pitchFamily="2" charset="0"/>
              </a:rPr>
              <a:t>StartUps</a:t>
            </a:r>
            <a:r>
              <a:rPr lang="en-US" sz="1400" dirty="0">
                <a:solidFill>
                  <a:prstClr val="black">
                    <a:lumMod val="65000"/>
                    <a:lumOff val="35000"/>
                  </a:prstClr>
                </a:solidFill>
                <a:latin typeface="Source Sans 3" panose="020B0303030403020204" pitchFamily="34" charset="0"/>
                <a:ea typeface="Roboto" panose="02000000000000000000" pitchFamily="2" charset="0"/>
              </a:rPr>
              <a:t> in India</a:t>
            </a:r>
          </a:p>
        </p:txBody>
      </p:sp>
      <p:sp>
        <p:nvSpPr>
          <p:cNvPr id="37" name="TextBox 36">
            <a:extLst>
              <a:ext uri="{FF2B5EF4-FFF2-40B4-BE49-F238E27FC236}">
                <a16:creationId xmlns:a16="http://schemas.microsoft.com/office/drawing/2014/main" id="{0CDBE6BF-D192-481F-BC4E-E31C1B3A462C}"/>
              </a:ext>
            </a:extLst>
          </p:cNvPr>
          <p:cNvSpPr txBox="1"/>
          <p:nvPr/>
        </p:nvSpPr>
        <p:spPr>
          <a:xfrm>
            <a:off x="9595676" y="4241640"/>
            <a:ext cx="1645465" cy="461665"/>
          </a:xfrm>
          <a:prstGeom prst="rect">
            <a:avLst/>
          </a:prstGeom>
          <a:noFill/>
        </p:spPr>
        <p:txBody>
          <a:bodyPr wrap="square" rtlCol="0">
            <a:spAutoFit/>
          </a:bodyPr>
          <a:lstStyle/>
          <a:p>
            <a:r>
              <a:rPr lang="en-US" sz="2400" b="1" spc="72" dirty="0">
                <a:solidFill>
                  <a:srgbClr val="FA1432"/>
                </a:solidFill>
                <a:latin typeface="Source Sans 3" panose="020B0303030403020204" pitchFamily="34" charset="0"/>
                <a:ea typeface="+mj-ea"/>
                <a:cs typeface="+mj-cs"/>
              </a:rPr>
              <a:t>32-35K</a:t>
            </a:r>
            <a:endParaRPr lang="en-IN" sz="2400" b="1" spc="72" dirty="0">
              <a:solidFill>
                <a:srgbClr val="FA1432"/>
              </a:solidFill>
              <a:latin typeface="Source Sans 3" panose="020B0303030403020204" pitchFamily="34" charset="0"/>
              <a:ea typeface="+mj-ea"/>
              <a:cs typeface="+mj-cs"/>
            </a:endParaRPr>
          </a:p>
        </p:txBody>
      </p:sp>
      <p:sp>
        <p:nvSpPr>
          <p:cNvPr id="39" name="Rectangle 38">
            <a:extLst>
              <a:ext uri="{FF2B5EF4-FFF2-40B4-BE49-F238E27FC236}">
                <a16:creationId xmlns:a16="http://schemas.microsoft.com/office/drawing/2014/main" id="{197223DE-6739-4AAF-A227-546545E39C45}"/>
              </a:ext>
            </a:extLst>
          </p:cNvPr>
          <p:cNvSpPr/>
          <p:nvPr/>
        </p:nvSpPr>
        <p:spPr>
          <a:xfrm>
            <a:off x="1400912" y="5752412"/>
            <a:ext cx="2262370" cy="307777"/>
          </a:xfrm>
          <a:prstGeom prst="rect">
            <a:avLst/>
          </a:prstGeom>
        </p:spPr>
        <p:txBody>
          <a:bodyPr wrap="square">
            <a:spAutoFit/>
          </a:bodyPr>
          <a:lstStyle/>
          <a:p>
            <a:pPr lvl="0">
              <a:defRPr/>
            </a:pPr>
            <a:r>
              <a:rPr lang="en-US" sz="1400" dirty="0">
                <a:solidFill>
                  <a:prstClr val="black">
                    <a:lumMod val="65000"/>
                    <a:lumOff val="35000"/>
                  </a:prstClr>
                </a:solidFill>
                <a:latin typeface="Source Sans 3" panose="020B0303030403020204" pitchFamily="34" charset="0"/>
                <a:ea typeface="Roboto" panose="02000000000000000000" pitchFamily="2" charset="0"/>
              </a:rPr>
              <a:t>Women in Tech Industry</a:t>
            </a:r>
          </a:p>
        </p:txBody>
      </p:sp>
      <p:sp>
        <p:nvSpPr>
          <p:cNvPr id="40" name="TextBox 39">
            <a:extLst>
              <a:ext uri="{FF2B5EF4-FFF2-40B4-BE49-F238E27FC236}">
                <a16:creationId xmlns:a16="http://schemas.microsoft.com/office/drawing/2014/main" id="{1B9AA872-6592-47E1-A7AA-1210915DDB9F}"/>
              </a:ext>
            </a:extLst>
          </p:cNvPr>
          <p:cNvSpPr txBox="1"/>
          <p:nvPr/>
        </p:nvSpPr>
        <p:spPr>
          <a:xfrm>
            <a:off x="1400912" y="5361673"/>
            <a:ext cx="1645465" cy="461665"/>
          </a:xfrm>
          <a:prstGeom prst="rect">
            <a:avLst/>
          </a:prstGeom>
          <a:noFill/>
        </p:spPr>
        <p:txBody>
          <a:bodyPr wrap="square" rtlCol="0">
            <a:spAutoFit/>
          </a:bodyPr>
          <a:lstStyle/>
          <a:p>
            <a:r>
              <a:rPr lang="en-US" sz="2400" b="1" spc="72" dirty="0">
                <a:solidFill>
                  <a:srgbClr val="FA1432"/>
                </a:solidFill>
                <a:latin typeface="Source Sans 3" panose="020B0303030403020204" pitchFamily="34" charset="0"/>
                <a:ea typeface="+mj-ea"/>
                <a:cs typeface="+mj-cs"/>
              </a:rPr>
              <a:t>36%</a:t>
            </a:r>
            <a:endParaRPr lang="en-IN" sz="2400" b="1" spc="72" dirty="0">
              <a:solidFill>
                <a:srgbClr val="FA1432"/>
              </a:solidFill>
              <a:latin typeface="Source Sans 3" panose="020B0303030403020204" pitchFamily="34" charset="0"/>
              <a:ea typeface="+mj-ea"/>
              <a:cs typeface="+mj-cs"/>
            </a:endParaRPr>
          </a:p>
        </p:txBody>
      </p:sp>
      <p:sp>
        <p:nvSpPr>
          <p:cNvPr id="42" name="Rectangle 41">
            <a:extLst>
              <a:ext uri="{FF2B5EF4-FFF2-40B4-BE49-F238E27FC236}">
                <a16:creationId xmlns:a16="http://schemas.microsoft.com/office/drawing/2014/main" id="{CB31ABB1-7187-444B-AB1E-22224CF730D6}"/>
              </a:ext>
            </a:extLst>
          </p:cNvPr>
          <p:cNvSpPr/>
          <p:nvPr/>
        </p:nvSpPr>
        <p:spPr>
          <a:xfrm>
            <a:off x="5437449" y="5752412"/>
            <a:ext cx="1935798" cy="523220"/>
          </a:xfrm>
          <a:prstGeom prst="rect">
            <a:avLst/>
          </a:prstGeom>
        </p:spPr>
        <p:txBody>
          <a:bodyPr wrap="square">
            <a:spAutoFit/>
          </a:bodyPr>
          <a:lstStyle/>
          <a:p>
            <a:pPr lvl="0">
              <a:defRPr/>
            </a:pPr>
            <a:r>
              <a:rPr lang="en-US" sz="1400" dirty="0">
                <a:solidFill>
                  <a:prstClr val="black">
                    <a:lumMod val="65000"/>
                    <a:lumOff val="35000"/>
                  </a:prstClr>
                </a:solidFill>
                <a:latin typeface="Source Sans 3" panose="020B0303030403020204" pitchFamily="34" charset="0"/>
                <a:ea typeface="Roboto" panose="02000000000000000000" pitchFamily="2" charset="0"/>
              </a:rPr>
              <a:t>Global Capability Centers (GCCs) in India</a:t>
            </a:r>
          </a:p>
        </p:txBody>
      </p:sp>
      <p:sp>
        <p:nvSpPr>
          <p:cNvPr id="43" name="TextBox 42">
            <a:extLst>
              <a:ext uri="{FF2B5EF4-FFF2-40B4-BE49-F238E27FC236}">
                <a16:creationId xmlns:a16="http://schemas.microsoft.com/office/drawing/2014/main" id="{C73B3179-0023-4000-A420-6A1CB557F9FA}"/>
              </a:ext>
            </a:extLst>
          </p:cNvPr>
          <p:cNvSpPr txBox="1"/>
          <p:nvPr/>
        </p:nvSpPr>
        <p:spPr>
          <a:xfrm>
            <a:off x="5437449" y="5361673"/>
            <a:ext cx="1645465" cy="461665"/>
          </a:xfrm>
          <a:prstGeom prst="rect">
            <a:avLst/>
          </a:prstGeom>
          <a:noFill/>
        </p:spPr>
        <p:txBody>
          <a:bodyPr wrap="square" rtlCol="0">
            <a:spAutoFit/>
          </a:bodyPr>
          <a:lstStyle/>
          <a:p>
            <a:r>
              <a:rPr lang="en-US" sz="2400" b="1" spc="72" dirty="0">
                <a:solidFill>
                  <a:srgbClr val="FA1432"/>
                </a:solidFill>
                <a:latin typeface="Source Sans 3" panose="020B0303030403020204" pitchFamily="34" charset="0"/>
                <a:ea typeface="+mj-ea"/>
                <a:cs typeface="+mj-cs"/>
              </a:rPr>
              <a:t>1750+</a:t>
            </a:r>
            <a:endParaRPr lang="en-IN" sz="2400" b="1" spc="72" dirty="0">
              <a:solidFill>
                <a:srgbClr val="FA1432"/>
              </a:solidFill>
              <a:latin typeface="Source Sans 3" panose="020B0303030403020204" pitchFamily="34" charset="0"/>
              <a:ea typeface="+mj-ea"/>
              <a:cs typeface="+mj-cs"/>
            </a:endParaRPr>
          </a:p>
        </p:txBody>
      </p:sp>
      <p:sp>
        <p:nvSpPr>
          <p:cNvPr id="45" name="Rectangle 44">
            <a:extLst>
              <a:ext uri="{FF2B5EF4-FFF2-40B4-BE49-F238E27FC236}">
                <a16:creationId xmlns:a16="http://schemas.microsoft.com/office/drawing/2014/main" id="{B73AE645-ADB6-461C-948B-EF72B26EE0B3}"/>
              </a:ext>
            </a:extLst>
          </p:cNvPr>
          <p:cNvSpPr/>
          <p:nvPr/>
        </p:nvSpPr>
        <p:spPr>
          <a:xfrm>
            <a:off x="9595676" y="5752412"/>
            <a:ext cx="1786295" cy="523220"/>
          </a:xfrm>
          <a:prstGeom prst="rect">
            <a:avLst/>
          </a:prstGeom>
        </p:spPr>
        <p:txBody>
          <a:bodyPr wrap="square">
            <a:spAutoFit/>
          </a:bodyPr>
          <a:lstStyle/>
          <a:p>
            <a:pPr lvl="0">
              <a:defRPr/>
            </a:pPr>
            <a:r>
              <a:rPr lang="en-US" sz="1400" dirty="0">
                <a:solidFill>
                  <a:prstClr val="black">
                    <a:lumMod val="65000"/>
                    <a:lumOff val="35000"/>
                  </a:prstClr>
                </a:solidFill>
                <a:latin typeface="Source Sans 3" panose="020B0303030403020204" pitchFamily="34" charset="0"/>
                <a:ea typeface="Roboto" panose="02000000000000000000" pitchFamily="2" charset="0"/>
              </a:rPr>
              <a:t>Tech Patents Filed in India in CY24</a:t>
            </a:r>
          </a:p>
        </p:txBody>
      </p:sp>
      <p:sp>
        <p:nvSpPr>
          <p:cNvPr id="46" name="TextBox 45">
            <a:extLst>
              <a:ext uri="{FF2B5EF4-FFF2-40B4-BE49-F238E27FC236}">
                <a16:creationId xmlns:a16="http://schemas.microsoft.com/office/drawing/2014/main" id="{D82E6C31-3179-42F2-B35B-50C7C3F7EF3E}"/>
              </a:ext>
            </a:extLst>
          </p:cNvPr>
          <p:cNvSpPr txBox="1"/>
          <p:nvPr/>
        </p:nvSpPr>
        <p:spPr>
          <a:xfrm>
            <a:off x="9595676" y="5361673"/>
            <a:ext cx="1645465" cy="461665"/>
          </a:xfrm>
          <a:prstGeom prst="rect">
            <a:avLst/>
          </a:prstGeom>
          <a:noFill/>
        </p:spPr>
        <p:txBody>
          <a:bodyPr wrap="square" rtlCol="0">
            <a:spAutoFit/>
          </a:bodyPr>
          <a:lstStyle/>
          <a:p>
            <a:r>
              <a:rPr lang="en-US" sz="2400" b="1" spc="72" dirty="0">
                <a:solidFill>
                  <a:srgbClr val="FA1432"/>
                </a:solidFill>
                <a:latin typeface="Source Sans 3" panose="020B0303030403020204" pitchFamily="34" charset="0"/>
                <a:ea typeface="+mj-ea"/>
                <a:cs typeface="+mj-cs"/>
              </a:rPr>
              <a:t>90k</a:t>
            </a:r>
            <a:endParaRPr lang="en-IN" sz="2400" b="1" spc="72" dirty="0">
              <a:solidFill>
                <a:srgbClr val="FA1432"/>
              </a:solidFill>
              <a:latin typeface="Source Sans 3" panose="020B0303030403020204" pitchFamily="34" charset="0"/>
              <a:ea typeface="+mj-ea"/>
              <a:cs typeface="+mj-cs"/>
            </a:endParaRPr>
          </a:p>
        </p:txBody>
      </p:sp>
      <p:cxnSp>
        <p:nvCxnSpPr>
          <p:cNvPr id="49" name="Straight Connector 48">
            <a:extLst>
              <a:ext uri="{FF2B5EF4-FFF2-40B4-BE49-F238E27FC236}">
                <a16:creationId xmlns:a16="http://schemas.microsoft.com/office/drawing/2014/main" id="{B188F3F0-39D9-4096-981A-61BA5875C7B3}"/>
              </a:ext>
            </a:extLst>
          </p:cNvPr>
          <p:cNvCxnSpPr>
            <a:cxnSpLocks/>
          </p:cNvCxnSpPr>
          <p:nvPr/>
        </p:nvCxnSpPr>
        <p:spPr>
          <a:xfrm>
            <a:off x="3663282" y="1798586"/>
            <a:ext cx="0" cy="4377508"/>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7E3273B-856F-49CE-BB0E-68AC5E58BE3D}"/>
              </a:ext>
            </a:extLst>
          </p:cNvPr>
          <p:cNvCxnSpPr>
            <a:cxnSpLocks/>
          </p:cNvCxnSpPr>
          <p:nvPr/>
        </p:nvCxnSpPr>
        <p:spPr>
          <a:xfrm>
            <a:off x="8148196" y="1798586"/>
            <a:ext cx="0" cy="4377508"/>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a16="http://schemas.microsoft.com/office/drawing/2014/main" id="{EEFEE86B-8EC2-4EB8-A7D3-73FEFE28D9E5}"/>
              </a:ext>
            </a:extLst>
          </p:cNvPr>
          <p:cNvPicPr>
            <a:picLocks noChangeAspect="1"/>
          </p:cNvPicPr>
          <p:nvPr/>
        </p:nvPicPr>
        <p:blipFill>
          <a:blip r:embed="rId2"/>
          <a:stretch>
            <a:fillRect/>
          </a:stretch>
        </p:blipFill>
        <p:spPr>
          <a:xfrm>
            <a:off x="576083" y="1774378"/>
            <a:ext cx="684000" cy="684000"/>
          </a:xfrm>
          <a:prstGeom prst="rect">
            <a:avLst/>
          </a:prstGeom>
        </p:spPr>
      </p:pic>
      <p:pic>
        <p:nvPicPr>
          <p:cNvPr id="56" name="Picture 55">
            <a:extLst>
              <a:ext uri="{FF2B5EF4-FFF2-40B4-BE49-F238E27FC236}">
                <a16:creationId xmlns:a16="http://schemas.microsoft.com/office/drawing/2014/main" id="{33A7C388-EF51-46D2-A01C-8E006E49D4F2}"/>
              </a:ext>
            </a:extLst>
          </p:cNvPr>
          <p:cNvPicPr>
            <a:picLocks noChangeAspect="1"/>
          </p:cNvPicPr>
          <p:nvPr/>
        </p:nvPicPr>
        <p:blipFill>
          <a:blip r:embed="rId3"/>
          <a:stretch>
            <a:fillRect/>
          </a:stretch>
        </p:blipFill>
        <p:spPr>
          <a:xfrm>
            <a:off x="8820727" y="1781504"/>
            <a:ext cx="684000" cy="684000"/>
          </a:xfrm>
          <a:prstGeom prst="rect">
            <a:avLst/>
          </a:prstGeom>
        </p:spPr>
      </p:pic>
      <p:pic>
        <p:nvPicPr>
          <p:cNvPr id="58" name="Picture 57">
            <a:extLst>
              <a:ext uri="{FF2B5EF4-FFF2-40B4-BE49-F238E27FC236}">
                <a16:creationId xmlns:a16="http://schemas.microsoft.com/office/drawing/2014/main" id="{3767000E-DDFA-4477-A7DF-1C0FCA115172}"/>
              </a:ext>
            </a:extLst>
          </p:cNvPr>
          <p:cNvPicPr>
            <a:picLocks noChangeAspect="1"/>
          </p:cNvPicPr>
          <p:nvPr/>
        </p:nvPicPr>
        <p:blipFill>
          <a:blip r:embed="rId4"/>
          <a:stretch>
            <a:fillRect/>
          </a:stretch>
        </p:blipFill>
        <p:spPr>
          <a:xfrm>
            <a:off x="4546464" y="1748864"/>
            <a:ext cx="684000" cy="684000"/>
          </a:xfrm>
          <a:prstGeom prst="rect">
            <a:avLst/>
          </a:prstGeom>
        </p:spPr>
      </p:pic>
      <p:pic>
        <p:nvPicPr>
          <p:cNvPr id="60" name="Picture 59">
            <a:extLst>
              <a:ext uri="{FF2B5EF4-FFF2-40B4-BE49-F238E27FC236}">
                <a16:creationId xmlns:a16="http://schemas.microsoft.com/office/drawing/2014/main" id="{B2FC0366-A60F-48CC-AB59-5A83F91A31F1}"/>
              </a:ext>
            </a:extLst>
          </p:cNvPr>
          <p:cNvPicPr>
            <a:picLocks noChangeAspect="1"/>
          </p:cNvPicPr>
          <p:nvPr/>
        </p:nvPicPr>
        <p:blipFill>
          <a:blip r:embed="rId5"/>
          <a:stretch>
            <a:fillRect/>
          </a:stretch>
        </p:blipFill>
        <p:spPr>
          <a:xfrm>
            <a:off x="8820727" y="2966022"/>
            <a:ext cx="684000" cy="684000"/>
          </a:xfrm>
          <a:prstGeom prst="rect">
            <a:avLst/>
          </a:prstGeom>
        </p:spPr>
      </p:pic>
      <p:pic>
        <p:nvPicPr>
          <p:cNvPr id="62" name="Picture 61">
            <a:extLst>
              <a:ext uri="{FF2B5EF4-FFF2-40B4-BE49-F238E27FC236}">
                <a16:creationId xmlns:a16="http://schemas.microsoft.com/office/drawing/2014/main" id="{F88D36D6-0896-4514-8C2C-16A9AB1453A0}"/>
              </a:ext>
            </a:extLst>
          </p:cNvPr>
          <p:cNvPicPr>
            <a:picLocks noChangeAspect="1"/>
          </p:cNvPicPr>
          <p:nvPr/>
        </p:nvPicPr>
        <p:blipFill>
          <a:blip r:embed="rId6"/>
          <a:stretch>
            <a:fillRect/>
          </a:stretch>
        </p:blipFill>
        <p:spPr>
          <a:xfrm>
            <a:off x="576083" y="3055576"/>
            <a:ext cx="684000" cy="684000"/>
          </a:xfrm>
          <a:prstGeom prst="rect">
            <a:avLst/>
          </a:prstGeom>
        </p:spPr>
      </p:pic>
      <p:pic>
        <p:nvPicPr>
          <p:cNvPr id="64" name="Picture 63">
            <a:extLst>
              <a:ext uri="{FF2B5EF4-FFF2-40B4-BE49-F238E27FC236}">
                <a16:creationId xmlns:a16="http://schemas.microsoft.com/office/drawing/2014/main" id="{1239513F-9594-4B3B-BC4D-6ECBD27652BD}"/>
              </a:ext>
            </a:extLst>
          </p:cNvPr>
          <p:cNvPicPr>
            <a:picLocks noChangeAspect="1"/>
          </p:cNvPicPr>
          <p:nvPr/>
        </p:nvPicPr>
        <p:blipFill>
          <a:blip r:embed="rId7"/>
          <a:stretch>
            <a:fillRect/>
          </a:stretch>
        </p:blipFill>
        <p:spPr>
          <a:xfrm>
            <a:off x="4546464" y="3031456"/>
            <a:ext cx="684000" cy="684000"/>
          </a:xfrm>
          <a:prstGeom prst="rect">
            <a:avLst/>
          </a:prstGeom>
        </p:spPr>
      </p:pic>
      <p:pic>
        <p:nvPicPr>
          <p:cNvPr id="66" name="Picture 65">
            <a:extLst>
              <a:ext uri="{FF2B5EF4-FFF2-40B4-BE49-F238E27FC236}">
                <a16:creationId xmlns:a16="http://schemas.microsoft.com/office/drawing/2014/main" id="{3EB93795-EAD8-4E6E-9B89-493088DEBF6C}"/>
              </a:ext>
            </a:extLst>
          </p:cNvPr>
          <p:cNvPicPr>
            <a:picLocks noChangeAspect="1"/>
          </p:cNvPicPr>
          <p:nvPr/>
        </p:nvPicPr>
        <p:blipFill>
          <a:blip r:embed="rId8"/>
          <a:stretch>
            <a:fillRect/>
          </a:stretch>
        </p:blipFill>
        <p:spPr>
          <a:xfrm>
            <a:off x="8820727" y="4168152"/>
            <a:ext cx="684000" cy="684000"/>
          </a:xfrm>
          <a:prstGeom prst="rect">
            <a:avLst/>
          </a:prstGeom>
        </p:spPr>
      </p:pic>
      <p:pic>
        <p:nvPicPr>
          <p:cNvPr id="68" name="Picture 67">
            <a:extLst>
              <a:ext uri="{FF2B5EF4-FFF2-40B4-BE49-F238E27FC236}">
                <a16:creationId xmlns:a16="http://schemas.microsoft.com/office/drawing/2014/main" id="{2B3860C1-5DA5-4F51-8C86-95C1E3C07A47}"/>
              </a:ext>
            </a:extLst>
          </p:cNvPr>
          <p:cNvPicPr>
            <a:picLocks noChangeAspect="1"/>
          </p:cNvPicPr>
          <p:nvPr/>
        </p:nvPicPr>
        <p:blipFill>
          <a:blip r:embed="rId9"/>
          <a:stretch>
            <a:fillRect/>
          </a:stretch>
        </p:blipFill>
        <p:spPr>
          <a:xfrm>
            <a:off x="576083" y="4439537"/>
            <a:ext cx="684000" cy="684000"/>
          </a:xfrm>
          <a:prstGeom prst="rect">
            <a:avLst/>
          </a:prstGeom>
        </p:spPr>
      </p:pic>
      <p:pic>
        <p:nvPicPr>
          <p:cNvPr id="70" name="Picture 69">
            <a:extLst>
              <a:ext uri="{FF2B5EF4-FFF2-40B4-BE49-F238E27FC236}">
                <a16:creationId xmlns:a16="http://schemas.microsoft.com/office/drawing/2014/main" id="{3057EEEB-3805-4A16-993F-5CD6EC7B56AA}"/>
              </a:ext>
            </a:extLst>
          </p:cNvPr>
          <p:cNvPicPr>
            <a:picLocks noChangeAspect="1"/>
          </p:cNvPicPr>
          <p:nvPr/>
        </p:nvPicPr>
        <p:blipFill>
          <a:blip r:embed="rId10"/>
          <a:stretch>
            <a:fillRect/>
          </a:stretch>
        </p:blipFill>
        <p:spPr>
          <a:xfrm>
            <a:off x="4546464" y="4211880"/>
            <a:ext cx="684000" cy="684000"/>
          </a:xfrm>
          <a:prstGeom prst="rect">
            <a:avLst/>
          </a:prstGeom>
        </p:spPr>
      </p:pic>
      <p:pic>
        <p:nvPicPr>
          <p:cNvPr id="72" name="Picture 71">
            <a:extLst>
              <a:ext uri="{FF2B5EF4-FFF2-40B4-BE49-F238E27FC236}">
                <a16:creationId xmlns:a16="http://schemas.microsoft.com/office/drawing/2014/main" id="{9B774F48-38E9-4514-8569-9384E0AB4BCF}"/>
              </a:ext>
            </a:extLst>
          </p:cNvPr>
          <p:cNvPicPr>
            <a:picLocks noChangeAspect="1"/>
          </p:cNvPicPr>
          <p:nvPr/>
        </p:nvPicPr>
        <p:blipFill>
          <a:blip r:embed="rId11"/>
          <a:stretch>
            <a:fillRect/>
          </a:stretch>
        </p:blipFill>
        <p:spPr>
          <a:xfrm>
            <a:off x="8820727" y="5305112"/>
            <a:ext cx="684000" cy="684000"/>
          </a:xfrm>
          <a:prstGeom prst="rect">
            <a:avLst/>
          </a:prstGeom>
        </p:spPr>
      </p:pic>
      <p:pic>
        <p:nvPicPr>
          <p:cNvPr id="74" name="Picture 73">
            <a:extLst>
              <a:ext uri="{FF2B5EF4-FFF2-40B4-BE49-F238E27FC236}">
                <a16:creationId xmlns:a16="http://schemas.microsoft.com/office/drawing/2014/main" id="{CBC56E98-0693-47FD-862A-752B5763B975}"/>
              </a:ext>
            </a:extLst>
          </p:cNvPr>
          <p:cNvPicPr>
            <a:picLocks noChangeAspect="1"/>
          </p:cNvPicPr>
          <p:nvPr/>
        </p:nvPicPr>
        <p:blipFill>
          <a:blip r:embed="rId12"/>
          <a:stretch>
            <a:fillRect/>
          </a:stretch>
        </p:blipFill>
        <p:spPr>
          <a:xfrm>
            <a:off x="600031" y="5384085"/>
            <a:ext cx="684000" cy="684000"/>
          </a:xfrm>
          <a:prstGeom prst="rect">
            <a:avLst/>
          </a:prstGeom>
        </p:spPr>
      </p:pic>
      <p:pic>
        <p:nvPicPr>
          <p:cNvPr id="76" name="Picture 75">
            <a:extLst>
              <a:ext uri="{FF2B5EF4-FFF2-40B4-BE49-F238E27FC236}">
                <a16:creationId xmlns:a16="http://schemas.microsoft.com/office/drawing/2014/main" id="{C28FC13C-5094-4D50-A9A4-91F10CCCB920}"/>
              </a:ext>
            </a:extLst>
          </p:cNvPr>
          <p:cNvPicPr>
            <a:picLocks noChangeAspect="1"/>
          </p:cNvPicPr>
          <p:nvPr/>
        </p:nvPicPr>
        <p:blipFill>
          <a:blip r:embed="rId13"/>
          <a:stretch>
            <a:fillRect/>
          </a:stretch>
        </p:blipFill>
        <p:spPr>
          <a:xfrm>
            <a:off x="4536597" y="5197102"/>
            <a:ext cx="809903" cy="870983"/>
          </a:xfrm>
          <a:prstGeom prst="rect">
            <a:avLst/>
          </a:prstGeom>
        </p:spPr>
      </p:pic>
      <p:sp>
        <p:nvSpPr>
          <p:cNvPr id="2" name="Rectangle 1">
            <a:extLst>
              <a:ext uri="{FF2B5EF4-FFF2-40B4-BE49-F238E27FC236}">
                <a16:creationId xmlns:a16="http://schemas.microsoft.com/office/drawing/2014/main" id="{8B86FBE5-D617-E4AE-5248-3B98B8A5DE57}"/>
              </a:ext>
            </a:extLst>
          </p:cNvPr>
          <p:cNvSpPr/>
          <p:nvPr/>
        </p:nvSpPr>
        <p:spPr>
          <a:xfrm>
            <a:off x="489854" y="6491043"/>
            <a:ext cx="3712876" cy="230832"/>
          </a:xfrm>
          <a:prstGeom prst="rect">
            <a:avLst/>
          </a:prstGeom>
        </p:spPr>
        <p:txBody>
          <a:bodyPr wrap="none">
            <a:spAutoFit/>
          </a:bodyPr>
          <a:lstStyle/>
          <a:p>
            <a:r>
              <a:rPr lang="en-US" sz="900" dirty="0">
                <a:solidFill>
                  <a:schemeClr val="tx1">
                    <a:lumMod val="65000"/>
                    <a:lumOff val="35000"/>
                  </a:schemeClr>
                </a:solidFill>
                <a:latin typeface="Source Sans 3" panose="020B0303030403020204" pitchFamily="34" charset="0"/>
              </a:rPr>
              <a:t>Source: NASSCOM Strategic Review 2025. This is the latest data available </a:t>
            </a:r>
          </a:p>
        </p:txBody>
      </p:sp>
    </p:spTree>
    <p:extLst>
      <p:ext uri="{BB962C8B-B14F-4D97-AF65-F5344CB8AC3E}">
        <p14:creationId xmlns:p14="http://schemas.microsoft.com/office/powerpoint/2010/main" val="1095308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270640332"/>
              </p:ext>
            </p:extLst>
          </p:nvPr>
        </p:nvGraphicFramePr>
        <p:xfrm>
          <a:off x="152400" y="974535"/>
          <a:ext cx="5943600" cy="5455848"/>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86E3AF3D-C877-44C2-F75D-32CEE7D48E5B}"/>
              </a:ext>
            </a:extLst>
          </p:cNvPr>
          <p:cNvCxnSpPr>
            <a:cxnSpLocks/>
          </p:cNvCxnSpPr>
          <p:nvPr/>
        </p:nvCxnSpPr>
        <p:spPr>
          <a:xfrm flipV="1">
            <a:off x="2286000" y="2449973"/>
            <a:ext cx="1657350" cy="370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FAD5353-F70E-2CEF-23FA-B386FAD158AF}"/>
              </a:ext>
            </a:extLst>
          </p:cNvPr>
          <p:cNvSpPr txBox="1"/>
          <p:nvPr/>
        </p:nvSpPr>
        <p:spPr>
          <a:xfrm rot="20899999">
            <a:off x="2438400" y="2636279"/>
            <a:ext cx="1752600" cy="369332"/>
          </a:xfrm>
          <a:prstGeom prst="rect">
            <a:avLst/>
          </a:prstGeom>
          <a:noFill/>
        </p:spPr>
        <p:txBody>
          <a:bodyPr wrap="square" rtlCol="0">
            <a:spAutoFit/>
          </a:bodyPr>
          <a:lstStyle/>
          <a:p>
            <a:r>
              <a:rPr lang="en-US" dirty="0"/>
              <a:t>6.1% growth</a:t>
            </a:r>
            <a:endParaRPr lang="en-IN" dirty="0"/>
          </a:p>
        </p:txBody>
      </p:sp>
      <p:graphicFrame>
        <p:nvGraphicFramePr>
          <p:cNvPr id="7" name="Chart 6">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80493724"/>
              </p:ext>
            </p:extLst>
          </p:nvPr>
        </p:nvGraphicFramePr>
        <p:xfrm>
          <a:off x="5662760" y="1005482"/>
          <a:ext cx="6376840" cy="5151047"/>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B9CDCF38-5C73-4C22-FA0E-8FFACD2552D9}"/>
              </a:ext>
            </a:extLst>
          </p:cNvPr>
          <p:cNvCxnSpPr>
            <a:cxnSpLocks/>
          </p:cNvCxnSpPr>
          <p:nvPr/>
        </p:nvCxnSpPr>
        <p:spPr>
          <a:xfrm>
            <a:off x="6096000" y="632191"/>
            <a:ext cx="0" cy="5677133"/>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3560CA1-E355-449D-071E-85E501A7790A}"/>
              </a:ext>
            </a:extLst>
          </p:cNvPr>
          <p:cNvSpPr/>
          <p:nvPr/>
        </p:nvSpPr>
        <p:spPr>
          <a:xfrm>
            <a:off x="144100" y="239974"/>
            <a:ext cx="6417141" cy="492443"/>
          </a:xfrm>
          <a:prstGeom prst="rect">
            <a:avLst/>
          </a:prstGeom>
        </p:spPr>
        <p:txBody>
          <a:bodyPr wrap="none">
            <a:spAutoFit/>
          </a:bodyPr>
          <a:lstStyle/>
          <a:p>
            <a:r>
              <a:rPr lang="en-US" sz="2600" dirty="0">
                <a:solidFill>
                  <a:srgbClr val="FF0000"/>
                </a:solidFill>
                <a:latin typeface="Source Sans 3" panose="020B0303030403020204" pitchFamily="34" charset="0"/>
              </a:rPr>
              <a:t>FY26: India technology industry performance</a:t>
            </a:r>
          </a:p>
        </p:txBody>
      </p:sp>
      <p:sp>
        <p:nvSpPr>
          <p:cNvPr id="14" name="Rectangle 13">
            <a:extLst>
              <a:ext uri="{FF2B5EF4-FFF2-40B4-BE49-F238E27FC236}">
                <a16:creationId xmlns:a16="http://schemas.microsoft.com/office/drawing/2014/main" id="{15F19D51-7195-09C5-71BC-4CF62624CD71}"/>
              </a:ext>
            </a:extLst>
          </p:cNvPr>
          <p:cNvSpPr/>
          <p:nvPr/>
        </p:nvSpPr>
        <p:spPr>
          <a:xfrm>
            <a:off x="342232" y="6366776"/>
            <a:ext cx="11697368" cy="369332"/>
          </a:xfrm>
          <a:prstGeom prst="rect">
            <a:avLst/>
          </a:prstGeom>
        </p:spPr>
        <p:txBody>
          <a:bodyPr wrap="square">
            <a:spAutoFit/>
          </a:bodyPr>
          <a:lstStyle/>
          <a:p>
            <a:r>
              <a:rPr lang="en-US" sz="900" dirty="0">
                <a:solidFill>
                  <a:schemeClr val="tx1">
                    <a:lumMod val="65000"/>
                    <a:lumOff val="35000"/>
                  </a:schemeClr>
                </a:solidFill>
                <a:latin typeface="Source Sans 3" panose="020B0303030403020204" pitchFamily="34" charset="0"/>
              </a:rPr>
              <a:t>Source: NASSCOM Strategic Review 2026. This is the latest data available. The stocks/sectors mentioned in this slide do not constitute any recommendation and Kotak Mahindra Mutual Fund may or may not have any future position in these sectors/stocks. </a:t>
            </a:r>
          </a:p>
        </p:txBody>
      </p:sp>
    </p:spTree>
    <p:extLst>
      <p:ext uri="{BB962C8B-B14F-4D97-AF65-F5344CB8AC3E}">
        <p14:creationId xmlns:p14="http://schemas.microsoft.com/office/powerpoint/2010/main" val="1446227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C48505-40AB-4A18-B78C-E531BB2F6DFE}"/>
              </a:ext>
            </a:extLst>
          </p:cNvPr>
          <p:cNvSpPr/>
          <p:nvPr/>
        </p:nvSpPr>
        <p:spPr>
          <a:xfrm>
            <a:off x="144100" y="239974"/>
            <a:ext cx="10166566" cy="492443"/>
          </a:xfrm>
          <a:prstGeom prst="rect">
            <a:avLst/>
          </a:prstGeom>
        </p:spPr>
        <p:txBody>
          <a:bodyPr wrap="none">
            <a:spAutoFit/>
          </a:bodyPr>
          <a:lstStyle/>
          <a:p>
            <a:r>
              <a:rPr lang="en-US" sz="2600" dirty="0">
                <a:solidFill>
                  <a:srgbClr val="FF0000"/>
                </a:solidFill>
                <a:latin typeface="Source Sans 3" panose="020B0303030403020204" pitchFamily="34" charset="0"/>
                <a:ea typeface="Roboto" panose="02000000000000000000" pitchFamily="2" charset="0"/>
              </a:rPr>
              <a:t>US among geographies and financials are the biggest clients of Indian IT</a:t>
            </a:r>
          </a:p>
        </p:txBody>
      </p:sp>
      <p:sp>
        <p:nvSpPr>
          <p:cNvPr id="7" name="Slide Number Placeholder 1">
            <a:extLst>
              <a:ext uri="{FF2B5EF4-FFF2-40B4-BE49-F238E27FC236}">
                <a16:creationId xmlns:a16="http://schemas.microsoft.com/office/drawing/2014/main" id="{C3AFE42A-A030-45E7-9547-A0C09DA1D072}"/>
              </a:ext>
            </a:extLst>
          </p:cNvPr>
          <p:cNvSpPr txBox="1">
            <a:spLocks/>
          </p:cNvSpPr>
          <p:nvPr/>
        </p:nvSpPr>
        <p:spPr>
          <a:xfrm>
            <a:off x="11936191" y="6464097"/>
            <a:ext cx="3429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561BA9-CDCF-4958-B8AB-66F3BF063E13}" type="slidenum">
              <a:rPr lang="en-US" sz="1000" smtClean="0">
                <a:solidFill>
                  <a:schemeClr val="tx1">
                    <a:lumMod val="65000"/>
                    <a:lumOff val="35000"/>
                  </a:schemeClr>
                </a:solidFill>
                <a:latin typeface="Source Sans 3" panose="020B0303030403020204" pitchFamily="34" charset="0"/>
              </a:rPr>
              <a:pPr/>
              <a:t>8</a:t>
            </a:fld>
            <a:endParaRPr lang="en-US" sz="1000" dirty="0">
              <a:solidFill>
                <a:schemeClr val="tx1">
                  <a:lumMod val="65000"/>
                  <a:lumOff val="35000"/>
                </a:schemeClr>
              </a:solidFill>
              <a:latin typeface="Source Sans 3" panose="020B0303030403020204" pitchFamily="34" charset="0"/>
            </a:endParaRPr>
          </a:p>
        </p:txBody>
      </p:sp>
      <p:graphicFrame>
        <p:nvGraphicFramePr>
          <p:cNvPr id="5" name="Chart 4">
            <a:extLst>
              <a:ext uri="{FF2B5EF4-FFF2-40B4-BE49-F238E27FC236}">
                <a16:creationId xmlns:a16="http://schemas.microsoft.com/office/drawing/2014/main" id="{3F0D8660-352B-4C77-ADF4-0753F820899A}"/>
              </a:ext>
            </a:extLst>
          </p:cNvPr>
          <p:cNvGraphicFramePr/>
          <p:nvPr>
            <p:extLst>
              <p:ext uri="{D42A27DB-BD31-4B8C-83A1-F6EECF244321}">
                <p14:modId xmlns:p14="http://schemas.microsoft.com/office/powerpoint/2010/main" val="2649072435"/>
              </p:ext>
            </p:extLst>
          </p:nvPr>
        </p:nvGraphicFramePr>
        <p:xfrm>
          <a:off x="554520" y="2303669"/>
          <a:ext cx="5248275" cy="341526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13C35BD4-3AAD-4B5B-BCC2-6FD769A5EBCC}"/>
              </a:ext>
            </a:extLst>
          </p:cNvPr>
          <p:cNvSpPr txBox="1"/>
          <p:nvPr/>
        </p:nvSpPr>
        <p:spPr>
          <a:xfrm>
            <a:off x="1249378" y="1129540"/>
            <a:ext cx="3978005" cy="369332"/>
          </a:xfrm>
          <a:prstGeom prst="rect">
            <a:avLst/>
          </a:prstGeom>
          <a:noFill/>
        </p:spPr>
        <p:txBody>
          <a:bodyPr wrap="square" rtlCol="0">
            <a:spAutoFit/>
          </a:bodyPr>
          <a:lstStyle/>
          <a:p>
            <a:pPr algn="ctr"/>
            <a:r>
              <a:rPr lang="en-US" dirty="0">
                <a:solidFill>
                  <a:srgbClr val="244C84"/>
                </a:solidFill>
                <a:latin typeface="Source Sans 3" panose="020B0303030403020204" pitchFamily="34" charset="0"/>
                <a:ea typeface="Roboto" panose="02000000000000000000" pitchFamily="2" charset="0"/>
              </a:rPr>
              <a:t>Growth markets: USA and APAC</a:t>
            </a:r>
          </a:p>
        </p:txBody>
      </p:sp>
      <p:sp>
        <p:nvSpPr>
          <p:cNvPr id="9" name="TextBox 8">
            <a:extLst>
              <a:ext uri="{FF2B5EF4-FFF2-40B4-BE49-F238E27FC236}">
                <a16:creationId xmlns:a16="http://schemas.microsoft.com/office/drawing/2014/main" id="{5208D6E5-3406-4E48-82E2-F8533BB68682}"/>
              </a:ext>
            </a:extLst>
          </p:cNvPr>
          <p:cNvSpPr txBox="1"/>
          <p:nvPr/>
        </p:nvSpPr>
        <p:spPr>
          <a:xfrm>
            <a:off x="7319794" y="1130725"/>
            <a:ext cx="3346881" cy="369332"/>
          </a:xfrm>
          <a:prstGeom prst="rect">
            <a:avLst/>
          </a:prstGeom>
          <a:noFill/>
        </p:spPr>
        <p:txBody>
          <a:bodyPr wrap="square" rtlCol="0">
            <a:spAutoFit/>
          </a:bodyPr>
          <a:lstStyle/>
          <a:p>
            <a:pPr algn="ctr"/>
            <a:r>
              <a:rPr lang="en-US" dirty="0">
                <a:solidFill>
                  <a:srgbClr val="244C84"/>
                </a:solidFill>
                <a:latin typeface="Source Sans 3" panose="020B0303030403020204" pitchFamily="34" charset="0"/>
                <a:ea typeface="Roboto" panose="02000000000000000000" pitchFamily="2" charset="0"/>
              </a:rPr>
              <a:t>Growth verticals: BFSI, Retail</a:t>
            </a:r>
          </a:p>
        </p:txBody>
      </p:sp>
      <p:sp>
        <p:nvSpPr>
          <p:cNvPr id="10" name="TextBox 9">
            <a:extLst>
              <a:ext uri="{FF2B5EF4-FFF2-40B4-BE49-F238E27FC236}">
                <a16:creationId xmlns:a16="http://schemas.microsoft.com/office/drawing/2014/main" id="{575357BE-88BA-4B52-B803-9419D002BB25}"/>
              </a:ext>
            </a:extLst>
          </p:cNvPr>
          <p:cNvSpPr txBox="1"/>
          <p:nvPr/>
        </p:nvSpPr>
        <p:spPr>
          <a:xfrm>
            <a:off x="1457593" y="1681939"/>
            <a:ext cx="3346881" cy="307777"/>
          </a:xfrm>
          <a:prstGeom prst="rect">
            <a:avLst/>
          </a:prstGeom>
          <a:noFill/>
        </p:spPr>
        <p:txBody>
          <a:bodyPr wrap="square" rtlCol="0">
            <a:spAutoFit/>
          </a:bodyPr>
          <a:lstStyle/>
          <a:p>
            <a:pPr algn="ctr"/>
            <a:r>
              <a:rPr lang="en-US" sz="1400" dirty="0">
                <a:solidFill>
                  <a:srgbClr val="FA1432"/>
                </a:solidFill>
                <a:latin typeface="Source Sans 3" panose="020B0303030403020204" pitchFamily="34" charset="0"/>
                <a:ea typeface="Roboto" panose="02000000000000000000" pitchFamily="2" charset="0"/>
              </a:rPr>
              <a:t>Exports by Geography % share</a:t>
            </a:r>
          </a:p>
        </p:txBody>
      </p:sp>
      <p:sp>
        <p:nvSpPr>
          <p:cNvPr id="12" name="TextBox 11">
            <a:extLst>
              <a:ext uri="{FF2B5EF4-FFF2-40B4-BE49-F238E27FC236}">
                <a16:creationId xmlns:a16="http://schemas.microsoft.com/office/drawing/2014/main" id="{E81A53E9-C9FD-4F69-8471-495A33984FD8}"/>
              </a:ext>
            </a:extLst>
          </p:cNvPr>
          <p:cNvSpPr txBox="1"/>
          <p:nvPr/>
        </p:nvSpPr>
        <p:spPr>
          <a:xfrm>
            <a:off x="7319794" y="1681939"/>
            <a:ext cx="3346881" cy="307777"/>
          </a:xfrm>
          <a:prstGeom prst="rect">
            <a:avLst/>
          </a:prstGeom>
          <a:noFill/>
        </p:spPr>
        <p:txBody>
          <a:bodyPr wrap="square" rtlCol="0">
            <a:spAutoFit/>
          </a:bodyPr>
          <a:lstStyle/>
          <a:p>
            <a:pPr algn="ctr"/>
            <a:r>
              <a:rPr lang="en-US" sz="1400" dirty="0">
                <a:solidFill>
                  <a:srgbClr val="FA1432"/>
                </a:solidFill>
                <a:latin typeface="Source Sans 3" panose="020B0303030403020204" pitchFamily="34" charset="0"/>
                <a:ea typeface="Roboto" panose="02000000000000000000" pitchFamily="2" charset="0"/>
              </a:rPr>
              <a:t>Exports by Sector % share</a:t>
            </a:r>
          </a:p>
        </p:txBody>
      </p:sp>
      <p:cxnSp>
        <p:nvCxnSpPr>
          <p:cNvPr id="14" name="Straight Connector 13">
            <a:extLst>
              <a:ext uri="{FF2B5EF4-FFF2-40B4-BE49-F238E27FC236}">
                <a16:creationId xmlns:a16="http://schemas.microsoft.com/office/drawing/2014/main" id="{7F911164-68C2-4F1E-ACD9-C95E08027B63}"/>
              </a:ext>
            </a:extLst>
          </p:cNvPr>
          <p:cNvCxnSpPr>
            <a:cxnSpLocks/>
          </p:cNvCxnSpPr>
          <p:nvPr/>
        </p:nvCxnSpPr>
        <p:spPr>
          <a:xfrm>
            <a:off x="6096000" y="1344930"/>
            <a:ext cx="0" cy="4831164"/>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id="{8B01F89B-A40D-495A-8127-AD8D264C9584}"/>
              </a:ext>
            </a:extLst>
          </p:cNvPr>
          <p:cNvGraphicFramePr/>
          <p:nvPr>
            <p:extLst>
              <p:ext uri="{D42A27DB-BD31-4B8C-83A1-F6EECF244321}">
                <p14:modId xmlns:p14="http://schemas.microsoft.com/office/powerpoint/2010/main" val="3124106121"/>
              </p:ext>
            </p:extLst>
          </p:nvPr>
        </p:nvGraphicFramePr>
        <p:xfrm>
          <a:off x="6631649" y="2303669"/>
          <a:ext cx="4978444" cy="353484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14797307-A14E-44E6-B256-B9EA50D531BD}"/>
              </a:ext>
            </a:extLst>
          </p:cNvPr>
          <p:cNvSpPr txBox="1"/>
          <p:nvPr/>
        </p:nvSpPr>
        <p:spPr>
          <a:xfrm>
            <a:off x="424577" y="6210181"/>
            <a:ext cx="5627605" cy="507831"/>
          </a:xfrm>
          <a:prstGeom prst="rect">
            <a:avLst/>
          </a:prstGeom>
          <a:noFill/>
        </p:spPr>
        <p:txBody>
          <a:bodyPr wrap="square" rtlCol="0">
            <a:spAutoFit/>
          </a:bodyPr>
          <a:lstStyle/>
          <a:p>
            <a:r>
              <a:rPr lang="en-US" sz="900" baseline="30000" dirty="0">
                <a:solidFill>
                  <a:schemeClr val="tx1">
                    <a:lumMod val="65000"/>
                    <a:lumOff val="35000"/>
                  </a:schemeClr>
                </a:solidFill>
                <a:latin typeface="Source Sans 3" panose="020B0303030403020204" pitchFamily="34" charset="0"/>
                <a:ea typeface="Roboto" panose="02000000000000000000" pitchFamily="2" charset="0"/>
              </a:rPr>
              <a:t>2</a:t>
            </a:r>
            <a:r>
              <a:rPr lang="en-US" sz="900" dirty="0">
                <a:solidFill>
                  <a:schemeClr val="tx1">
                    <a:lumMod val="65000"/>
                    <a:lumOff val="35000"/>
                  </a:schemeClr>
                </a:solidFill>
                <a:latin typeface="Source Sans 3" panose="020B0303030403020204" pitchFamily="34" charset="0"/>
                <a:ea typeface="Roboto" panose="02000000000000000000" pitchFamily="2" charset="0"/>
              </a:rPr>
              <a:t> Includes travel and transportation, construction and utilities, media, publishing, and entertainment</a:t>
            </a:r>
          </a:p>
          <a:p>
            <a:r>
              <a:rPr lang="en-US" sz="900" baseline="30000" dirty="0">
                <a:solidFill>
                  <a:schemeClr val="tx1">
                    <a:lumMod val="65000"/>
                    <a:lumOff val="35000"/>
                  </a:schemeClr>
                </a:solidFill>
                <a:latin typeface="Source Sans 3" panose="020B0303030403020204" pitchFamily="34" charset="0"/>
                <a:ea typeface="Roboto" panose="02000000000000000000" pitchFamily="2" charset="0"/>
              </a:rPr>
              <a:t>3</a:t>
            </a:r>
            <a:r>
              <a:rPr lang="en-US" sz="900" dirty="0">
                <a:solidFill>
                  <a:schemeClr val="tx1">
                    <a:lumMod val="65000"/>
                    <a:lumOff val="35000"/>
                  </a:schemeClr>
                </a:solidFill>
                <a:latin typeface="Source Sans 3" panose="020B0303030403020204" pitchFamily="34" charset="0"/>
                <a:ea typeface="Roboto" panose="02000000000000000000" pitchFamily="2" charset="0"/>
              </a:rPr>
              <a:t> Includes IT services, BPM, Software products, ER&amp;D and excludes hardware</a:t>
            </a:r>
          </a:p>
          <a:p>
            <a:r>
              <a:rPr lang="en-US" sz="900" dirty="0">
                <a:solidFill>
                  <a:schemeClr val="tx1">
                    <a:lumMod val="65000"/>
                    <a:lumOff val="35000"/>
                  </a:schemeClr>
                </a:solidFill>
                <a:latin typeface="Source Sans 3" panose="020B0303030403020204" pitchFamily="34" charset="0"/>
                <a:ea typeface="Roboto" panose="02000000000000000000" pitchFamily="2" charset="0"/>
              </a:rPr>
              <a:t> Data as on FY 25. This is the latest data available. Source: </a:t>
            </a:r>
            <a:r>
              <a:rPr lang="en-US" sz="900" dirty="0" err="1">
                <a:solidFill>
                  <a:schemeClr val="tx1">
                    <a:lumMod val="65000"/>
                    <a:lumOff val="35000"/>
                  </a:schemeClr>
                </a:solidFill>
                <a:latin typeface="Source Sans 3" panose="020B0303030403020204" pitchFamily="34" charset="0"/>
                <a:ea typeface="Roboto" panose="02000000000000000000" pitchFamily="2" charset="0"/>
              </a:rPr>
              <a:t>Nasscom</a:t>
            </a:r>
            <a:endParaRPr lang="en-US" sz="900" dirty="0">
              <a:solidFill>
                <a:schemeClr val="tx1">
                  <a:lumMod val="65000"/>
                  <a:lumOff val="35000"/>
                </a:schemeClr>
              </a:solidFill>
              <a:latin typeface="Source Sans 3" panose="020B0303030403020204" pitchFamily="34" charset="0"/>
              <a:ea typeface="Roboto" panose="02000000000000000000" pitchFamily="2" charset="0"/>
            </a:endParaRPr>
          </a:p>
        </p:txBody>
      </p:sp>
      <p:sp>
        <p:nvSpPr>
          <p:cNvPr id="18" name="TextBox 17">
            <a:extLst>
              <a:ext uri="{FF2B5EF4-FFF2-40B4-BE49-F238E27FC236}">
                <a16:creationId xmlns:a16="http://schemas.microsoft.com/office/drawing/2014/main" id="{C258DB84-A360-462B-8165-1557EF8581CE}"/>
              </a:ext>
            </a:extLst>
          </p:cNvPr>
          <p:cNvSpPr txBox="1"/>
          <p:nvPr/>
        </p:nvSpPr>
        <p:spPr>
          <a:xfrm>
            <a:off x="1668167" y="3598211"/>
            <a:ext cx="1284584" cy="9233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b="1" dirty="0">
                <a:solidFill>
                  <a:schemeClr val="bg1"/>
                </a:solidFill>
                <a:latin typeface="Source Sans 3" panose="020B0303030403020204" pitchFamily="34" charset="0"/>
                <a:ea typeface="Roboto" panose="02000000000000000000" pitchFamily="2" charset="0"/>
              </a:rPr>
              <a:t>100%</a:t>
            </a:r>
          </a:p>
          <a:p>
            <a:pPr algn="ctr"/>
            <a:r>
              <a:rPr lang="en-US" b="1" dirty="0">
                <a:solidFill>
                  <a:schemeClr val="bg1"/>
                </a:solidFill>
                <a:latin typeface="Source Sans 3" panose="020B0303030403020204" pitchFamily="34" charset="0"/>
                <a:ea typeface="Roboto" panose="02000000000000000000" pitchFamily="2" charset="0"/>
              </a:rPr>
              <a:t>=</a:t>
            </a:r>
          </a:p>
          <a:p>
            <a:pPr algn="ctr"/>
            <a:r>
              <a:rPr lang="en-US" b="1" dirty="0">
                <a:solidFill>
                  <a:schemeClr val="bg1"/>
                </a:solidFill>
                <a:latin typeface="Source Sans 3" panose="020B0303030403020204" pitchFamily="34" charset="0"/>
                <a:ea typeface="Roboto" panose="02000000000000000000" pitchFamily="2" charset="0"/>
              </a:rPr>
              <a:t>245.9 Bn</a:t>
            </a:r>
            <a:r>
              <a:rPr lang="en-US" b="1" baseline="30000" dirty="0">
                <a:solidFill>
                  <a:schemeClr val="bg1"/>
                </a:solidFill>
                <a:latin typeface="Source Sans 3" panose="020B0303030403020204" pitchFamily="34" charset="0"/>
                <a:ea typeface="Roboto" panose="02000000000000000000" pitchFamily="2" charset="0"/>
              </a:rPr>
              <a:t>3</a:t>
            </a:r>
          </a:p>
        </p:txBody>
      </p:sp>
      <p:sp>
        <p:nvSpPr>
          <p:cNvPr id="19" name="TextBox 18">
            <a:extLst>
              <a:ext uri="{FF2B5EF4-FFF2-40B4-BE49-F238E27FC236}">
                <a16:creationId xmlns:a16="http://schemas.microsoft.com/office/drawing/2014/main" id="{F32C4ABE-1970-45E8-A4CB-E37A44F6B789}"/>
              </a:ext>
            </a:extLst>
          </p:cNvPr>
          <p:cNvSpPr txBox="1"/>
          <p:nvPr/>
        </p:nvSpPr>
        <p:spPr>
          <a:xfrm>
            <a:off x="9515475" y="3739176"/>
            <a:ext cx="1284584" cy="9233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b="1" dirty="0">
                <a:solidFill>
                  <a:schemeClr val="bg1"/>
                </a:solidFill>
                <a:latin typeface="Source Sans 3" panose="020B0303030403020204" pitchFamily="34" charset="0"/>
                <a:ea typeface="Roboto" panose="02000000000000000000" pitchFamily="2" charset="0"/>
              </a:rPr>
              <a:t>100%</a:t>
            </a:r>
          </a:p>
          <a:p>
            <a:pPr algn="ctr"/>
            <a:r>
              <a:rPr lang="en-US" b="1" dirty="0">
                <a:solidFill>
                  <a:schemeClr val="bg1"/>
                </a:solidFill>
                <a:latin typeface="Source Sans 3" panose="020B0303030403020204" pitchFamily="34" charset="0"/>
                <a:ea typeface="Roboto" panose="02000000000000000000" pitchFamily="2" charset="0"/>
              </a:rPr>
              <a:t>=</a:t>
            </a:r>
          </a:p>
          <a:p>
            <a:pPr algn="ctr"/>
            <a:r>
              <a:rPr lang="en-US" b="1" dirty="0">
                <a:solidFill>
                  <a:schemeClr val="bg1"/>
                </a:solidFill>
                <a:latin typeface="Source Sans 3" panose="020B0303030403020204" pitchFamily="34" charset="0"/>
                <a:ea typeface="Roboto" panose="02000000000000000000" pitchFamily="2" charset="0"/>
              </a:rPr>
              <a:t>224 Bn</a:t>
            </a:r>
            <a:r>
              <a:rPr lang="en-US" b="1" baseline="30000" dirty="0">
                <a:solidFill>
                  <a:schemeClr val="bg1"/>
                </a:solidFill>
                <a:latin typeface="Source Sans 3" panose="020B0303030403020204" pitchFamily="34" charset="0"/>
                <a:ea typeface="Roboto" panose="02000000000000000000" pitchFamily="2" charset="0"/>
              </a:rPr>
              <a:t>3</a:t>
            </a:r>
          </a:p>
        </p:txBody>
      </p:sp>
      <p:sp>
        <p:nvSpPr>
          <p:cNvPr id="15" name="TextBox 14">
            <a:extLst>
              <a:ext uri="{FF2B5EF4-FFF2-40B4-BE49-F238E27FC236}">
                <a16:creationId xmlns:a16="http://schemas.microsoft.com/office/drawing/2014/main" id="{2A9E4F20-7682-4675-B2D1-B3FAABFD7204}"/>
              </a:ext>
            </a:extLst>
          </p:cNvPr>
          <p:cNvSpPr txBox="1"/>
          <p:nvPr/>
        </p:nvSpPr>
        <p:spPr>
          <a:xfrm>
            <a:off x="11386656" y="2614323"/>
            <a:ext cx="223437" cy="261610"/>
          </a:xfrm>
          <a:prstGeom prst="rect">
            <a:avLst/>
          </a:prstGeom>
          <a:noFill/>
        </p:spPr>
        <p:txBody>
          <a:bodyPr wrap="square" rtlCol="0">
            <a:spAutoFit/>
          </a:bodyPr>
          <a:lstStyle/>
          <a:p>
            <a:r>
              <a:rPr lang="en-US" sz="1100" baseline="30000" dirty="0">
                <a:solidFill>
                  <a:schemeClr val="tx1">
                    <a:lumMod val="65000"/>
                    <a:lumOff val="35000"/>
                  </a:schemeClr>
                </a:solidFill>
                <a:latin typeface="Source Sans 3" panose="020B0303030403020204" pitchFamily="34" charset="0"/>
                <a:ea typeface="Roboto" panose="02000000000000000000" pitchFamily="2" charset="0"/>
              </a:rPr>
              <a:t>2</a:t>
            </a:r>
            <a:endParaRPr lang="en-US" sz="1100" dirty="0">
              <a:solidFill>
                <a:schemeClr val="tx1">
                  <a:lumMod val="65000"/>
                  <a:lumOff val="35000"/>
                </a:schemeClr>
              </a:solidFill>
              <a:latin typeface="Source Sans 3" panose="020B0303030403020204" pitchFamily="34" charset="0"/>
              <a:ea typeface="Roboto" panose="02000000000000000000" pitchFamily="2" charset="0"/>
            </a:endParaRPr>
          </a:p>
        </p:txBody>
      </p:sp>
    </p:spTree>
    <p:extLst>
      <p:ext uri="{BB962C8B-B14F-4D97-AF65-F5344CB8AC3E}">
        <p14:creationId xmlns:p14="http://schemas.microsoft.com/office/powerpoint/2010/main" val="590149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EA3BA-FBCC-45DD-9BDA-49F65D8DCD40}"/>
              </a:ext>
            </a:extLst>
          </p:cNvPr>
          <p:cNvSpPr>
            <a:spLocks noGrp="1"/>
          </p:cNvSpPr>
          <p:nvPr>
            <p:ph type="title" idx="4294967295"/>
          </p:nvPr>
        </p:nvSpPr>
        <p:spPr>
          <a:xfrm>
            <a:off x="0" y="356638"/>
            <a:ext cx="9545638" cy="989012"/>
          </a:xfrm>
        </p:spPr>
        <p:txBody>
          <a:bodyPr/>
          <a:lstStyle/>
          <a:p>
            <a:r>
              <a:rPr lang="en-US" sz="2600" dirty="0">
                <a:solidFill>
                  <a:srgbClr val="FF0000"/>
                </a:solidFill>
                <a:latin typeface="Source Sans 3" panose="020B0303030403020204" pitchFamily="34" charset="0"/>
                <a:cs typeface="+mn-cs"/>
              </a:rPr>
              <a:t>Structural Growth Has Remained Good</a:t>
            </a:r>
          </a:p>
        </p:txBody>
      </p:sp>
      <p:sp>
        <p:nvSpPr>
          <p:cNvPr id="12" name="Slide Number Placeholder 11">
            <a:extLst>
              <a:ext uri="{FF2B5EF4-FFF2-40B4-BE49-F238E27FC236}">
                <a16:creationId xmlns:a16="http://schemas.microsoft.com/office/drawing/2014/main" id="{34BA1CB2-B4D5-4E6D-87B7-56694822B19F}"/>
              </a:ext>
            </a:extLst>
          </p:cNvPr>
          <p:cNvSpPr>
            <a:spLocks noGrp="1"/>
          </p:cNvSpPr>
          <p:nvPr>
            <p:ph type="sldNum" sz="quarter" idx="4294967295"/>
          </p:nvPr>
        </p:nvSpPr>
        <p:spPr>
          <a:xfrm>
            <a:off x="0" y="0"/>
            <a:ext cx="0" cy="0"/>
          </a:xfrm>
        </p:spPr>
        <p:txBody>
          <a:bodyPr/>
          <a:lstStyle/>
          <a:p>
            <a:pPr>
              <a:defRPr/>
            </a:pPr>
            <a:endParaRPr lang="en-US" dirty="0">
              <a:solidFill>
                <a:prstClr val="black">
                  <a:tint val="75000"/>
                </a:prstClr>
              </a:solidFill>
            </a:endParaRPr>
          </a:p>
        </p:txBody>
      </p:sp>
      <p:sp>
        <p:nvSpPr>
          <p:cNvPr id="4" name="TextBox 3">
            <a:extLst>
              <a:ext uri="{FF2B5EF4-FFF2-40B4-BE49-F238E27FC236}">
                <a16:creationId xmlns:a16="http://schemas.microsoft.com/office/drawing/2014/main" id="{C7198CA3-5E1D-4391-B91A-8BD89252ACFC}"/>
              </a:ext>
            </a:extLst>
          </p:cNvPr>
          <p:cNvSpPr txBox="1"/>
          <p:nvPr/>
        </p:nvSpPr>
        <p:spPr>
          <a:xfrm>
            <a:off x="511938" y="6428791"/>
            <a:ext cx="8851518" cy="261610"/>
          </a:xfrm>
          <a:prstGeom prst="rect">
            <a:avLst/>
          </a:prstGeom>
          <a:noFill/>
        </p:spPr>
        <p:txBody>
          <a:bodyPr wrap="square" rtlCol="0">
            <a:spAutoFit/>
          </a:bodyPr>
          <a:lstStyle/>
          <a:p>
            <a:r>
              <a:rPr lang="en-US" sz="1100" dirty="0">
                <a:latin typeface="Source Sans 3" panose="020B0303030403020204" pitchFamily="34" charset="0"/>
                <a:ea typeface="Roboto" panose="02000000000000000000" pitchFamily="2" charset="0"/>
              </a:rPr>
              <a:t>Source: Gartner, </a:t>
            </a:r>
            <a:r>
              <a:rPr lang="en-US" sz="1100" dirty="0" err="1">
                <a:latin typeface="Source Sans 3" panose="020B0303030403020204" pitchFamily="34" charset="0"/>
                <a:ea typeface="Roboto" panose="02000000000000000000" pitchFamily="2" charset="0"/>
              </a:rPr>
              <a:t>Nasscom</a:t>
            </a:r>
            <a:r>
              <a:rPr lang="en-US" sz="1100" dirty="0">
                <a:latin typeface="Source Sans 3" panose="020B0303030403020204" pitchFamily="34" charset="0"/>
                <a:ea typeface="Roboto" panose="02000000000000000000" pitchFamily="2" charset="0"/>
              </a:rPr>
              <a:t> Strategic Review 2026 | </a:t>
            </a:r>
            <a:r>
              <a:rPr lang="en-US" sz="1100" dirty="0">
                <a:solidFill>
                  <a:prstClr val="black"/>
                </a:solidFill>
                <a:latin typeface="Source Sans 3" panose="020B0303030403020204" pitchFamily="34" charset="0"/>
              </a:rPr>
              <a:t>This is the latest data available </a:t>
            </a:r>
            <a:endParaRPr lang="en-US" sz="1100" dirty="0">
              <a:latin typeface="Source Sans 3" panose="020B0303030403020204" pitchFamily="34" charset="0"/>
              <a:ea typeface="Roboto" panose="02000000000000000000" pitchFamily="2" charset="0"/>
            </a:endParaRPr>
          </a:p>
        </p:txBody>
      </p:sp>
      <p:sp>
        <p:nvSpPr>
          <p:cNvPr id="3" name="TextBox 2">
            <a:extLst>
              <a:ext uri="{FF2B5EF4-FFF2-40B4-BE49-F238E27FC236}">
                <a16:creationId xmlns:a16="http://schemas.microsoft.com/office/drawing/2014/main" id="{C9087CF7-9B5F-401C-A241-FBF7FB9135F6}"/>
              </a:ext>
            </a:extLst>
          </p:cNvPr>
          <p:cNvSpPr txBox="1"/>
          <p:nvPr/>
        </p:nvSpPr>
        <p:spPr>
          <a:xfrm>
            <a:off x="11594237" y="5868140"/>
            <a:ext cx="142043" cy="369332"/>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621D9FE0-5A97-4D70-86E4-B1B8ADE494F1}"/>
              </a:ext>
            </a:extLst>
          </p:cNvPr>
          <p:cNvSpPr txBox="1"/>
          <p:nvPr/>
        </p:nvSpPr>
        <p:spPr>
          <a:xfrm>
            <a:off x="1069525" y="1053262"/>
            <a:ext cx="10276663" cy="584775"/>
          </a:xfrm>
          <a:prstGeom prst="rect">
            <a:avLst/>
          </a:prstGeom>
          <a:noFill/>
        </p:spPr>
        <p:txBody>
          <a:bodyPr wrap="square" rtlCol="0">
            <a:spAutoFit/>
          </a:bodyPr>
          <a:lstStyle/>
          <a:p>
            <a:pPr algn="ctr"/>
            <a:r>
              <a:rPr lang="en-US" sz="1600" b="1" dirty="0">
                <a:solidFill>
                  <a:schemeClr val="tx1">
                    <a:lumMod val="65000"/>
                    <a:lumOff val="35000"/>
                  </a:schemeClr>
                </a:solidFill>
                <a:latin typeface="Source Sans 3" panose="020B0303030403020204" pitchFamily="34" charset="0"/>
                <a:ea typeface="Roboto" panose="02000000000000000000" pitchFamily="2" charset="0"/>
              </a:rPr>
              <a:t>Overall IT Spending </a:t>
            </a:r>
          </a:p>
          <a:p>
            <a:pPr algn="ctr"/>
            <a:r>
              <a:rPr lang="en-US" sz="1600" b="1" dirty="0">
                <a:solidFill>
                  <a:schemeClr val="tx1">
                    <a:lumMod val="65000"/>
                    <a:lumOff val="35000"/>
                  </a:schemeClr>
                </a:solidFill>
                <a:latin typeface="Source Sans 3" panose="020B0303030403020204" pitchFamily="34" charset="0"/>
                <a:ea typeface="Roboto" panose="02000000000000000000" pitchFamily="2" charset="0"/>
              </a:rPr>
              <a:t>Growth %</a:t>
            </a:r>
          </a:p>
        </p:txBody>
      </p:sp>
      <p:sp>
        <p:nvSpPr>
          <p:cNvPr id="9" name="TextBox 8">
            <a:extLst>
              <a:ext uri="{FF2B5EF4-FFF2-40B4-BE49-F238E27FC236}">
                <a16:creationId xmlns:a16="http://schemas.microsoft.com/office/drawing/2014/main" id="{2C96FBB0-E5C5-4E2A-B126-8222BFAE1EAC}"/>
              </a:ext>
            </a:extLst>
          </p:cNvPr>
          <p:cNvSpPr txBox="1"/>
          <p:nvPr/>
        </p:nvSpPr>
        <p:spPr>
          <a:xfrm>
            <a:off x="1050916" y="5203685"/>
            <a:ext cx="811764" cy="261610"/>
          </a:xfrm>
          <a:prstGeom prst="rect">
            <a:avLst/>
          </a:prstGeom>
          <a:noFill/>
        </p:spPr>
        <p:txBody>
          <a:bodyPr wrap="square" rtlCol="0">
            <a:spAutoFit/>
          </a:bodyPr>
          <a:lstStyle/>
          <a:p>
            <a:pPr algn="ctr"/>
            <a:r>
              <a:rPr lang="en-US" sz="1100" dirty="0">
                <a:latin typeface="Source Sans 3" panose="020B0303030403020204" pitchFamily="34" charset="0"/>
                <a:ea typeface="Roboto" panose="02000000000000000000" pitchFamily="2" charset="0"/>
              </a:rPr>
              <a:t>GFC</a:t>
            </a:r>
          </a:p>
        </p:txBody>
      </p:sp>
      <p:graphicFrame>
        <p:nvGraphicFramePr>
          <p:cNvPr id="5" name="Chart 4">
            <a:extLst>
              <a:ext uri="{FF2B5EF4-FFF2-40B4-BE49-F238E27FC236}">
                <a16:creationId xmlns:a16="http://schemas.microsoft.com/office/drawing/2014/main" id="{C6FE25B7-A0F7-5607-3DDD-AD84591ADA00}"/>
              </a:ext>
            </a:extLst>
          </p:cNvPr>
          <p:cNvGraphicFramePr>
            <a:graphicFrameLocks/>
          </p:cNvGraphicFramePr>
          <p:nvPr>
            <p:extLst>
              <p:ext uri="{D42A27DB-BD31-4B8C-83A1-F6EECF244321}">
                <p14:modId xmlns:p14="http://schemas.microsoft.com/office/powerpoint/2010/main" val="880399957"/>
              </p:ext>
            </p:extLst>
          </p:nvPr>
        </p:nvGraphicFramePr>
        <p:xfrm>
          <a:off x="365759" y="1638037"/>
          <a:ext cx="11684197" cy="45994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3935438"/>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3"/>
        <a:ea typeface=""/>
        <a:cs typeface=""/>
      </a:majorFont>
      <a:minorFont>
        <a:latin typeface="Source Sans 3"/>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05A0D70D-6363-4F63-91F7-20D1EEE7BFD2}" vid="{357401F4-82DB-42DD-A5B0-68837D64BD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3"/>
        <a:ea typeface=""/>
        <a:cs typeface=""/>
      </a:majorFont>
      <a:minorFont>
        <a:latin typeface="Source Sans 3"/>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05A0D70D-6363-4F63-91F7-20D1EEE7BFD2}" vid="{357401F4-82DB-42DD-A5B0-68837D64BD22}"/>
    </a:ext>
  </a:extLst>
</a:theme>
</file>

<file path=ppt/theme/theme3.xml><?xml version="1.0" encoding="utf-8"?>
<a:theme xmlns:a="http://schemas.openxmlformats.org/drawingml/2006/main" name="1_Office Theme">
  <a:themeElements>
    <a:clrScheme name="Kotak">
      <a:dk1>
        <a:sysClr val="windowText" lastClr="000000"/>
      </a:dk1>
      <a:lt1>
        <a:sysClr val="window" lastClr="FFFFFF"/>
      </a:lt1>
      <a:dk2>
        <a:srgbClr val="44546A"/>
      </a:dk2>
      <a:lt2>
        <a:srgbClr val="E7E6E6"/>
      </a:lt2>
      <a:accent1>
        <a:srgbClr val="013972"/>
      </a:accent1>
      <a:accent2>
        <a:srgbClr val="ED151D"/>
      </a:accent2>
      <a:accent3>
        <a:srgbClr val="B31600"/>
      </a:accent3>
      <a:accent4>
        <a:srgbClr val="44546A"/>
      </a:accent4>
      <a:accent5>
        <a:srgbClr val="A6A6A6"/>
      </a:accent5>
      <a:accent6>
        <a:srgbClr val="7F7F7F"/>
      </a:accent6>
      <a:hlink>
        <a:srgbClr val="0563C1"/>
      </a:hlink>
      <a:folHlink>
        <a:srgbClr val="954F72"/>
      </a:folHlink>
    </a:clrScheme>
    <a:fontScheme name="Kotak">
      <a:majorFont>
        <a:latin typeface="Robot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3"/>
        <a:ea typeface=""/>
        <a:cs typeface=""/>
      </a:majorFont>
      <a:minorFont>
        <a:latin typeface="Source Sans 3"/>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05A0D70D-6363-4F63-91F7-20D1EEE7BFD2}" vid="{357401F4-82DB-42DD-A5B0-68837D64BD2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CBATMTheme">
    <a:dk1>
      <a:srgbClr val="000000"/>
    </a:dk1>
    <a:lt1>
      <a:srgbClr val="FFFFFF"/>
    </a:lt1>
    <a:dk2>
      <a:srgbClr val="C0C0C0"/>
    </a:dk2>
    <a:lt2>
      <a:srgbClr val="F0F0F0"/>
    </a:lt2>
    <a:accent1>
      <a:srgbClr val="1E9BD7"/>
    </a:accent1>
    <a:accent2>
      <a:srgbClr val="1F497D"/>
    </a:accent2>
    <a:accent3>
      <a:srgbClr val="1CD8C0"/>
    </a:accent3>
    <a:accent4>
      <a:srgbClr val="0E6C60"/>
    </a:accent4>
    <a:accent5>
      <a:srgbClr val="8C8C8C"/>
    </a:accent5>
    <a:accent6>
      <a:srgbClr val="43377D"/>
    </a:accent6>
    <a:hlink>
      <a:srgbClr val="1E9BD7"/>
    </a:hlink>
    <a:folHlink>
      <a:srgbClr val="35353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10687</TotalTime>
  <Words>3006</Words>
  <Application>Microsoft Office PowerPoint</Application>
  <PresentationFormat>Widescreen</PresentationFormat>
  <Paragraphs>524</Paragraphs>
  <Slides>29</Slides>
  <Notes>10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29</vt:i4>
      </vt:variant>
    </vt:vector>
  </HeadingPairs>
  <TitlesOfParts>
    <vt:vector size="46" baseType="lpstr">
      <vt:lpstr>Arial</vt:lpstr>
      <vt:lpstr>Calibri</vt:lpstr>
      <vt:lpstr>Frutiger Bold</vt:lpstr>
      <vt:lpstr>Frutiger SAIN Rm v.1 Roman</vt:lpstr>
      <vt:lpstr>FrutigerLight</vt:lpstr>
      <vt:lpstr>Poppins</vt:lpstr>
      <vt:lpstr>Roboto</vt:lpstr>
      <vt:lpstr>Roboto (Headings)</vt:lpstr>
      <vt:lpstr>Roboto Medium</vt:lpstr>
      <vt:lpstr>Source Sans 3</vt:lpstr>
      <vt:lpstr>Times New Roman</vt:lpstr>
      <vt:lpstr>Verdana</vt:lpstr>
      <vt:lpstr>Wingdings</vt:lpstr>
      <vt:lpstr>Default Theme</vt:lpstr>
      <vt:lpstr>Office Theme</vt:lpstr>
      <vt:lpstr>1_Office Theme</vt:lpstr>
      <vt:lpstr>1_Default Theme</vt:lpstr>
      <vt:lpstr>You Must Be Knowing Him..</vt:lpstr>
      <vt:lpstr>This Person Doesn’t Exist..  Father - Technology   |   Mother - AI  That’s The Power Of Tech Today</vt:lpstr>
      <vt:lpstr>Technology Is Making Our Lives Easier</vt:lpstr>
      <vt:lpstr>Technology Is Disrupting Products and Business</vt:lpstr>
      <vt:lpstr>PowerPoint Presentation</vt:lpstr>
      <vt:lpstr>PowerPoint Presentation</vt:lpstr>
      <vt:lpstr>PowerPoint Presentation</vt:lpstr>
      <vt:lpstr>PowerPoint Presentation</vt:lpstr>
      <vt:lpstr>Structural Growth Has Remained Good</vt:lpstr>
      <vt:lpstr>IT Sector Looks Fundamentally Strong</vt:lpstr>
      <vt:lpstr>PowerPoint Presentation</vt:lpstr>
      <vt:lpstr>PowerPoint Presentation</vt:lpstr>
      <vt:lpstr>PowerPoint Presentation</vt:lpstr>
      <vt:lpstr>PowerPoint Presentation</vt:lpstr>
      <vt:lpstr>PowerPoint Presentation</vt:lpstr>
      <vt:lpstr>PowerPoint Presentation</vt:lpstr>
      <vt:lpstr>Other Tech Segments Also See Rising Opportunities</vt:lpstr>
      <vt:lpstr>PowerPoint Presentation</vt:lpstr>
      <vt:lpstr>Investment Approach</vt:lpstr>
      <vt:lpstr>Why Tech Now?</vt:lpstr>
      <vt:lpstr>Broad Investment Universe</vt:lpstr>
      <vt:lpstr>PowerPoint Presentation</vt:lpstr>
      <vt:lpstr>Salient Features</vt:lpstr>
      <vt:lpstr>Fund Manager Of Kotak Technology Fund</vt:lpstr>
      <vt:lpstr>Scheme Performances as on 31st March,2026</vt:lpstr>
      <vt:lpstr>Click To Invest </vt:lpstr>
      <vt:lpstr>Riskometer</vt:lpstr>
      <vt:lpstr>Disclaimers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Grushneet Choudhary (Product, KMMAC)</dc:creator>
  <cp:lastModifiedBy>Grushneet Choudhary (Product, KMAMC)</cp:lastModifiedBy>
  <cp:revision>559</cp:revision>
  <dcterms:created xsi:type="dcterms:W3CDTF">2024-01-05T12:00:41Z</dcterms:created>
  <dcterms:modified xsi:type="dcterms:W3CDTF">2026-04-10T11:25:43Z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2057-10.2.0.7456</vt:lpwstr>
  </property>
  <property fmtid="{D5CDD505-2E9C-101B-9397-08002B2CF9AE}" pid="3" name="MSIP_Label_eae9dd6c-139c-4279-81ff-f5bef92f011d_Enabled">
    <vt:lpwstr>true</vt:lpwstr>
  </property>
  <property fmtid="{D5CDD505-2E9C-101B-9397-08002B2CF9AE}" pid="4" name="MSIP_Label_eae9dd6c-139c-4279-81ff-f5bef92f011d_SetDate">
    <vt:lpwstr>2025-08-07T13:29:05Z</vt:lpwstr>
  </property>
  <property fmtid="{D5CDD505-2E9C-101B-9397-08002B2CF9AE}" pid="5" name="MSIP_Label_eae9dd6c-139c-4279-81ff-f5bef92f011d_Method">
    <vt:lpwstr>Standard</vt:lpwstr>
  </property>
  <property fmtid="{D5CDD505-2E9C-101B-9397-08002B2CF9AE}" pid="6" name="MSIP_Label_eae9dd6c-139c-4279-81ff-f5bef92f011d_Name">
    <vt:lpwstr>General</vt:lpwstr>
  </property>
  <property fmtid="{D5CDD505-2E9C-101B-9397-08002B2CF9AE}" pid="7" name="MSIP_Label_eae9dd6c-139c-4279-81ff-f5bef92f011d_SiteId">
    <vt:lpwstr>73a4c997-ac5a-4bcd-81f3-fd25589a48b7</vt:lpwstr>
  </property>
  <property fmtid="{D5CDD505-2E9C-101B-9397-08002B2CF9AE}" pid="8" name="MSIP_Label_eae9dd6c-139c-4279-81ff-f5bef92f011d_ActionId">
    <vt:lpwstr>a565bbd8-1b21-47e2-8c87-40c786eee09f</vt:lpwstr>
  </property>
  <property fmtid="{D5CDD505-2E9C-101B-9397-08002B2CF9AE}" pid="9" name="MSIP_Label_eae9dd6c-139c-4279-81ff-f5bef92f011d_ContentBits">
    <vt:lpwstr>0</vt:lpwstr>
  </property>
  <property fmtid="{D5CDD505-2E9C-101B-9397-08002B2CF9AE}" pid="10" name="MSIP_Label_eae9dd6c-139c-4279-81ff-f5bef92f011d_Tag">
    <vt:lpwstr>10, 3, 0, 1</vt:lpwstr>
  </property>
</Properties>
</file>